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60" r:id="rId3"/>
    <p:sldId id="330" r:id="rId4"/>
    <p:sldId id="331" r:id="rId5"/>
    <p:sldId id="386" r:id="rId6"/>
    <p:sldId id="336" r:id="rId7"/>
    <p:sldId id="337" r:id="rId8"/>
    <p:sldId id="298" r:id="rId9"/>
    <p:sldId id="399" r:id="rId10"/>
    <p:sldId id="400" r:id="rId11"/>
    <p:sldId id="339" r:id="rId12"/>
    <p:sldId id="401" r:id="rId13"/>
    <p:sldId id="373" r:id="rId14"/>
    <p:sldId id="366" r:id="rId15"/>
    <p:sldId id="380" r:id="rId16"/>
    <p:sldId id="351" r:id="rId17"/>
    <p:sldId id="375" r:id="rId18"/>
    <p:sldId id="352" r:id="rId19"/>
    <p:sldId id="359" r:id="rId20"/>
    <p:sldId id="320" r:id="rId21"/>
    <p:sldId id="271" r:id="rId22"/>
    <p:sldId id="377" r:id="rId23"/>
    <p:sldId id="390" r:id="rId24"/>
    <p:sldId id="387" r:id="rId25"/>
    <p:sldId id="361" r:id="rId26"/>
    <p:sldId id="363" r:id="rId27"/>
    <p:sldId id="364" r:id="rId28"/>
    <p:sldId id="384" r:id="rId29"/>
    <p:sldId id="385" r:id="rId3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0000FF"/>
    <a:srgbClr val="00FF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8" autoAdjust="0"/>
    <p:restoredTop sz="82406" autoAdjust="0"/>
  </p:normalViewPr>
  <p:slideViewPr>
    <p:cSldViewPr>
      <p:cViewPr varScale="1">
        <p:scale>
          <a:sx n="58" d="100"/>
          <a:sy n="58" d="100"/>
        </p:scale>
        <p:origin x="19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07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4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3169920" cy="480059"/>
          </a:xfrm>
          <a:prstGeom prst="rect">
            <a:avLst/>
          </a:prstGeom>
        </p:spPr>
        <p:txBody>
          <a:bodyPr vert="horz" lIns="94961" tIns="47480" rIns="94961" bIns="47480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9" y="2"/>
            <a:ext cx="3169920" cy="480059"/>
          </a:xfrm>
          <a:prstGeom prst="rect">
            <a:avLst/>
          </a:prstGeom>
        </p:spPr>
        <p:txBody>
          <a:bodyPr vert="horz" lIns="94961" tIns="47480" rIns="94961" bIns="47480" rtlCol="0"/>
          <a:lstStyle>
            <a:lvl1pPr algn="r">
              <a:defRPr sz="1100"/>
            </a:lvl1pPr>
          </a:lstStyle>
          <a:p>
            <a:fld id="{E54CEDF4-5C68-4297-82C6-6A3F95B7082D}" type="datetimeFigureOut">
              <a:rPr lang="en-US" smtClean="0"/>
              <a:t>9/26/2015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802187" cy="3602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961" tIns="47480" rIns="94961" bIns="474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5"/>
            <a:ext cx="5852160" cy="4320539"/>
          </a:xfrm>
          <a:prstGeom prst="rect">
            <a:avLst/>
          </a:prstGeom>
        </p:spPr>
        <p:txBody>
          <a:bodyPr vert="horz" lIns="94961" tIns="47480" rIns="94961" bIns="4748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119478"/>
            <a:ext cx="3169920" cy="480059"/>
          </a:xfrm>
          <a:prstGeom prst="rect">
            <a:avLst/>
          </a:prstGeom>
        </p:spPr>
        <p:txBody>
          <a:bodyPr vert="horz" lIns="94961" tIns="47480" rIns="94961" bIns="47480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9" y="9119478"/>
            <a:ext cx="3169920" cy="480059"/>
          </a:xfrm>
          <a:prstGeom prst="rect">
            <a:avLst/>
          </a:prstGeom>
        </p:spPr>
        <p:txBody>
          <a:bodyPr vert="horz" lIns="94961" tIns="47480" rIns="94961" bIns="47480" rtlCol="0" anchor="b"/>
          <a:lstStyle>
            <a:lvl1pPr algn="r">
              <a:defRPr sz="1100"/>
            </a:lvl1pPr>
          </a:lstStyle>
          <a:p>
            <a:fld id="{F973C285-BCF8-4C7E-BBE4-3CE7CF4492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11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28GHz </a:t>
            </a:r>
            <a:r>
              <a:rPr lang="en-US" baseline="0" dirty="0" smtClean="0"/>
              <a:t>bands are suitable for 5G small cells because of availability of spectrum and acceptable path loss.</a:t>
            </a:r>
          </a:p>
          <a:p>
            <a:r>
              <a:rPr lang="en-US" baseline="0" dirty="0" smtClean="0"/>
              <a:t>However, Directivity, sensitivity to blockage and mobility of the user are main challenges of mm-wave communication</a:t>
            </a:r>
          </a:p>
          <a:p>
            <a:r>
              <a:rPr lang="en-US" baseline="0" dirty="0" smtClean="0"/>
              <a:t>Employing steerable beams with PA/antenna arrays enables cellular communication at </a:t>
            </a:r>
            <a:r>
              <a:rPr lang="en-US" baseline="0" dirty="0" smtClean="0"/>
              <a:t>28 </a:t>
            </a:r>
            <a:r>
              <a:rPr lang="en-US" baseline="0" dirty="0" smtClean="0"/>
              <a:t>bands.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There are critical issues need to be resolved in mm-wave communication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182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50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------</a:t>
            </a:r>
            <a:r>
              <a:rPr lang="en-US" baseline="0" dirty="0" smtClean="0"/>
              <a:t> the network is designed to resonate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236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37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39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summary,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481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pi-matching interstate network matches small impedance seen from base of Q2 to optimal impedance </a:t>
            </a:r>
          </a:p>
          <a:p>
            <a:r>
              <a:rPr lang="en-US" baseline="0" dirty="0" smtClean="0"/>
              <a:t>Of overlapped region of peak PAE&gt;34% and Pinter-stage&gt;8 contours ( from  load pull simulations)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323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198DD-CF86-41B3-9DA2-BCDD7823432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89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Cable loss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927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is the set-up for </a:t>
            </a:r>
            <a:r>
              <a:rPr lang="en-US" dirty="0" smtClean="0"/>
              <a:t>linearity measurements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92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figure shows</a:t>
            </a:r>
            <a:r>
              <a:rPr lang="en-US" baseline="0" dirty="0" smtClean="0"/>
              <a:t> the PAE-Pout of state-of-the-art silicon PAs. With Pout and PAE of current designs, regarding array or combining loss we can </a:t>
            </a:r>
            <a:br>
              <a:rPr lang="en-US" baseline="0" dirty="0" smtClean="0"/>
            </a:br>
            <a:r>
              <a:rPr lang="en-US" baseline="0" dirty="0" smtClean="0"/>
              <a:t>get ~30% PAE for the required ~25-30dBm output power.</a:t>
            </a:r>
          </a:p>
          <a:p>
            <a:r>
              <a:rPr lang="en-US" baseline="0" dirty="0" smtClean="0"/>
              <a:t>To improve array efficiency it is critical to improve unit PA efficiency which is challenging due to low break down and speed of the silicon devices.</a:t>
            </a:r>
          </a:p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338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previous work</a:t>
            </a:r>
            <a:r>
              <a:rPr lang="en-US" dirty="0" smtClean="0"/>
              <a:t>, by tuning 2</a:t>
            </a:r>
            <a:r>
              <a:rPr lang="en-US" baseline="30000" dirty="0" smtClean="0"/>
              <a:t>nd</a:t>
            </a:r>
            <a:r>
              <a:rPr lang="en-US" dirty="0" smtClean="0"/>
              <a:t>/3</a:t>
            </a:r>
            <a:r>
              <a:rPr lang="en-US" baseline="30000" dirty="0" smtClean="0"/>
              <a:t>rd</a:t>
            </a:r>
            <a:r>
              <a:rPr lang="en-US" dirty="0" smtClean="0"/>
              <a:t> harmonics and  mode transition from F-1 to F &gt;36.5% PAE </a:t>
            </a:r>
            <a:r>
              <a:rPr lang="en-US" baseline="0" dirty="0" smtClean="0"/>
              <a:t>achieved </a:t>
            </a:r>
            <a:r>
              <a:rPr lang="en-US" dirty="0" smtClean="0"/>
              <a:t>over 25% fractional BW.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59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an other work, by using multi-resonance LC network, Peak</a:t>
            </a:r>
            <a:r>
              <a:rPr lang="en-US" baseline="0" dirty="0" smtClean="0"/>
              <a:t> PAE of 38.5% @ 38GHz achieved in Class F-1 by making O.C at 2</a:t>
            </a:r>
            <a:r>
              <a:rPr lang="en-US" baseline="30000" dirty="0" smtClean="0"/>
              <a:t>nd</a:t>
            </a:r>
            <a:r>
              <a:rPr lang="en-US" baseline="0" dirty="0" smtClean="0"/>
              <a:t> harmonic and S.C at 3</a:t>
            </a:r>
            <a:r>
              <a:rPr lang="en-US" baseline="30000" dirty="0" smtClean="0"/>
              <a:t>rd</a:t>
            </a:r>
            <a:r>
              <a:rPr lang="en-US" baseline="0" dirty="0" smtClean="0"/>
              <a:t> harmonic.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410A4-7E8F-42CA-AF51-A42BC93EE7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43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this work,</a:t>
            </a:r>
            <a:r>
              <a:rPr lang="en-US" baseline="0" dirty="0" smtClean="0"/>
              <a:t> we used </a:t>
            </a:r>
            <a:r>
              <a:rPr lang="en-US" dirty="0" smtClean="0"/>
              <a:t> coupled inductors</a:t>
            </a:r>
            <a:r>
              <a:rPr lang="en-US" baseline="0" dirty="0" smtClean="0"/>
              <a:t> to modulate 2</a:t>
            </a:r>
            <a:r>
              <a:rPr lang="en-US" baseline="30000" dirty="0" smtClean="0"/>
              <a:t>nd</a:t>
            </a:r>
            <a:r>
              <a:rPr lang="en-US" baseline="0" dirty="0" smtClean="0"/>
              <a:t> 3</a:t>
            </a:r>
            <a:r>
              <a:rPr lang="en-US" baseline="30000" dirty="0" smtClean="0"/>
              <a:t>rd</a:t>
            </a:r>
            <a:r>
              <a:rPr lang="en-US" baseline="0" dirty="0" smtClean="0"/>
              <a:t> harmonic load for F-1 PA. this load provides wide BW high impedance at 2</a:t>
            </a:r>
            <a:r>
              <a:rPr lang="en-US" baseline="30000" dirty="0" smtClean="0"/>
              <a:t>nd</a:t>
            </a:r>
            <a:r>
              <a:rPr lang="en-US" baseline="0" dirty="0" smtClean="0"/>
              <a:t> harmonic and increases PAE-BW.</a:t>
            </a:r>
          </a:p>
          <a:p>
            <a:r>
              <a:rPr lang="en-US" baseline="0" dirty="0" smtClean="0"/>
              <a:t>Also, Q enhancement helps to achieve higher  PAE.</a:t>
            </a:r>
          </a:p>
          <a:p>
            <a:r>
              <a:rPr lang="en-US" baseline="0" dirty="0" smtClean="0"/>
              <a:t>I will talk about details of this design in next few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675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 which is</a:t>
            </a:r>
            <a:r>
              <a:rPr lang="en-US" baseline="0" dirty="0" smtClean="0"/>
              <a:t> used for load modulation in this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12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Also, in coupled inductors, when induced</a:t>
            </a:r>
            <a:r>
              <a:rPr lang="en-US" baseline="0" dirty="0" smtClean="0"/>
              <a:t> current is in-phase or out-of-phase with voltage, positive or negative resistance appears at primary or secondary.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68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Transistor load network is Parallel</a:t>
            </a:r>
            <a:r>
              <a:rPr lang="en-US" baseline="0" dirty="0" smtClean="0"/>
              <a:t> connection of the series path to the output load and parallel path which includes parasitic Caps at collector node.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88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Start with series path: at</a:t>
            </a:r>
            <a:r>
              <a:rPr lang="en-US" baseline="0" dirty="0" smtClean="0"/>
              <a:t> f0-band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3C285-BCF8-4C7E-BBE4-3CE7CF44922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1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1"/>
          <p:cNvSpPr txBox="1">
            <a:spLocks/>
          </p:cNvSpPr>
          <p:nvPr userDrawn="1"/>
        </p:nvSpPr>
        <p:spPr bwMode="auto">
          <a:xfrm>
            <a:off x="7845425" y="6655224"/>
            <a:ext cx="1298575" cy="20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r" rtl="1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2F4D2785-A076-4F3E-A175-152D0C56177B}" type="slidenum">
              <a:rPr kumimoji="1" lang="en-US" sz="800" b="1" i="1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pPr algn="r" rtl="1" eaLnBrk="1" hangingPunct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‹#›</a:t>
            </a:fld>
            <a:r>
              <a:rPr kumimoji="1" lang="en-US" sz="800" b="1" i="1" dirty="0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6739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5FB821-1D55-4A37-A166-AF2076B0513C}" type="datetimeFigureOut">
              <a:rPr lang="en-US" smtClean="0"/>
              <a:t>9/26/2015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1"/>
          <p:cNvSpPr txBox="1">
            <a:spLocks/>
          </p:cNvSpPr>
          <p:nvPr userDrawn="1"/>
        </p:nvSpPr>
        <p:spPr bwMode="auto">
          <a:xfrm>
            <a:off x="7845425" y="6655224"/>
            <a:ext cx="1298575" cy="20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r" rtl="1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2F4D2785-A076-4F3E-A175-152D0C56177B}" type="slidenum">
              <a:rPr kumimoji="1" lang="en-US" sz="800" b="1" i="1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pPr algn="r" rtl="1" eaLnBrk="1" hangingPunct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‹#›</a:t>
            </a:fld>
            <a:r>
              <a:rPr kumimoji="1" lang="en-US" sz="800" b="1" i="1" dirty="0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249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60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1"/>
          <p:cNvSpPr txBox="1">
            <a:spLocks/>
          </p:cNvSpPr>
          <p:nvPr userDrawn="1"/>
        </p:nvSpPr>
        <p:spPr bwMode="auto">
          <a:xfrm>
            <a:off x="7845425" y="6655224"/>
            <a:ext cx="1298575" cy="20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r" rtl="1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2F4D2785-A076-4F3E-A175-152D0C56177B}" type="slidenum">
              <a:rPr kumimoji="1" lang="en-US" sz="800" b="1" i="1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pPr algn="r" rtl="1" eaLnBrk="1" hangingPunct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‹#›</a:t>
            </a:fld>
            <a:r>
              <a:rPr kumimoji="1" lang="en-US" sz="800" b="1" i="1" dirty="0">
                <a:solidFill>
                  <a:srgbClr val="000000"/>
                </a:solidFill>
                <a:latin typeface="Arial" pitchFamily="34" charset="0"/>
                <a:ea typeface="HY헤드라인M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6914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304800" y="762000"/>
            <a:ext cx="853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52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3.vsdx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Visio_Drawing12.vsdx"/><Relationship Id="rId5" Type="http://schemas.openxmlformats.org/officeDocument/2006/relationships/image" Target="../media/image18.emf"/><Relationship Id="rId4" Type="http://schemas.openxmlformats.org/officeDocument/2006/relationships/package" Target="../embeddings/Microsoft_Visio_Drawing11.vsdx"/><Relationship Id="rId9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Visio_Drawing14.vs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Visio_Drawing16.vsdx"/><Relationship Id="rId5" Type="http://schemas.openxmlformats.org/officeDocument/2006/relationships/image" Target="../media/image21.emf"/><Relationship Id="rId4" Type="http://schemas.openxmlformats.org/officeDocument/2006/relationships/package" Target="../embeddings/Microsoft_Visio_Drawing15.vs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7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Visio_Drawing18.vsdx"/><Relationship Id="rId4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Visio_Drawing20.vsdx"/><Relationship Id="rId5" Type="http://schemas.openxmlformats.org/officeDocument/2006/relationships/image" Target="../media/image25.emf"/><Relationship Id="rId4" Type="http://schemas.openxmlformats.org/officeDocument/2006/relationships/package" Target="../embeddings/Microsoft_Visio_Drawing19.vsd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23.vsdx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Visio_Drawing22.vsdx"/><Relationship Id="rId5" Type="http://schemas.openxmlformats.org/officeDocument/2006/relationships/image" Target="../media/image26.emf"/><Relationship Id="rId4" Type="http://schemas.openxmlformats.org/officeDocument/2006/relationships/package" Target="../embeddings/Microsoft_Visio_Drawing21.vsdx"/><Relationship Id="rId9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Visio_Drawing25.vsdx"/><Relationship Id="rId5" Type="http://schemas.openxmlformats.org/officeDocument/2006/relationships/image" Target="../media/image29.emf"/><Relationship Id="rId4" Type="http://schemas.openxmlformats.org/officeDocument/2006/relationships/package" Target="../embeddings/Microsoft_Visio_Drawing24.vsd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28.vsdx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Visio_Drawing27.vsdx"/><Relationship Id="rId5" Type="http://schemas.openxmlformats.org/officeDocument/2006/relationships/image" Target="../media/image31.emf"/><Relationship Id="rId4" Type="http://schemas.openxmlformats.org/officeDocument/2006/relationships/package" Target="../embeddings/Microsoft_Visio_Drawing26.vsdx"/><Relationship Id="rId9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Visio_Drawing30.vsdx"/><Relationship Id="rId5" Type="http://schemas.openxmlformats.org/officeDocument/2006/relationships/image" Target="../media/image22.emf"/><Relationship Id="rId4" Type="http://schemas.openxmlformats.org/officeDocument/2006/relationships/package" Target="../embeddings/Microsoft_Visio_Drawing29.vsd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33.vsdx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Visio_Drawing32.vsdx"/><Relationship Id="rId5" Type="http://schemas.openxmlformats.org/officeDocument/2006/relationships/image" Target="../media/image35.emf"/><Relationship Id="rId4" Type="http://schemas.openxmlformats.org/officeDocument/2006/relationships/package" Target="../embeddings/Microsoft_Visio_Drawing31.vsdx"/><Relationship Id="rId9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4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40.tiff"/><Relationship Id="rId4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package" Target="../embeddings/Microsoft_Visio_Drawing35.vsd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6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44.emf"/><Relationship Id="rId4" Type="http://schemas.openxmlformats.org/officeDocument/2006/relationships/package" Target="../embeddings/Microsoft_Visio_Drawing37.vsd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8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9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7.emf"/><Relationship Id="rId5" Type="http://schemas.openxmlformats.org/officeDocument/2006/relationships/package" Target="../embeddings/Microsoft_Visio_Drawing40.vsdx"/><Relationship Id="rId4" Type="http://schemas.openxmlformats.org/officeDocument/2006/relationships/image" Target="../media/image4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1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8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package" Target="../embeddings/Microsoft_Visio_Drawing1.vsdx"/><Relationship Id="rId7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2.vsdx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package" Target="../embeddings/Microsoft_Visio_Drawing4.vs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package" Target="../embeddings/Microsoft_Visio_Drawing5.vs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package" Target="../embeddings/Microsoft_Visio_Drawing6.vs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Visio_Drawing7.vsd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0.vsdx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Visio_Drawing9.vsdx"/><Relationship Id="rId5" Type="http://schemas.openxmlformats.org/officeDocument/2006/relationships/image" Target="../media/image15.emf"/><Relationship Id="rId4" Type="http://schemas.openxmlformats.org/officeDocument/2006/relationships/package" Target="../embeddings/Microsoft_Visio_Drawing8.vsdx"/><Relationship Id="rId9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581400"/>
            <a:ext cx="9144000" cy="1752600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Seyed Yahya Mortazavi                          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Kwang-Jin Koh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Multifunctional Integrated Circuits &amp; Systems Group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Virginia Tech, Blacksburg, VA</a:t>
            </a:r>
            <a:endParaRPr lang="en-US" sz="2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858" y="678094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2514600"/>
          </a:xfrm>
        </p:spPr>
        <p:txBody>
          <a:bodyPr/>
          <a:lstStyle/>
          <a:p>
            <a:r>
              <a:rPr lang="en-US" sz="4000" b="1" dirty="0">
                <a:latin typeface="Arial Narrow" panose="020B0606020202030204" pitchFamily="34" charset="0"/>
              </a:rPr>
              <a:t>28-GHz Class-F</a:t>
            </a:r>
            <a:r>
              <a:rPr lang="en-US" sz="4000" b="1" baseline="30000" dirty="0">
                <a:latin typeface="Arial Narrow" panose="020B0606020202030204" pitchFamily="34" charset="0"/>
              </a:rPr>
              <a:t>-1</a:t>
            </a:r>
            <a:r>
              <a:rPr lang="en-US" sz="4000" b="1" dirty="0">
                <a:latin typeface="Arial Narrow" panose="020B0606020202030204" pitchFamily="34" charset="0"/>
              </a:rPr>
              <a:t> Power Amplifier </a:t>
            </a:r>
            <a:r>
              <a:rPr lang="en-US" sz="4000" b="1" dirty="0" smtClean="0">
                <a:latin typeface="Arial Narrow" panose="020B0606020202030204" pitchFamily="34" charset="0"/>
              </a:rPr>
              <a:t/>
            </a:r>
            <a:br>
              <a:rPr lang="en-US" sz="4000" b="1" dirty="0" smtClean="0">
                <a:latin typeface="Arial Narrow" panose="020B0606020202030204" pitchFamily="34" charset="0"/>
              </a:rPr>
            </a:br>
            <a:r>
              <a:rPr lang="en-US" sz="4000" b="1" dirty="0" smtClean="0">
                <a:latin typeface="Arial Narrow" panose="020B0606020202030204" pitchFamily="34" charset="0"/>
              </a:rPr>
              <a:t>with </a:t>
            </a:r>
            <a:r>
              <a:rPr lang="en-US" sz="4000" b="1" dirty="0">
                <a:latin typeface="Arial Narrow" panose="020B0606020202030204" pitchFamily="34" charset="0"/>
              </a:rPr>
              <a:t>Coupled-Inductor based Harmonic Impedance Modulator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" y="3429000"/>
            <a:ext cx="88392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400" y="762000"/>
            <a:ext cx="88392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6019800"/>
            <a:ext cx="1600200" cy="43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595732" y="6607098"/>
            <a:ext cx="533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1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3817938" y="298874"/>
          <a:ext cx="4106862" cy="374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21" name="Visio" r:id="rId4" imgW="1828800" imgH="1600200" progId="Visio.Drawing.15">
                  <p:embed/>
                </p:oleObj>
              </mc:Choice>
              <mc:Fallback>
                <p:oleObj name="Visio" r:id="rId4" imgW="1828800" imgH="16002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7938" y="298874"/>
                        <a:ext cx="4106862" cy="374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Inductor-Based Harmonic Modulation(2)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973783" y="3429000"/>
          <a:ext cx="2036617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22" name="Visio" r:id="rId6" imgW="933456" imgH="419207" progId="Visio.Drawing.15">
                  <p:embed/>
                </p:oleObj>
              </mc:Choice>
              <mc:Fallback>
                <p:oleObj name="Visio" r:id="rId6" imgW="933456" imgH="41920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73783" y="3429000"/>
                        <a:ext cx="2036617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488294" y="1155165"/>
          <a:ext cx="1864506" cy="280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223" name="Visio" r:id="rId8" imgW="847614" imgH="1276246" progId="Visio.Drawing.15">
                  <p:embed/>
                </p:oleObj>
              </mc:Choice>
              <mc:Fallback>
                <p:oleObj name="Visio" r:id="rId8" imgW="847614" imgH="127624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88294" y="1155165"/>
                        <a:ext cx="1864506" cy="2807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ontent Placeholder 2"/>
          <p:cNvSpPr txBox="1">
            <a:spLocks/>
          </p:cNvSpPr>
          <p:nvPr/>
        </p:nvSpPr>
        <p:spPr>
          <a:xfrm>
            <a:off x="237565" y="4267200"/>
            <a:ext cx="8906435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Resistance appears at both primary and secondary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depending on magnitude (A) and phase (</a:t>
            </a:r>
            <a:r>
              <a:rPr lang="en-US" sz="2400" i="1" dirty="0">
                <a:latin typeface="Symbol" panose="05050102010706020507" pitchFamily="18" charset="2"/>
                <a:ea typeface="Batang" panose="02030600000101010101" pitchFamily="18" charset="-127"/>
              </a:rPr>
              <a:t>f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)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and of current ratio (i</a:t>
            </a:r>
            <a:r>
              <a:rPr lang="en-US" sz="24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/i</a:t>
            </a:r>
            <a:r>
              <a:rPr lang="en-US" sz="24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):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</a:t>
            </a:r>
            <a:endParaRPr lang="en-US" sz="2400" dirty="0" smtClean="0"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>
                <a:latin typeface="Arial Narrow" panose="020B0606020202030204" pitchFamily="34" charset="0"/>
                <a:ea typeface="Batang" panose="02030600000101010101" pitchFamily="18" charset="-127"/>
              </a:rPr>
              <a:t>-</a:t>
            </a:r>
            <a:r>
              <a:rPr lang="en-US" sz="2000" dirty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000" dirty="0">
                <a:latin typeface="Arial Narrow" panose="020B0606020202030204" pitchFamily="34" charset="0"/>
                <a:ea typeface="Batang" panose="02030600000101010101" pitchFamily="18" charset="-127"/>
              </a:rPr>
              <a:t>/2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:</a:t>
            </a: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&gt;0 &amp;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&lt;0, takes signal from primary to secondary.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0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    : 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=0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=0.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 smtClean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  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:</a:t>
            </a:r>
            <a:r>
              <a:rPr lang="en-US" sz="18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=0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=0.</a:t>
            </a:r>
            <a:endParaRPr lang="en-US" sz="22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2200" baseline="-250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198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228600" y="4800600"/>
            <a:ext cx="89154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Z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&amp;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Z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S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comprise multi-resonance harmonic tuned load, cooperatively shaping an optimum load impedance for Class-F</a:t>
            </a:r>
            <a:r>
              <a:rPr lang="en-US" sz="2200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includes collector-node parasitic capacitances including layout </a:t>
            </a:r>
            <a:r>
              <a:rPr lang="en-US" sz="22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parasitics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  <a:endParaRPr lang="en-US" sz="22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Coupled-Inductor Based Harmonic Tuning</a:t>
            </a:r>
            <a:endParaRPr lang="en-US" sz="36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612711"/>
              </p:ext>
            </p:extLst>
          </p:nvPr>
        </p:nvGraphicFramePr>
        <p:xfrm>
          <a:off x="1048964" y="1066800"/>
          <a:ext cx="7180636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869" name="Visio" r:id="rId4" imgW="2943098" imgH="1342957" progId="Visio.Drawing.15">
                  <p:embed/>
                </p:oleObj>
              </mc:Choice>
              <mc:Fallback>
                <p:oleObj name="Visio" r:id="rId4" imgW="2943098" imgH="13429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8964" y="1066800"/>
                        <a:ext cx="7180636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48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atin typeface="Arial Narrow" panose="020B0606020202030204" pitchFamily="34" charset="0"/>
              </a:rPr>
              <a:t>Load Network Operation @ f</a:t>
            </a:r>
            <a:r>
              <a:rPr lang="en-US" sz="3600" b="1" baseline="-25000" dirty="0" smtClean="0">
                <a:latin typeface="Arial Narrow" panose="020B0606020202030204" pitchFamily="34" charset="0"/>
              </a:rPr>
              <a:t>0</a:t>
            </a:r>
            <a:r>
              <a:rPr lang="en-US" sz="3600" b="1" dirty="0" smtClean="0">
                <a:latin typeface="Arial Narrow" panose="020B0606020202030204" pitchFamily="34" charset="0"/>
              </a:rPr>
              <a:t>-band (1)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5217289" y="3304604"/>
            <a:ext cx="3622452" cy="137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The </a:t>
            </a:r>
            <a:r>
              <a:rPr lang="en-US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parallel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inductive path resonates C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3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and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provides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high impedance.</a:t>
            </a:r>
            <a:endParaRPr lang="en-US" sz="2400" dirty="0"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24089" y="2286000"/>
            <a:ext cx="30389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High Z (&gt;10R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41058" y="1752600"/>
            <a:ext cx="13455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</a:t>
            </a:r>
            <a:r>
              <a:rPr lang="en-US" sz="2400" b="1" baseline="-25000" dirty="0" err="1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endParaRPr lang="en-US" sz="2400" b="1" baseline="-25000" dirty="0" smtClean="0">
              <a:solidFill>
                <a:srgbClr val="0000FF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81600" y="4736271"/>
            <a:ext cx="3998089" cy="93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-C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is below resonance frequency: i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&amp; </a:t>
            </a:r>
            <a:r>
              <a:rPr lang="en-US" sz="2400" dirty="0" err="1" smtClean="0">
                <a:latin typeface="Arial Narrow" panose="020B0606020202030204" pitchFamily="34" charset="0"/>
                <a:ea typeface="Batang" panose="02030600000101010101" pitchFamily="18" charset="-127"/>
              </a:rPr>
              <a:t>i</a:t>
            </a:r>
            <a:r>
              <a:rPr lang="en-US" sz="2400" baseline="-25000" dirty="0" err="1" smtClean="0"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are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in-phase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549139"/>
              </p:ext>
            </p:extLst>
          </p:nvPr>
        </p:nvGraphicFramePr>
        <p:xfrm>
          <a:off x="838200" y="3403575"/>
          <a:ext cx="4248435" cy="20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52" name="Visio" r:id="rId4" imgW="2286129" imgH="1352637" progId="Visio.Drawing.15">
                  <p:embed/>
                </p:oleObj>
              </mc:Choice>
              <mc:Fallback>
                <p:oleObj name="Visio" r:id="rId4" imgW="2286129" imgH="135263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3403575"/>
                        <a:ext cx="4248435" cy="208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1219200" y="5353075"/>
            <a:ext cx="8675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1600" dirty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1600" dirty="0">
                <a:latin typeface="Arial Narrow" panose="020B0606020202030204" pitchFamily="34" charset="0"/>
                <a:ea typeface="Batang" panose="02030600000101010101" pitchFamily="18" charset="-127"/>
              </a:rPr>
              <a:t>=  -</a:t>
            </a:r>
            <a:r>
              <a:rPr lang="en-US" sz="1600" dirty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1600" dirty="0">
                <a:latin typeface="Arial Narrow" panose="020B0606020202030204" pitchFamily="34" charset="0"/>
                <a:ea typeface="Batang" panose="02030600000101010101" pitchFamily="18" charset="-127"/>
              </a:rPr>
              <a:t>/2</a:t>
            </a:r>
            <a:endParaRPr lang="en-US" sz="1600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72789"/>
              </p:ext>
            </p:extLst>
          </p:nvPr>
        </p:nvGraphicFramePr>
        <p:xfrm>
          <a:off x="371272" y="838200"/>
          <a:ext cx="5343728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53" name="Visio" r:id="rId6" imgW="2943165" imgH="1342920" progId="Visio.Drawing.15">
                  <p:embed/>
                </p:oleObj>
              </mc:Choice>
              <mc:Fallback>
                <p:oleObj name="Visio" r:id="rId6" imgW="2943165" imgH="13429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1272" y="838200"/>
                        <a:ext cx="5343728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59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Operation @ f</a:t>
            </a:r>
            <a:r>
              <a:rPr lang="en-US" sz="3600" b="1" baseline="-25000" dirty="0">
                <a:latin typeface="Arial Narrow" panose="020B0606020202030204" pitchFamily="34" charset="0"/>
              </a:rPr>
              <a:t>0</a:t>
            </a:r>
            <a:r>
              <a:rPr lang="en-US" sz="3600" b="1" dirty="0">
                <a:latin typeface="Arial Narrow" panose="020B0606020202030204" pitchFamily="34" charset="0"/>
              </a:rPr>
              <a:t>-band </a:t>
            </a:r>
            <a:r>
              <a:rPr lang="en-US" sz="3600" b="1" dirty="0" smtClean="0">
                <a:latin typeface="Arial Narrow" panose="020B0606020202030204" pitchFamily="34" charset="0"/>
              </a:rPr>
              <a:t>(2)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838200" y="4495800"/>
            <a:ext cx="7222902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32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=  -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/2: 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The signal loss by R</a:t>
            </a:r>
            <a:r>
              <a:rPr lang="en-US" sz="22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at primary is fed back to the signal path by negative resistance R</a:t>
            </a:r>
            <a:r>
              <a:rPr lang="en-US" sz="22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at secondary.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961159"/>
              </p:ext>
            </p:extLst>
          </p:nvPr>
        </p:nvGraphicFramePr>
        <p:xfrm>
          <a:off x="5916662" y="845727"/>
          <a:ext cx="2770138" cy="4183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65" name="Visio" r:id="rId3" imgW="1409824" imgH="2076585" progId="Visio.Drawing.15">
                  <p:embed/>
                </p:oleObj>
              </mc:Choice>
              <mc:Fallback>
                <p:oleObj name="Visio" r:id="rId3" imgW="1409824" imgH="20765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16662" y="845727"/>
                        <a:ext cx="2770138" cy="41834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67273"/>
              </p:ext>
            </p:extLst>
          </p:nvPr>
        </p:nvGraphicFramePr>
        <p:xfrm>
          <a:off x="515992" y="895009"/>
          <a:ext cx="5808608" cy="360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66" name="Visio" r:id="rId5" imgW="2743200" imgH="2057400" progId="Visio.Drawing.15">
                  <p:embed/>
                </p:oleObj>
              </mc:Choice>
              <mc:Fallback>
                <p:oleObj name="Visio" r:id="rId5" imgW="2743200" imgH="20574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992" y="895009"/>
                        <a:ext cx="5808608" cy="360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431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Operation @ </a:t>
            </a:r>
            <a:r>
              <a:rPr lang="en-US" sz="3600" b="1" dirty="0" smtClean="0">
                <a:latin typeface="Arial Narrow" panose="020B0606020202030204" pitchFamily="34" charset="0"/>
              </a:rPr>
              <a:t>2f</a:t>
            </a:r>
            <a:r>
              <a:rPr lang="en-US" sz="3600" b="1" baseline="-25000" dirty="0" smtClean="0">
                <a:latin typeface="Arial Narrow" panose="020B0606020202030204" pitchFamily="34" charset="0"/>
              </a:rPr>
              <a:t>0</a:t>
            </a:r>
            <a:r>
              <a:rPr lang="en-US" sz="3600" b="1" dirty="0" smtClean="0">
                <a:latin typeface="Arial Narrow" panose="020B0606020202030204" pitchFamily="34" charset="0"/>
              </a:rPr>
              <a:t>-band </a:t>
            </a:r>
            <a:r>
              <a:rPr lang="en-US" sz="3600" b="1" dirty="0">
                <a:latin typeface="Arial Narrow" panose="020B0606020202030204" pitchFamily="34" charset="0"/>
              </a:rPr>
              <a:t>(1)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745031"/>
              </p:ext>
            </p:extLst>
          </p:nvPr>
        </p:nvGraphicFramePr>
        <p:xfrm>
          <a:off x="228600" y="838200"/>
          <a:ext cx="5343728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5" name="Visio" r:id="rId4" imgW="2990945" imgH="1266798" progId="Visio.Drawing.15">
                  <p:embed/>
                </p:oleObj>
              </mc:Choice>
              <mc:Fallback>
                <p:oleObj name="Visio" r:id="rId4" imgW="2990945" imgH="126679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838200"/>
                        <a:ext cx="5343728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181600" y="3559076"/>
            <a:ext cx="39487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In the </a:t>
            </a:r>
            <a:r>
              <a:rPr lang="en-US" sz="24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series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path the L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-C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resonator provides High-Z.</a:t>
            </a:r>
          </a:p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The </a:t>
            </a:r>
            <a:r>
              <a:rPr lang="en-US" sz="2400" dirty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parallel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 inductive path resonated C</a:t>
            </a:r>
            <a:r>
              <a:rPr lang="en-US" sz="2400" baseline="-25000" dirty="0">
                <a:latin typeface="Arial Narrow" panose="020B0606020202030204" pitchFamily="34" charset="0"/>
                <a:ea typeface="Batang" panose="02030600000101010101" pitchFamily="18" charset="-127"/>
              </a:rPr>
              <a:t>3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and provides high impedance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5841342" y="2218030"/>
            <a:ext cx="29079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High Z (&gt;2R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 </a:t>
            </a:r>
          </a:p>
        </p:txBody>
      </p:sp>
      <p:sp>
        <p:nvSpPr>
          <p:cNvPr id="9" name="Rectangle 8"/>
          <p:cNvSpPr/>
          <p:nvPr/>
        </p:nvSpPr>
        <p:spPr>
          <a:xfrm>
            <a:off x="5827059" y="1600200"/>
            <a:ext cx="3110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High Z 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(&gt;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2R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</a:t>
            </a:r>
            <a:endParaRPr lang="en-US" sz="2400" b="1" baseline="-25000" dirty="0" smtClean="0">
              <a:solidFill>
                <a:srgbClr val="0000FF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904790"/>
              </p:ext>
            </p:extLst>
          </p:nvPr>
        </p:nvGraphicFramePr>
        <p:xfrm>
          <a:off x="685800" y="3505200"/>
          <a:ext cx="3886200" cy="240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6" name="Visio" r:id="rId6" imgW="1790788" imgH="1352637" progId="Visio.Drawing.15">
                  <p:embed/>
                </p:oleObj>
              </mc:Choice>
              <mc:Fallback>
                <p:oleObj name="Visio" r:id="rId6" imgW="1790788" imgH="135263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5800" y="3505200"/>
                        <a:ext cx="3886200" cy="240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037455" y="5772090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i="1" dirty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1600" dirty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1600" dirty="0">
                <a:latin typeface="Arial Narrow" panose="020B0606020202030204" pitchFamily="34" charset="0"/>
                <a:ea typeface="Batang" panose="02030600000101010101" pitchFamily="18" charset="-127"/>
              </a:rPr>
              <a:t>=  </a:t>
            </a:r>
            <a:r>
              <a:rPr lang="en-US" sz="16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0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350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039737"/>
              </p:ext>
            </p:extLst>
          </p:nvPr>
        </p:nvGraphicFramePr>
        <p:xfrm>
          <a:off x="990600" y="1062467"/>
          <a:ext cx="3886200" cy="240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50" name="Visio" r:id="rId4" imgW="1790788" imgH="1352637" progId="Visio.Drawing.15">
                  <p:embed/>
                </p:oleObj>
              </mc:Choice>
              <mc:Fallback>
                <p:oleObj name="Visio" r:id="rId4" imgW="1790788" imgH="135263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0600" y="1062467"/>
                        <a:ext cx="3886200" cy="240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Operation @ 2f</a:t>
            </a:r>
            <a:r>
              <a:rPr lang="en-US" sz="3600" b="1" baseline="-25000" dirty="0">
                <a:latin typeface="Arial Narrow" panose="020B0606020202030204" pitchFamily="34" charset="0"/>
              </a:rPr>
              <a:t>0</a:t>
            </a:r>
            <a:r>
              <a:rPr lang="en-US" sz="3600" b="1" dirty="0">
                <a:latin typeface="Arial Narrow" panose="020B0606020202030204" pitchFamily="34" charset="0"/>
              </a:rPr>
              <a:t>-band </a:t>
            </a:r>
            <a:r>
              <a:rPr lang="en-US" sz="3600" b="1" dirty="0" smtClean="0">
                <a:latin typeface="Arial Narrow" panose="020B0606020202030204" pitchFamily="34" charset="0"/>
              </a:rPr>
              <a:t>(2)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3962400"/>
            <a:ext cx="43434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As frequency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increases,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A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= |i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/i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| decreases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: L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decreases with frequency and resonates C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over all 2f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0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-band.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230254"/>
              </p:ext>
            </p:extLst>
          </p:nvPr>
        </p:nvGraphicFramePr>
        <p:xfrm>
          <a:off x="5391150" y="3005440"/>
          <a:ext cx="344805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51" name="Visio" r:id="rId6" imgW="3447977" imgH="3819457" progId="Visio.Drawing.15">
                  <p:embed/>
                </p:oleObj>
              </mc:Choice>
              <mc:Fallback>
                <p:oleObj name="Visio" r:id="rId6" imgW="3447977" imgH="381945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1150" y="3005440"/>
                        <a:ext cx="3448050" cy="3819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0058"/>
              </p:ext>
            </p:extLst>
          </p:nvPr>
        </p:nvGraphicFramePr>
        <p:xfrm>
          <a:off x="5334000" y="323077"/>
          <a:ext cx="3810000" cy="3125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52" name="Visio" r:id="rId8" imgW="1866889" imgH="1505085" progId="Visio.Drawing.15">
                  <p:embed/>
                </p:oleObj>
              </mc:Choice>
              <mc:Fallback>
                <p:oleObj name="Visio" r:id="rId8" imgW="1866889" imgH="15050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34000" y="323077"/>
                        <a:ext cx="3810000" cy="3125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10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Operation @ </a:t>
            </a:r>
            <a:r>
              <a:rPr lang="en-US" sz="3600" b="1" dirty="0" smtClean="0">
                <a:latin typeface="Arial Narrow" panose="020B0606020202030204" pitchFamily="34" charset="0"/>
              </a:rPr>
              <a:t>3f</a:t>
            </a:r>
            <a:r>
              <a:rPr lang="en-US" sz="3600" b="1" baseline="-25000" dirty="0" smtClean="0">
                <a:latin typeface="Arial Narrow" panose="020B0606020202030204" pitchFamily="34" charset="0"/>
              </a:rPr>
              <a:t>0</a:t>
            </a:r>
            <a:r>
              <a:rPr lang="en-US" sz="3600" b="1" dirty="0" smtClean="0">
                <a:latin typeface="Arial Narrow" panose="020B0606020202030204" pitchFamily="34" charset="0"/>
              </a:rPr>
              <a:t>-band (1)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6400" y="3484451"/>
            <a:ext cx="347914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Both paths make series resonation and short the collector to gnd.</a:t>
            </a:r>
            <a:endParaRPr lang="en-US" sz="2400" dirty="0"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38800" y="2510135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Low Z (&lt;1/3R</a:t>
            </a:r>
            <a:r>
              <a:rPr lang="en-US" sz="2400" b="1" baseline="-25000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</a:t>
            </a:r>
            <a:endParaRPr lang="en-US" sz="2400" dirty="0" smtClean="0">
              <a:solidFill>
                <a:srgbClr val="FF0000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38800" y="1900535"/>
            <a:ext cx="2860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Z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Low Z (&lt;1/3R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b="1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304342"/>
              </p:ext>
            </p:extLst>
          </p:nvPr>
        </p:nvGraphicFramePr>
        <p:xfrm>
          <a:off x="965200" y="3276600"/>
          <a:ext cx="43688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61" name="Visio" r:id="rId4" imgW="1962246" imgH="1390785" progId="Visio.Drawing.15">
                  <p:embed/>
                </p:oleObj>
              </mc:Choice>
              <mc:Fallback>
                <p:oleObj name="Visio" r:id="rId4" imgW="1962246" imgH="13907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5200" y="3276600"/>
                        <a:ext cx="4368800" cy="285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244950"/>
              </p:ext>
            </p:extLst>
          </p:nvPr>
        </p:nvGraphicFramePr>
        <p:xfrm>
          <a:off x="297144" y="457199"/>
          <a:ext cx="6179856" cy="3733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62" name="Visio" r:id="rId6" imgW="3591023" imgH="2076329" progId="Visio.Drawing.15">
                  <p:embed/>
                </p:oleObj>
              </mc:Choice>
              <mc:Fallback>
                <p:oleObj name="Visio" r:id="rId6" imgW="3591023" imgH="207632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7144" y="457199"/>
                        <a:ext cx="6179856" cy="37338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81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Operation @ </a:t>
            </a:r>
            <a:r>
              <a:rPr lang="en-US" sz="3600" b="1" dirty="0" smtClean="0">
                <a:latin typeface="Arial Narrow" panose="020B0606020202030204" pitchFamily="34" charset="0"/>
              </a:rPr>
              <a:t>3f</a:t>
            </a:r>
            <a:r>
              <a:rPr lang="en-US" sz="3600" b="1" baseline="-25000" dirty="0" smtClean="0">
                <a:latin typeface="Arial Narrow" panose="020B0606020202030204" pitchFamily="34" charset="0"/>
              </a:rPr>
              <a:t>0</a:t>
            </a:r>
            <a:r>
              <a:rPr lang="en-US" sz="3600" b="1" dirty="0" smtClean="0">
                <a:latin typeface="Arial Narrow" panose="020B0606020202030204" pitchFamily="34" charset="0"/>
              </a:rPr>
              <a:t>-band </a:t>
            </a:r>
            <a:r>
              <a:rPr lang="en-US" sz="3600" b="1" dirty="0">
                <a:latin typeface="Arial Narrow" panose="020B0606020202030204" pitchFamily="34" charset="0"/>
              </a:rPr>
              <a:t>(2)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084603"/>
              </p:ext>
            </p:extLst>
          </p:nvPr>
        </p:nvGraphicFramePr>
        <p:xfrm>
          <a:off x="5791200" y="611239"/>
          <a:ext cx="3810000" cy="3125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68" name="Visio" r:id="rId4" imgW="1866889" imgH="1505085" progId="Visio.Drawing.15">
                  <p:embed/>
                </p:oleObj>
              </mc:Choice>
              <mc:Fallback>
                <p:oleObj name="Visio" r:id="rId4" imgW="1866889" imgH="15050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91200" y="611239"/>
                        <a:ext cx="3810000" cy="3125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873654"/>
              </p:ext>
            </p:extLst>
          </p:nvPr>
        </p:nvGraphicFramePr>
        <p:xfrm>
          <a:off x="1356014" y="962025"/>
          <a:ext cx="4587586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69" name="Visio" r:id="rId6" imgW="1962246" imgH="1390785" progId="Visio.Drawing.15">
                  <p:embed/>
                </p:oleObj>
              </mc:Choice>
              <mc:Fallback>
                <p:oleObj name="Visio" r:id="rId6" imgW="1962246" imgH="13907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6014" y="962025"/>
                        <a:ext cx="4587586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316696"/>
              </p:ext>
            </p:extLst>
          </p:nvPr>
        </p:nvGraphicFramePr>
        <p:xfrm>
          <a:off x="6324600" y="3355886"/>
          <a:ext cx="2667000" cy="3273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70" name="Visio" r:id="rId8" imgW="3057635" imgH="3752985" progId="Visio.Drawing.15">
                  <p:embed/>
                </p:oleObj>
              </mc:Choice>
              <mc:Fallback>
                <p:oleObj name="Visio" r:id="rId8" imgW="3057635" imgH="37529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24600" y="3355886"/>
                        <a:ext cx="2667000" cy="3273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57200" y="4114800"/>
            <a:ext cx="601980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i="1" dirty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3200" i="1" dirty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= 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: </a:t>
            </a:r>
          </a:p>
          <a:p>
            <a:pPr marL="800100" lvl="1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Primary is inductive and secondary is capacitive.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Series resonation in both paths at 3f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0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-band provides low impedance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(&lt;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1/3R</a:t>
            </a:r>
            <a:r>
              <a:rPr lang="en-US" sz="2400" baseline="-25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opt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7190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Arial Narrow" panose="020B0606020202030204" pitchFamily="34" charset="0"/>
              </a:rPr>
              <a:t>Load Network </a:t>
            </a:r>
            <a:r>
              <a:rPr lang="en-US" sz="3600" b="1" dirty="0" smtClean="0">
                <a:latin typeface="Arial Narrow" panose="020B0606020202030204" pitchFamily="34" charset="0"/>
              </a:rPr>
              <a:t>For Class F</a:t>
            </a:r>
            <a:r>
              <a:rPr lang="en-US" sz="3600" b="1" baseline="30000" dirty="0" smtClean="0">
                <a:latin typeface="Arial Narrow" panose="020B0606020202030204" pitchFamily="34" charset="0"/>
              </a:rPr>
              <a:t>-1 </a:t>
            </a:r>
            <a:r>
              <a:rPr lang="en-US" sz="3600" b="1" dirty="0" smtClean="0">
                <a:latin typeface="Arial Narrow" panose="020B0606020202030204" pitchFamily="34" charset="0"/>
              </a:rPr>
              <a:t>PA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151558"/>
              </p:ext>
            </p:extLst>
          </p:nvPr>
        </p:nvGraphicFramePr>
        <p:xfrm>
          <a:off x="838200" y="783089"/>
          <a:ext cx="5631493" cy="256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74" name="Visio" r:id="rId4" imgW="2943165" imgH="1342920" progId="Visio.Drawing.15">
                  <p:embed/>
                </p:oleObj>
              </mc:Choice>
              <mc:Fallback>
                <p:oleObj name="Visio" r:id="rId4" imgW="2943165" imgH="13429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8200" y="783089"/>
                        <a:ext cx="5631493" cy="25697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386990" y="3124200"/>
            <a:ext cx="3528410" cy="3357563"/>
            <a:chOff x="4941692" y="3276600"/>
            <a:chExt cx="3528410" cy="3357563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9807954"/>
                </p:ext>
              </p:extLst>
            </p:nvPr>
          </p:nvGraphicFramePr>
          <p:xfrm>
            <a:off x="4941692" y="3276600"/>
            <a:ext cx="3364108" cy="3357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75" name="Visio" r:id="rId6" imgW="4895918" imgH="4886338" progId="Visio.Drawing.15">
                    <p:embed/>
                  </p:oleObj>
                </mc:Choice>
                <mc:Fallback>
                  <p:oleObj name="Visio" r:id="rId6" imgW="4895918" imgH="4886338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941692" y="3276600"/>
                          <a:ext cx="3364108" cy="33575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ectangle 6"/>
            <p:cNvSpPr/>
            <p:nvPr/>
          </p:nvSpPr>
          <p:spPr>
            <a:xfrm>
              <a:off x="6050461" y="4267200"/>
              <a:ext cx="114657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f</a:t>
              </a:r>
              <a:r>
                <a:rPr lang="en-US" sz="2400" b="1" baseline="-25000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0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-band</a:t>
              </a:r>
              <a:endParaRPr lang="en-US" sz="2000" b="1" dirty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7091839" y="5029200"/>
              <a:ext cx="13782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2f</a:t>
              </a:r>
              <a:r>
                <a:rPr lang="en-US" sz="2400" b="1" baseline="-25000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0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-band</a:t>
              </a:r>
              <a:endParaRPr lang="en-US" sz="2400" b="1" dirty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rot="17595955">
              <a:off x="4916695" y="4569784"/>
              <a:ext cx="129454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3f</a:t>
              </a:r>
              <a:r>
                <a:rPr lang="en-US" sz="2400" b="1" baseline="-25000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0</a:t>
              </a:r>
              <a:r>
                <a:rPr lang="en-US" sz="2400" b="1" dirty="0" smtClean="0">
                  <a:solidFill>
                    <a:srgbClr val="FF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-band</a:t>
              </a:r>
              <a:endParaRPr lang="en-US" sz="2000" b="1" dirty="0">
                <a:solidFill>
                  <a:srgbClr val="FF0000"/>
                </a:solidFill>
                <a:latin typeface="Arial Narrow" panose="020B0606020202030204" pitchFamily="34" charset="0"/>
                <a:ea typeface="Batang" panose="02030600000101010101" pitchFamily="18" charset="-127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685800" y="3657600"/>
            <a:ext cx="5168325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Load network provides: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3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R</a:t>
            </a:r>
            <a:r>
              <a:rPr lang="en-US" sz="23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opt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@ f</a:t>
            </a:r>
            <a:r>
              <a:rPr lang="en-US" sz="23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0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-band.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&gt;5R</a:t>
            </a:r>
            <a:r>
              <a:rPr lang="en-US" sz="23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opt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  : High-Z @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2f</a:t>
            </a:r>
            <a:r>
              <a:rPr lang="en-US" sz="23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0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-band.</a:t>
            </a:r>
            <a:endParaRPr lang="en-US" sz="23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&lt;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1/3R</a:t>
            </a:r>
            <a:r>
              <a:rPr lang="en-US" sz="23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opt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: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Low-Z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@ 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3f</a:t>
            </a:r>
            <a:r>
              <a:rPr lang="en-US" sz="23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0</a:t>
            </a:r>
            <a:r>
              <a:rPr lang="en-US" sz="2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-band.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Output PA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operates in Class 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mode.</a:t>
            </a:r>
            <a:endParaRPr lang="en-US" sz="20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45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Class AB Driving and Inter-stage Matching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845354"/>
              </p:ext>
            </p:extLst>
          </p:nvPr>
        </p:nvGraphicFramePr>
        <p:xfrm>
          <a:off x="403913" y="1066800"/>
          <a:ext cx="4625287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2" name="Visio" r:id="rId4" imgW="5381541" imgH="2666944" progId="Visio.Drawing.15">
                  <p:embed/>
                </p:oleObj>
              </mc:Choice>
              <mc:Fallback>
                <p:oleObj name="Visio" r:id="rId4" imgW="5381541" imgH="266694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3913" y="1066800"/>
                        <a:ext cx="4625287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4131025"/>
            <a:ext cx="3795691" cy="2242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Optimal matching for both high </a:t>
            </a:r>
            <a:r>
              <a:rPr lang="en-US" sz="24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aseline="-250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inter-stage</a:t>
            </a:r>
            <a:r>
              <a:rPr lang="en-US" sz="2400" dirty="0" smtClean="0">
                <a:solidFill>
                  <a:srgbClr val="00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(&gt;9dBm)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and driving stage </a:t>
            </a:r>
            <a:r>
              <a:rPr lang="en-US" sz="2400" dirty="0" smtClean="0">
                <a:solidFill>
                  <a:srgbClr val="FF00FF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PAE (&gt;35%)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  <a:endParaRPr lang="en-US" sz="2400" u="sng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933780"/>
              </p:ext>
            </p:extLst>
          </p:nvPr>
        </p:nvGraphicFramePr>
        <p:xfrm>
          <a:off x="4343399" y="3810000"/>
          <a:ext cx="4800601" cy="283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3" name="Visio" r:id="rId6" imgW="4067199" imgH="2295515" progId="Visio.Drawing.15">
                  <p:embed/>
                </p:oleObj>
              </mc:Choice>
              <mc:Fallback>
                <p:oleObj name="Visio" r:id="rId6" imgW="4067199" imgH="229551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43399" y="3810000"/>
                        <a:ext cx="4800601" cy="2831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729287"/>
              </p:ext>
            </p:extLst>
          </p:nvPr>
        </p:nvGraphicFramePr>
        <p:xfrm>
          <a:off x="5410200" y="893309"/>
          <a:ext cx="3162300" cy="2992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4" name="Visio" r:id="rId8" imgW="3733822" imgH="3533700" progId="Visio.Drawing.15">
                  <p:embed/>
                </p:oleObj>
              </mc:Choice>
              <mc:Fallback>
                <p:oleObj name="Visio" r:id="rId8" imgW="3733822" imgH="35337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10200" y="893309"/>
                        <a:ext cx="3162300" cy="2992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564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 bIns="365760"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 Narrow" panose="020B0606020202030204" pitchFamily="34" charset="0"/>
              </a:rPr>
              <a:t> Background / Motivation</a:t>
            </a:r>
          </a:p>
          <a:p>
            <a:pPr marL="0" indent="0">
              <a:buNone/>
            </a:pPr>
            <a:r>
              <a:rPr lang="en-US" sz="2800" dirty="0">
                <a:latin typeface="Arial Narrow" panose="020B0606020202030204" pitchFamily="34" charset="0"/>
              </a:rPr>
              <a:t>	</a:t>
            </a:r>
            <a:r>
              <a:rPr lang="en-US" sz="2400" dirty="0" smtClean="0">
                <a:latin typeface="Arial Narrow" panose="020B0606020202030204" pitchFamily="34" charset="0"/>
              </a:rPr>
              <a:t>- PA Requirements for 5G Applications</a:t>
            </a: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</a:rPr>
              <a:t>	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 </a:t>
            </a:r>
            <a:r>
              <a:rPr lang="en-US" sz="2400" dirty="0">
                <a:latin typeface="Arial Narrow" panose="020B0606020202030204" pitchFamily="34" charset="0"/>
              </a:rPr>
              <a:t>Challenge in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</a:rPr>
              <a:t>Silicon mm-Wave PAs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endParaRPr lang="en-US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	- Efficiency of mm-Wave PAs</a:t>
            </a:r>
          </a:p>
          <a:p>
            <a:pPr marL="0" indent="0">
              <a:buNone/>
            </a:pPr>
            <a:r>
              <a:rPr lang="en-US" sz="2400" dirty="0" smtClean="0">
                <a:latin typeface="Arial Narrow" panose="020B0606020202030204" pitchFamily="34" charset="0"/>
              </a:rPr>
              <a:t>	- Harmonic Tuned (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Class-F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, Class-F)</a:t>
            </a:r>
            <a:r>
              <a:rPr lang="en-US" sz="2400" dirty="0" smtClean="0">
                <a:latin typeface="Arial Narrow" panose="020B0606020202030204" pitchFamily="34" charset="0"/>
              </a:rPr>
              <a:t> PAs</a:t>
            </a:r>
            <a:endParaRPr lang="en-US" sz="2400" dirty="0">
              <a:latin typeface="Arial Narrow" panose="020B0606020202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Coupled Inductor Based Class-F</a:t>
            </a:r>
            <a:r>
              <a:rPr lang="en-US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-1 </a:t>
            </a:r>
            <a:r>
              <a:rPr lang="en-US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PA Design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 Narrow" panose="020B0606020202030204" pitchFamily="34" charset="0"/>
              </a:rPr>
              <a:t> Measurement Results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 Narrow" panose="020B0606020202030204" pitchFamily="34" charset="0"/>
              </a:rPr>
              <a:t> Conclusion </a:t>
            </a:r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22238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Outline</a:t>
            </a:r>
            <a:endParaRPr lang="en-US" sz="36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8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44" y="956336"/>
            <a:ext cx="7567656" cy="392046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792162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Chip Photograph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34440" y="5410200"/>
            <a:ext cx="7391400" cy="838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IBM 8HP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0.13 </a:t>
            </a:r>
            <a:r>
              <a:rPr lang="en-US" sz="2400" dirty="0" smtClean="0">
                <a:solidFill>
                  <a:prstClr val="black"/>
                </a:solidFill>
                <a:latin typeface="Symbol" panose="05050102010706020507" pitchFamily="18" charset="2"/>
              </a:rPr>
              <a:t>m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m 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SiGe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BiCMOS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(</a:t>
            </a:r>
            <a:r>
              <a:rPr lang="en-US" sz="2400" i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f</a:t>
            </a:r>
            <a:r>
              <a:rPr lang="en-US" sz="2400" i="1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T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=180GHz, </a:t>
            </a:r>
            <a:r>
              <a:rPr lang="en-US" sz="2400" i="1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f</a:t>
            </a:r>
            <a:r>
              <a:rPr lang="en-US" sz="2400" i="1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max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=200GHz)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Chip area: 0.55x0.96 mm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(w/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i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pads) 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1300811" y="4953000"/>
            <a:ext cx="732753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58244" y="4872335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anose="020B0606020202030204" pitchFamily="34" charset="0"/>
              </a:rPr>
              <a:t>0.96 mm</a:t>
            </a:r>
            <a:endParaRPr lang="en-US" sz="2400" b="1" dirty="0"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3856" y="2514600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Narrow" panose="020B0606020202030204" pitchFamily="34" charset="0"/>
              </a:rPr>
              <a:t>0.55 mm</a:t>
            </a:r>
            <a:endParaRPr lang="en-US" sz="2400" b="1" dirty="0">
              <a:latin typeface="Arial Narrow" panose="020B060602020203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96284" y="990600"/>
            <a:ext cx="0" cy="3901440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9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78726"/>
              </p:ext>
            </p:extLst>
          </p:nvPr>
        </p:nvGraphicFramePr>
        <p:xfrm>
          <a:off x="220343" y="775102"/>
          <a:ext cx="5113657" cy="412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06" name="Visio" r:id="rId3" imgW="2914734" imgH="2162243" progId="Visio.Drawing.15">
                  <p:embed/>
                </p:oleObj>
              </mc:Choice>
              <mc:Fallback>
                <p:oleObj name="Visio" r:id="rId3" imgW="2914734" imgH="21622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343" y="775102"/>
                        <a:ext cx="5113657" cy="4128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792162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Small-Signal S-Parameters 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62600" y="1014829"/>
            <a:ext cx="4267200" cy="1880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SOLT calibration </a:t>
            </a: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u="sng" dirty="0" smtClean="0">
                <a:latin typeface="Arial Narrow" panose="020B0606020202030204" pitchFamily="34" charset="0"/>
              </a:rPr>
              <a:t>Class-AB biasing</a:t>
            </a:r>
            <a:r>
              <a:rPr lang="en-US" sz="2400" dirty="0" smtClean="0">
                <a:latin typeface="Arial Narrow" panose="020B0606020202030204" pitchFamily="34" charset="0"/>
              </a:rPr>
              <a:t>                                  </a:t>
            </a:r>
            <a:r>
              <a:rPr lang="en-US" sz="2000" dirty="0" smtClean="0">
                <a:latin typeface="Arial Narrow" panose="020B0606020202030204" pitchFamily="34" charset="0"/>
              </a:rPr>
              <a:t>V</a:t>
            </a:r>
            <a:r>
              <a:rPr lang="en-US" sz="20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000" dirty="0" smtClean="0">
                <a:latin typeface="Arial Narrow" panose="020B0606020202030204" pitchFamily="34" charset="0"/>
              </a:rPr>
              <a:t>/V</a:t>
            </a:r>
            <a:r>
              <a:rPr lang="en-US" sz="20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000" dirty="0">
                <a:latin typeface="Arial Narrow" panose="020B0606020202030204" pitchFamily="34" charset="0"/>
              </a:rPr>
              <a:t>= </a:t>
            </a:r>
            <a:r>
              <a:rPr lang="en-US" sz="2000" dirty="0" smtClean="0">
                <a:latin typeface="Arial Narrow" panose="020B0606020202030204" pitchFamily="34" charset="0"/>
              </a:rPr>
              <a:t>2/2.4V</a:t>
            </a:r>
          </a:p>
          <a:p>
            <a:pPr>
              <a:lnSpc>
                <a:spcPct val="130000"/>
              </a:lnSpc>
            </a:pPr>
            <a:r>
              <a:rPr lang="en-US" sz="2000" dirty="0">
                <a:latin typeface="Arial Narrow" panose="020B0606020202030204" pitchFamily="34" charset="0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</a:rPr>
              <a:t>     I</a:t>
            </a:r>
            <a:r>
              <a:rPr lang="en-US" sz="2000" baseline="-25000" dirty="0" smtClean="0">
                <a:latin typeface="Arial Narrow" panose="020B0606020202030204" pitchFamily="34" charset="0"/>
              </a:rPr>
              <a:t>CC1</a:t>
            </a:r>
            <a:r>
              <a:rPr lang="en-US" sz="2000" dirty="0" smtClean="0">
                <a:latin typeface="Arial Narrow" panose="020B0606020202030204" pitchFamily="34" charset="0"/>
              </a:rPr>
              <a:t>/I</a:t>
            </a:r>
            <a:r>
              <a:rPr lang="en-US" sz="20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000" dirty="0" smtClean="0">
                <a:latin typeface="Arial Narrow" panose="020B0606020202030204" pitchFamily="34" charset="0"/>
              </a:rPr>
              <a:t>=3/10mA</a:t>
            </a:r>
            <a:endParaRPr lang="en-US" sz="2400" dirty="0" smtClean="0">
              <a:latin typeface="Arial Narrow" panose="020B0606020202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562600" y="3505200"/>
            <a:ext cx="2743200" cy="3124200"/>
            <a:chOff x="6144768" y="4038600"/>
            <a:chExt cx="2008632" cy="2578686"/>
          </a:xfrm>
        </p:grpSpPr>
        <p:grpSp>
          <p:nvGrpSpPr>
            <p:cNvPr id="8" name="Group 7"/>
            <p:cNvGrpSpPr/>
            <p:nvPr/>
          </p:nvGrpSpPr>
          <p:grpSpPr>
            <a:xfrm>
              <a:off x="6144768" y="4038600"/>
              <a:ext cx="2008632" cy="2578686"/>
              <a:chOff x="1371600" y="1521933"/>
              <a:chExt cx="2008632" cy="2578686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1600" y="1521933"/>
                <a:ext cx="2008632" cy="2578686"/>
              </a:xfrm>
              <a:prstGeom prst="rect">
                <a:avLst/>
              </a:prstGeom>
            </p:spPr>
          </p:pic>
          <p:sp>
            <p:nvSpPr>
              <p:cNvPr id="6" name="Rectangle 5"/>
              <p:cNvSpPr/>
              <p:nvPr/>
            </p:nvSpPr>
            <p:spPr>
              <a:xfrm rot="16200000">
                <a:off x="1776484" y="2850241"/>
                <a:ext cx="440770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b="1" dirty="0" smtClean="0">
                    <a:latin typeface="Arial Narrow" panose="020B0606020202030204" pitchFamily="34" charset="0"/>
                  </a:rPr>
                  <a:t>GSG</a:t>
                </a:r>
                <a:endParaRPr lang="en-US" sz="1000" dirty="0"/>
              </a:p>
            </p:txBody>
          </p:sp>
          <p:sp>
            <p:nvSpPr>
              <p:cNvPr id="7" name="Rectangle 6"/>
              <p:cNvSpPr/>
              <p:nvPr/>
            </p:nvSpPr>
            <p:spPr>
              <a:xfrm rot="16200000">
                <a:off x="2874526" y="2850241"/>
                <a:ext cx="440770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b="1" dirty="0" smtClean="0">
                    <a:latin typeface="Arial Narrow" panose="020B0606020202030204" pitchFamily="34" charset="0"/>
                  </a:rPr>
                  <a:t>GSG</a:t>
                </a:r>
                <a:endParaRPr lang="en-US" sz="1000" dirty="0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7237951" y="6067780"/>
              <a:ext cx="524882" cy="297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 smtClean="0">
                  <a:latin typeface="Arial Narrow" panose="020B0606020202030204" pitchFamily="34" charset="0"/>
                </a:rPr>
                <a:t>GPPG</a:t>
              </a:r>
              <a:endParaRPr lang="en-US" sz="10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400" y="4876800"/>
            <a:ext cx="42672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S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21</a:t>
            </a:r>
            <a:r>
              <a:rPr lang="en-US" sz="2400" dirty="0" smtClean="0">
                <a:latin typeface="Arial Narrow" panose="020B0606020202030204" pitchFamily="34" charset="0"/>
              </a:rPr>
              <a:t> =  18-21.5dB : 27~31GHz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 Narrow" panose="020B0606020202030204" pitchFamily="34" charset="0"/>
              </a:rPr>
              <a:t>S</a:t>
            </a:r>
            <a:r>
              <a:rPr lang="en-US" sz="2400" baseline="-25000" dirty="0">
                <a:latin typeface="Arial Narrow" panose="020B0606020202030204" pitchFamily="34" charset="0"/>
              </a:rPr>
              <a:t>11</a:t>
            </a:r>
            <a:r>
              <a:rPr lang="en-US" sz="2400" dirty="0">
                <a:latin typeface="Arial Narrow" panose="020B0606020202030204" pitchFamily="34" charset="0"/>
              </a:rPr>
              <a:t> &lt; -</a:t>
            </a:r>
            <a:r>
              <a:rPr lang="en-US" sz="2400" dirty="0" smtClean="0">
                <a:latin typeface="Arial Narrow" panose="020B0606020202030204" pitchFamily="34" charset="0"/>
              </a:rPr>
              <a:t>10dB </a:t>
            </a:r>
            <a:r>
              <a:rPr lang="en-US" sz="2400" dirty="0">
                <a:latin typeface="Arial Narrow" panose="020B0606020202030204" pitchFamily="34" charset="0"/>
              </a:rPr>
              <a:t>: </a:t>
            </a:r>
            <a:r>
              <a:rPr lang="en-US" sz="2400" dirty="0" smtClean="0">
                <a:latin typeface="Arial Narrow" panose="020B0606020202030204" pitchFamily="34" charset="0"/>
              </a:rPr>
              <a:t>27~31GHz </a:t>
            </a:r>
            <a:endParaRPr lang="en-US" sz="2400" dirty="0">
              <a:latin typeface="Arial Narrow" panose="020B0606020202030204" pitchFamily="3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S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22</a:t>
            </a:r>
            <a:r>
              <a:rPr lang="en-US" sz="2400" dirty="0" smtClean="0">
                <a:latin typeface="Arial Narrow" panose="020B0606020202030204" pitchFamily="34" charset="0"/>
              </a:rPr>
              <a:t> </a:t>
            </a:r>
            <a:r>
              <a:rPr lang="en-US" sz="2400" dirty="0">
                <a:latin typeface="Arial Narrow" panose="020B0606020202030204" pitchFamily="34" charset="0"/>
              </a:rPr>
              <a:t>&lt; -</a:t>
            </a:r>
            <a:r>
              <a:rPr lang="en-US" sz="2400" dirty="0" smtClean="0">
                <a:latin typeface="Arial Narrow" panose="020B0606020202030204" pitchFamily="34" charset="0"/>
              </a:rPr>
              <a:t>10dB </a:t>
            </a:r>
            <a:r>
              <a:rPr lang="en-US" sz="2400" dirty="0">
                <a:latin typeface="Arial Narrow" panose="020B0606020202030204" pitchFamily="34" charset="0"/>
              </a:rPr>
              <a:t>: </a:t>
            </a:r>
            <a:r>
              <a:rPr lang="en-US" sz="2400" dirty="0" smtClean="0">
                <a:latin typeface="Arial Narrow" panose="020B0606020202030204" pitchFamily="34" charset="0"/>
              </a:rPr>
              <a:t>27.5~28.5GHz 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K-factor &gt; 1 </a:t>
            </a:r>
            <a:endParaRPr lang="en-US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96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792162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Large-Signal Performance (1) 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6411" y="4419600"/>
            <a:ext cx="3796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u="sng" dirty="0" smtClean="0">
                <a:latin typeface="Arial Narrow" panose="020B0606020202030204" pitchFamily="34" charset="0"/>
              </a:rPr>
              <a:t>Measurement @ 28GHz      </a:t>
            </a:r>
            <a:endParaRPr lang="en-US" sz="2800" u="sng" dirty="0">
              <a:latin typeface="Arial Narrow" panose="020B060602020203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947461"/>
              </p:ext>
            </p:extLst>
          </p:nvPr>
        </p:nvGraphicFramePr>
        <p:xfrm>
          <a:off x="4114800" y="838200"/>
          <a:ext cx="4889756" cy="4049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624" name="Visio" r:id="rId4" imgW="3152909" imgH="2143003" progId="Visio.Drawing.15">
                  <p:embed/>
                </p:oleObj>
              </mc:Choice>
              <mc:Fallback>
                <p:oleObj name="Visio" r:id="rId4" imgW="3152909" imgH="214300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4800" y="838200"/>
                        <a:ext cx="4889756" cy="4049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1067480"/>
            <a:ext cx="3700623" cy="31806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926068"/>
            <a:ext cx="327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R&amp;S Spectrum Analyzer (FSU43)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97179" y="2057400"/>
            <a:ext cx="2165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R&amp;S Power Sensors</a:t>
            </a:r>
          </a:p>
          <a:p>
            <a:pPr algn="ctr"/>
            <a:r>
              <a:rPr lang="en-US" b="1" dirty="0" smtClean="0"/>
              <a:t>(Z57)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0872" y="2546462"/>
            <a:ext cx="2157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R&amp;S Signal Source (SMA40)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94986" y="5359872"/>
            <a:ext cx="616781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Peak PAE: 42.1% @ 15dBm output power. 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OP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-1dB</a:t>
            </a:r>
            <a:r>
              <a:rPr lang="en-US" sz="2400" dirty="0" smtClean="0">
                <a:latin typeface="Arial Narrow" panose="020B0606020202030204" pitchFamily="34" charset="0"/>
              </a:rPr>
              <a:t>: 14.5dBm.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Arial Narrow" panose="020B0606020202030204" pitchFamily="34" charset="0"/>
              </a:rPr>
              <a:t>P</a:t>
            </a:r>
            <a:r>
              <a:rPr lang="en-US" sz="2400" baseline="-25000" dirty="0" err="1">
                <a:latin typeface="Arial Narrow" panose="020B0606020202030204" pitchFamily="34" charset="0"/>
              </a:rPr>
              <a:t>sat</a:t>
            </a:r>
            <a:r>
              <a:rPr lang="en-US" sz="2400" dirty="0">
                <a:latin typeface="Arial Narrow" panose="020B0606020202030204" pitchFamily="34" charset="0"/>
              </a:rPr>
              <a:t>: 16.6dBm. </a:t>
            </a:r>
          </a:p>
        </p:txBody>
      </p:sp>
      <p:sp>
        <p:nvSpPr>
          <p:cNvPr id="3" name="Rectangle 2"/>
          <p:cNvSpPr/>
          <p:nvPr/>
        </p:nvSpPr>
        <p:spPr>
          <a:xfrm>
            <a:off x="990600" y="4913936"/>
            <a:ext cx="861060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 Narrow" panose="020B0606020202030204" pitchFamily="34" charset="0"/>
              </a:rPr>
              <a:t>Class-AB </a:t>
            </a:r>
            <a:r>
              <a:rPr lang="en-US" sz="2400" dirty="0" smtClean="0">
                <a:latin typeface="Arial Narrow" panose="020B0606020202030204" pitchFamily="34" charset="0"/>
              </a:rPr>
              <a:t>biasing:   V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400" dirty="0" smtClean="0">
                <a:latin typeface="Arial Narrow" panose="020B0606020202030204" pitchFamily="34" charset="0"/>
              </a:rPr>
              <a:t>/V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400" dirty="0">
                <a:latin typeface="Arial Narrow" panose="020B0606020202030204" pitchFamily="34" charset="0"/>
              </a:rPr>
              <a:t>= </a:t>
            </a:r>
            <a:r>
              <a:rPr lang="en-US" sz="2400" dirty="0" smtClean="0">
                <a:latin typeface="Arial Narrow" panose="020B0606020202030204" pitchFamily="34" charset="0"/>
              </a:rPr>
              <a:t>2/2.4V,    I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CC1</a:t>
            </a:r>
            <a:r>
              <a:rPr lang="en-US" sz="2400" dirty="0" smtClean="0">
                <a:latin typeface="Arial Narrow" panose="020B0606020202030204" pitchFamily="34" charset="0"/>
              </a:rPr>
              <a:t>/I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CC2</a:t>
            </a:r>
            <a:r>
              <a:rPr lang="en-US" sz="2400" dirty="0" smtClean="0">
                <a:latin typeface="Arial Narrow" panose="020B0606020202030204" pitchFamily="34" charset="0"/>
              </a:rPr>
              <a:t>=3/10mA.</a:t>
            </a:r>
            <a:endParaRPr lang="en-US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05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908070"/>
              </p:ext>
            </p:extLst>
          </p:nvPr>
        </p:nvGraphicFramePr>
        <p:xfrm>
          <a:off x="304800" y="1066800"/>
          <a:ext cx="8589993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6" name="Visio" r:id="rId3" imgW="11468224" imgH="4781685" progId="Visio.Drawing.15">
                  <p:embed/>
                </p:oleObj>
              </mc:Choice>
              <mc:Fallback>
                <p:oleObj name="Visio" r:id="rId3" imgW="11468224" imgH="47816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1066800"/>
                        <a:ext cx="8589993" cy="358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662694" y="5257800"/>
            <a:ext cx="4063117" cy="912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Peak PAE &gt;41%  : 28~29GHz.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Peak PAE &gt;37%  : 27~31GHz.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853694" y="5257800"/>
            <a:ext cx="4303006" cy="1157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Peak PAE &gt;38% : V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CC2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1.7-2.5V.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4 dB Pout variation for 1 V supply variation: 1.5 &lt; V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CC2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&lt; 2.5.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sz="22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62694" y="4723058"/>
            <a:ext cx="2350913" cy="552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@ 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CC2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2.4V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851400" y="4726942"/>
            <a:ext cx="2350913" cy="5524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@ 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f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RF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28GHz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792162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Large-Signal Performance (2) 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35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056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Linearity Measurement Set-up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28800" y="914400"/>
            <a:ext cx="5029200" cy="3637770"/>
            <a:chOff x="1826626" y="1056637"/>
            <a:chExt cx="5574299" cy="4248788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21523308"/>
                </p:ext>
              </p:extLst>
            </p:nvPr>
          </p:nvGraphicFramePr>
          <p:xfrm>
            <a:off x="1981200" y="1247775"/>
            <a:ext cx="5419725" cy="4057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683" name="Visio" r:id="rId4" imgW="5419677" imgH="4057785" progId="Visio.Drawing.15">
                    <p:embed/>
                  </p:oleObj>
                </mc:Choice>
                <mc:Fallback>
                  <p:oleObj name="Visio" r:id="rId4" imgW="5419677" imgH="4057785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981200" y="1247775"/>
                          <a:ext cx="5419725" cy="4057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2339047" y="1056637"/>
              <a:ext cx="4301746" cy="43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R&amp;S Spectrum Analyzer (FSW67)</a:t>
              </a:r>
              <a:endParaRPr lang="en-US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26626" y="3014614"/>
              <a:ext cx="3378363" cy="754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R&amp;S Modulated Signal Source (SMW200A)</a:t>
              </a:r>
              <a:endParaRPr lang="en-US" b="1" dirty="0"/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1600200" y="4724400"/>
            <a:ext cx="5639842" cy="1905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Test Signal: 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</a:rPr>
              <a:t>BW=8.4MHz @ </a:t>
            </a:r>
            <a:r>
              <a:rPr lang="en-US" sz="2400" dirty="0" smtClean="0">
                <a:latin typeface="Arial Narrow" panose="020B0606020202030204" pitchFamily="34" charset="0"/>
              </a:rPr>
              <a:t>28GHz. 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>
                <a:latin typeface="Arial Narrow" panose="020B0606020202030204" pitchFamily="34" charset="0"/>
              </a:rPr>
              <a:t> </a:t>
            </a:r>
            <a:r>
              <a:rPr lang="en-US" sz="2400" dirty="0">
                <a:latin typeface="Arial Narrow" panose="020B0606020202030204" pitchFamily="34" charset="0"/>
              </a:rPr>
              <a:t>Raised cosine </a:t>
            </a:r>
            <a:r>
              <a:rPr lang="en-US" sz="2400" dirty="0" smtClean="0">
                <a:latin typeface="Arial Narrow" panose="020B0606020202030204" pitchFamily="34" charset="0"/>
              </a:rPr>
              <a:t>filtering (roll-off </a:t>
            </a:r>
            <a:r>
              <a:rPr lang="en-US" sz="2400" dirty="0">
                <a:latin typeface="Arial Narrow" panose="020B0606020202030204" pitchFamily="34" charset="0"/>
              </a:rPr>
              <a:t>factor: </a:t>
            </a:r>
            <a:r>
              <a:rPr lang="en-US" sz="2400" dirty="0" smtClean="0">
                <a:latin typeface="Arial Narrow" panose="020B0606020202030204" pitchFamily="34" charset="0"/>
              </a:rPr>
              <a:t>0.2</a:t>
            </a:r>
            <a:r>
              <a:rPr lang="en-US" sz="2400" dirty="0" smtClean="0">
                <a:latin typeface="Arial Narrow" panose="020B0606020202030204" pitchFamily="34" charset="0"/>
              </a:rPr>
              <a:t>).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QPSK/8PSK/16QAM/64QAM/128QAM.</a:t>
            </a: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6417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1600199" y="-334547"/>
            <a:ext cx="72793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00100" y="4017"/>
            <a:ext cx="8229600" cy="605583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In-band Linearity Measurements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5116" y="4648200"/>
            <a:ext cx="8688884" cy="2209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dirty="0" err="1" smtClean="0">
                <a:latin typeface="Arial Narrow" panose="020B0606020202030204" pitchFamily="34" charset="0"/>
              </a:rPr>
              <a:t>P</a:t>
            </a:r>
            <a:r>
              <a:rPr lang="en-US" sz="2400" baseline="-25000" dirty="0" err="1" smtClean="0">
                <a:latin typeface="Arial Narrow" panose="020B0606020202030204" pitchFamily="34" charset="0"/>
              </a:rPr>
              <a:t>out,ave</a:t>
            </a:r>
            <a:r>
              <a:rPr lang="en-US" sz="2400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</a:rPr>
              <a:t>/ PE for </a:t>
            </a:r>
            <a:r>
              <a:rPr lang="en-US" sz="2400" dirty="0">
                <a:latin typeface="Arial Narrow" panose="020B0606020202030204" pitchFamily="34" charset="0"/>
              </a:rPr>
              <a:t>≤5% </a:t>
            </a:r>
            <a:r>
              <a:rPr lang="en-US" sz="2400" dirty="0" smtClean="0">
                <a:latin typeface="Arial Narrow" panose="020B0606020202030204" pitchFamily="34" charset="0"/>
              </a:rPr>
              <a:t>EVM is:</a:t>
            </a: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</a:rPr>
              <a:t>13.5dBm </a:t>
            </a:r>
            <a:r>
              <a:rPr lang="en-US" sz="2400" dirty="0" smtClean="0">
                <a:latin typeface="Arial Narrow" panose="020B0606020202030204" pitchFamily="34" charset="0"/>
              </a:rPr>
              <a:t>/ 32% for QPSK/8PSK. 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 Narrow" panose="020B0606020202030204" pitchFamily="34" charset="0"/>
              </a:rPr>
              <a:t> </a:t>
            </a:r>
            <a:r>
              <a:rPr lang="en-US" sz="2400" smtClean="0">
                <a:latin typeface="Arial Narrow" panose="020B0606020202030204" pitchFamily="34" charset="0"/>
              </a:rPr>
              <a:t>10.5dBm </a:t>
            </a:r>
            <a:r>
              <a:rPr lang="en-US" sz="2400" smtClean="0">
                <a:latin typeface="Arial Narrow" panose="020B0606020202030204" pitchFamily="34" charset="0"/>
              </a:rPr>
              <a:t>/ 21</a:t>
            </a:r>
            <a:r>
              <a:rPr lang="en-US" sz="2400" dirty="0" smtClean="0">
                <a:latin typeface="Arial Narrow" panose="020B0606020202030204" pitchFamily="34" charset="0"/>
              </a:rPr>
              <a:t>% for </a:t>
            </a:r>
            <a:r>
              <a:rPr lang="en-US" sz="2400" dirty="0">
                <a:latin typeface="Arial Narrow" panose="020B0606020202030204" pitchFamily="34" charset="0"/>
              </a:rPr>
              <a:t>16QAM </a:t>
            </a:r>
            <a:r>
              <a:rPr lang="en-US" sz="2400" dirty="0" smtClean="0">
                <a:latin typeface="Arial Narrow" panose="020B0606020202030204" pitchFamily="34" charset="0"/>
              </a:rPr>
              <a:t>and </a:t>
            </a:r>
            <a:r>
              <a:rPr lang="en-US" sz="2400" dirty="0">
                <a:latin typeface="Arial Narrow" panose="020B0606020202030204" pitchFamily="34" charset="0"/>
              </a:rPr>
              <a:t>128QAM (PAPR: </a:t>
            </a:r>
            <a:r>
              <a:rPr lang="en-US" sz="2400" dirty="0" smtClean="0">
                <a:latin typeface="Arial Narrow" panose="020B0606020202030204" pitchFamily="34" charset="0"/>
              </a:rPr>
              <a:t>~3dB).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</a:rPr>
              <a:t>10dBm / 21% </a:t>
            </a:r>
            <a:r>
              <a:rPr lang="en-US" sz="2400" dirty="0">
                <a:latin typeface="Arial Narrow" panose="020B0606020202030204" pitchFamily="34" charset="0"/>
              </a:rPr>
              <a:t>for </a:t>
            </a:r>
            <a:r>
              <a:rPr lang="en-US" sz="2400" dirty="0">
                <a:latin typeface="Arial Narrow" panose="020B0606020202030204" pitchFamily="34" charset="0"/>
              </a:rPr>
              <a:t>64QAM (PAPR: ~3dB</a:t>
            </a:r>
            <a:r>
              <a:rPr lang="en-US" sz="2400" dirty="0" smtClean="0">
                <a:latin typeface="Arial Narrow" panose="020B0606020202030204" pitchFamily="34" charset="0"/>
              </a:rPr>
              <a:t>).</a:t>
            </a: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822118"/>
              </p:ext>
            </p:extLst>
          </p:nvPr>
        </p:nvGraphicFramePr>
        <p:xfrm>
          <a:off x="152400" y="826245"/>
          <a:ext cx="8754533" cy="374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92" name="Visio" r:id="rId3" imgW="11039502" imgH="4724378" progId="Visio.Drawing.15">
                  <p:embed/>
                </p:oleObj>
              </mc:Choice>
              <mc:Fallback>
                <p:oleObj name="Visio" r:id="rId3" imgW="11039502" imgH="472437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" y="826245"/>
                        <a:ext cx="8754533" cy="3745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9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38200" y="685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00100" y="-30338"/>
            <a:ext cx="8229600" cy="605583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Out-of-band Linearity Measurements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5800" y="5134325"/>
            <a:ext cx="7305403" cy="2514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ACPR </a:t>
            </a:r>
            <a:r>
              <a:rPr lang="en-US" sz="2400" dirty="0">
                <a:latin typeface="Arial Narrow" panose="020B0606020202030204" pitchFamily="34" charset="0"/>
              </a:rPr>
              <a:t>&gt; </a:t>
            </a:r>
            <a:r>
              <a:rPr lang="en-US" sz="2400" dirty="0" smtClean="0">
                <a:latin typeface="Arial Narrow" panose="020B0606020202030204" pitchFamily="34" charset="0"/>
              </a:rPr>
              <a:t>33dB </a:t>
            </a:r>
            <a:r>
              <a:rPr lang="en-US" sz="2400" dirty="0">
                <a:latin typeface="Arial Narrow" panose="020B0606020202030204" pitchFamily="34" charset="0"/>
              </a:rPr>
              <a:t>for </a:t>
            </a:r>
            <a:r>
              <a:rPr lang="en-US" sz="2400" dirty="0" smtClean="0">
                <a:latin typeface="Arial Narrow" panose="020B0606020202030204" pitchFamily="34" charset="0"/>
              </a:rPr>
              <a:t>all modulations </a:t>
            </a:r>
            <a:r>
              <a:rPr lang="en-US" sz="2400" dirty="0">
                <a:latin typeface="Arial Narrow" panose="020B0606020202030204" pitchFamily="34" charset="0"/>
              </a:rPr>
              <a:t>at </a:t>
            </a:r>
            <a:r>
              <a:rPr lang="en-US" sz="2400" dirty="0" smtClean="0">
                <a:latin typeface="Arial Narrow" panose="020B0606020202030204" pitchFamily="34" charset="0"/>
              </a:rPr>
              <a:t>6-dB back-off.</a:t>
            </a:r>
            <a:endParaRPr lang="en-US" sz="2000" baseline="-250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ACPR &gt; 23dB for </a:t>
            </a:r>
            <a:r>
              <a:rPr lang="en-US" sz="2400" dirty="0" smtClean="0">
                <a:latin typeface="Arial Narrow" panose="020B0606020202030204" pitchFamily="34" charset="0"/>
              </a:rPr>
              <a:t>all modulations </a:t>
            </a:r>
            <a:r>
              <a:rPr lang="en-US" sz="2400" dirty="0" smtClean="0">
                <a:latin typeface="Arial Narrow" panose="020B0606020202030204" pitchFamily="34" charset="0"/>
              </a:rPr>
              <a:t>at output P</a:t>
            </a:r>
            <a:r>
              <a:rPr lang="en-US" sz="2400" baseline="-25000" dirty="0" smtClean="0">
                <a:latin typeface="Arial Narrow" panose="020B0606020202030204" pitchFamily="34" charset="0"/>
              </a:rPr>
              <a:t>-1dB.</a:t>
            </a:r>
            <a:endParaRPr lang="en-US" sz="2000" baseline="-250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548430"/>
              </p:ext>
            </p:extLst>
          </p:nvPr>
        </p:nvGraphicFramePr>
        <p:xfrm>
          <a:off x="-96838" y="990600"/>
          <a:ext cx="4294303" cy="3838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591" name="Visio" r:id="rId3" imgW="5819655" imgH="5076911" progId="Visio.Drawing.15">
                  <p:embed/>
                </p:oleObj>
              </mc:Choice>
              <mc:Fallback>
                <p:oleObj name="Visio" r:id="rId3" imgW="5819655" imgH="507691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96838" y="990600"/>
                        <a:ext cx="4294303" cy="38389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531853"/>
              </p:ext>
            </p:extLst>
          </p:nvPr>
        </p:nvGraphicFramePr>
        <p:xfrm>
          <a:off x="3886200" y="1215715"/>
          <a:ext cx="5268053" cy="2937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592" name="Visio" r:id="rId5" imgW="8525003" imgH="4886338" progId="Visio.Drawing.15">
                  <p:embed/>
                </p:oleObj>
              </mc:Choice>
              <mc:Fallback>
                <p:oleObj name="Visio" r:id="rId5" imgW="8525003" imgH="488633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86200" y="1215715"/>
                        <a:ext cx="5268053" cy="2937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103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PAE Performance Comparison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43114" y="5757688"/>
            <a:ext cx="8536484" cy="1100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Class 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with 2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nd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-3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rd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harmonic tuning proves promising for mm-Wave high efficiency PAs.</a:t>
            </a:r>
            <a:endParaRPr lang="en-US" sz="2000" baseline="-250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470618"/>
              </p:ext>
            </p:extLst>
          </p:nvPr>
        </p:nvGraphicFramePr>
        <p:xfrm>
          <a:off x="1363861" y="914400"/>
          <a:ext cx="6256139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39" name="Visio" r:id="rId3" imgW="12706243" imgH="9286943" progId="Visio.Drawing.15">
                  <p:embed/>
                </p:oleObj>
              </mc:Choice>
              <mc:Fallback>
                <p:oleObj name="Visio" r:id="rId3" imgW="12706243" imgH="92869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3861" y="914400"/>
                        <a:ext cx="6256139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021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990600"/>
            <a:ext cx="8229600" cy="4191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Coupled-inductor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based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nd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 3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rd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harmonic tuning load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proposed for mm-Wave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Class 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PA.</a:t>
            </a:r>
            <a:endParaRPr lang="en-US" sz="24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2-stage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Class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silicon PA at 28GHz successfully implemented achieving one of the highest PAEs, 42.1%.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The proposed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high efficiency PA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with OP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-1dB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14.5dBm and 21.5dB gain can be used in beamforming PA arrays for future 5G applications.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Conclusion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8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Acknowledgement 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66700" y="1143000"/>
            <a:ext cx="8610600" cy="20574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The </a:t>
            </a:r>
            <a:r>
              <a:rPr lang="en-US" sz="2400" dirty="0">
                <a:latin typeface="Arial Narrow" panose="020B0606020202030204" pitchFamily="34" charset="0"/>
              </a:rPr>
              <a:t>authors would like to thank Lockheed Martin for the silicon chip fabrication and Rohde &amp; Schwartz for their help in the measurement </a:t>
            </a:r>
            <a:r>
              <a:rPr lang="en-US" sz="2400" dirty="0" smtClean="0">
                <a:latin typeface="Arial Narrow" panose="020B0606020202030204" pitchFamily="34" charset="0"/>
              </a:rPr>
              <a:t>equipment</a:t>
            </a:r>
            <a:r>
              <a:rPr lang="en-US" sz="2400" dirty="0">
                <a:latin typeface="Arial Narrow" panose="020B0606020202030204" pitchFamily="34" charset="0"/>
              </a:rPr>
              <a:t>. 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2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Silicon PA Arrays for 5G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52400" y="977479"/>
            <a:ext cx="8991600" cy="2603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28 GHz band can be used for small cells (&lt;200m) in future 5G cellular networks (worst case path-loss </a:t>
            </a:r>
            <a:r>
              <a:rPr lang="en-US" sz="2400" dirty="0">
                <a:latin typeface="Arial Narrow" panose="020B0606020202030204" pitchFamily="34" charset="0"/>
              </a:rPr>
              <a:t>of </a:t>
            </a:r>
            <a:r>
              <a:rPr lang="en-US" sz="2400" dirty="0" smtClean="0">
                <a:latin typeface="Arial Narrow" panose="020B0606020202030204" pitchFamily="34" charset="0"/>
              </a:rPr>
              <a:t>&lt;1.6dB).</a:t>
            </a:r>
          </a:p>
          <a:p>
            <a:pPr>
              <a:spcBef>
                <a:spcPts val="0"/>
              </a:spcBef>
              <a:spcAft>
                <a:spcPts val="700"/>
              </a:spcAft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Challenges </a:t>
            </a:r>
            <a:r>
              <a:rPr lang="en-US" sz="2400" dirty="0" smtClean="0">
                <a:latin typeface="Arial Narrow" panose="020B0606020202030204" pitchFamily="34" charset="0"/>
              </a:rPr>
              <a:t>of 28GHz </a:t>
            </a:r>
            <a:r>
              <a:rPr lang="en-US" sz="2400" dirty="0" smtClean="0">
                <a:latin typeface="Arial Narrow" panose="020B0606020202030204" pitchFamily="34" charset="0"/>
              </a:rPr>
              <a:t>band due to narrow beam :</a:t>
            </a:r>
            <a:endParaRPr lang="en-US" sz="24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0"/>
              </a:spcBef>
              <a:spcAft>
                <a:spcPts val="7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Arial Narrow" panose="020B0606020202030204" pitchFamily="34" charset="0"/>
              </a:rPr>
              <a:t>High directivity</a:t>
            </a:r>
            <a:r>
              <a:rPr lang="en-US" sz="2200" dirty="0">
                <a:latin typeface="Arial Narrow" panose="020B0606020202030204" pitchFamily="34" charset="0"/>
              </a:rPr>
              <a:t>.</a:t>
            </a:r>
            <a:endParaRPr lang="en-US" sz="2200" dirty="0" smtClean="0">
              <a:latin typeface="Arial Narrow" panose="020B0606020202030204" pitchFamily="34" charset="0"/>
            </a:endParaRPr>
          </a:p>
          <a:p>
            <a:pPr lvl="1">
              <a:spcBef>
                <a:spcPts val="0"/>
              </a:spcBef>
              <a:spcAft>
                <a:spcPts val="7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Arial Narrow" panose="020B0606020202030204" pitchFamily="34" charset="0"/>
              </a:rPr>
              <a:t>Sensitivity </a:t>
            </a:r>
            <a:r>
              <a:rPr lang="en-US" sz="2200" dirty="0">
                <a:latin typeface="Arial Narrow" panose="020B0606020202030204" pitchFamily="34" charset="0"/>
              </a:rPr>
              <a:t>to </a:t>
            </a:r>
            <a:r>
              <a:rPr lang="en-US" sz="2200" dirty="0" smtClean="0">
                <a:latin typeface="Arial Narrow" panose="020B0606020202030204" pitchFamily="34" charset="0"/>
              </a:rPr>
              <a:t>blockage.</a:t>
            </a:r>
          </a:p>
          <a:p>
            <a:pPr lvl="1">
              <a:spcBef>
                <a:spcPts val="0"/>
              </a:spcBef>
              <a:spcAft>
                <a:spcPts val="7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Arial Narrow" panose="020B0606020202030204" pitchFamily="34" charset="0"/>
              </a:rPr>
              <a:t>Sensitivity to mobility </a:t>
            </a:r>
            <a:r>
              <a:rPr lang="en-US" sz="2200" dirty="0">
                <a:latin typeface="Arial Narrow" panose="020B0606020202030204" pitchFamily="34" charset="0"/>
              </a:rPr>
              <a:t>of </a:t>
            </a:r>
            <a:r>
              <a:rPr lang="en-US" sz="2200" dirty="0" smtClean="0">
                <a:latin typeface="Arial Narrow" panose="020B0606020202030204" pitchFamily="34" charset="0"/>
              </a:rPr>
              <a:t>the users</a:t>
            </a:r>
            <a:r>
              <a:rPr lang="en-US" sz="2000" dirty="0" smtClean="0">
                <a:latin typeface="Arial Narrow" panose="020B0606020202030204" pitchFamily="34" charset="0"/>
              </a:rPr>
              <a:t>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902759" y="3733800"/>
            <a:ext cx="4955241" cy="2819400"/>
            <a:chOff x="729596" y="3630729"/>
            <a:chExt cx="4282141" cy="2675548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596" y="3630729"/>
              <a:ext cx="4282141" cy="2675548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4105274" y="6015436"/>
              <a:ext cx="381000" cy="278141"/>
            </a:xfrm>
            <a:prstGeom prst="ellipse">
              <a:avLst/>
            </a:prstGeom>
            <a:solidFill>
              <a:srgbClr val="FF0000">
                <a:alpha val="38000"/>
              </a:srgbClr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5247230" y="2533471"/>
            <a:ext cx="3363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700"/>
              </a:spcAft>
            </a:pPr>
            <a:r>
              <a:rPr lang="en-US" sz="2400" dirty="0" smtClean="0">
                <a:latin typeface="Arial Narrow" panose="020B0606020202030204" pitchFamily="34" charset="0"/>
              </a:rPr>
              <a:t>Steerable </a:t>
            </a:r>
            <a:r>
              <a:rPr lang="en-US" sz="2400" dirty="0">
                <a:latin typeface="Arial Narrow" panose="020B0606020202030204" pitchFamily="34" charset="0"/>
              </a:rPr>
              <a:t>beams, and Beamforming </a:t>
            </a:r>
            <a:r>
              <a:rPr lang="en-US" sz="2400" dirty="0" smtClean="0">
                <a:latin typeface="Arial Narrow" panose="020B0606020202030204" pitchFamily="34" charset="0"/>
              </a:rPr>
              <a:t>techniques: </a:t>
            </a:r>
            <a:r>
              <a:rPr lang="en-US" sz="2400" dirty="0" smtClean="0">
                <a:solidFill>
                  <a:srgbClr val="0000FF"/>
                </a:solidFill>
                <a:latin typeface="Arial Narrow" panose="020B0606020202030204" pitchFamily="34" charset="0"/>
              </a:rPr>
              <a:t>PA arrays.</a:t>
            </a:r>
            <a:endParaRPr lang="en-US" sz="2000" i="1" dirty="0">
              <a:solidFill>
                <a:srgbClr val="0000FF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65073" y="2362200"/>
            <a:ext cx="6165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FF00FF"/>
                </a:solidFill>
                <a:latin typeface="Arial Narrow" panose="020B0606020202030204" pitchFamily="34" charset="0"/>
                <a:sym typeface="Wingdings 3" panose="05040102010807070707" pitchFamily="18" charset="2"/>
              </a:rPr>
              <a:t></a:t>
            </a:r>
            <a:r>
              <a:rPr lang="en-US" b="1" dirty="0">
                <a:solidFill>
                  <a:srgbClr val="FF0000"/>
                </a:solidFill>
                <a:latin typeface="Arial Narrow" panose="020B0606020202030204" pitchFamily="34" charset="0"/>
                <a:sym typeface="Wingdings 3" panose="05040102010807070707" pitchFamily="18" charset="2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Efficiency &amp; Output Power in Si PAs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28600" y="4267200"/>
            <a:ext cx="9067800" cy="2629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 smtClean="0">
                <a:latin typeface="Arial Narrow" panose="020B0606020202030204" pitchFamily="34" charset="0"/>
              </a:rPr>
              <a:t>Challenges of Silicon PAs: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Low break-down voltage.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Break-down / speed trade-off: limits achievable power added efficiency.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ial Narrow" panose="020B0606020202030204" pitchFamily="34" charset="0"/>
              </a:rPr>
              <a:t>Harmonic tuned approach is promising for improving PAE of unit PA: 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rial Narrow" panose="020B0606020202030204" pitchFamily="34" charset="0"/>
              </a:rPr>
              <a:t> </a:t>
            </a:r>
            <a:r>
              <a:rPr lang="en-US" sz="2100" dirty="0" smtClean="0">
                <a:latin typeface="Arial Narrow" panose="020B0606020202030204" pitchFamily="34" charset="0"/>
              </a:rPr>
              <a:t>So far reported highest PAE (e.g. 40</a:t>
            </a:r>
            <a:r>
              <a:rPr lang="en-US" sz="2100" dirty="0" smtClean="0">
                <a:latin typeface="Arial Narrow" panose="020B0606020202030204" pitchFamily="34" charset="0"/>
              </a:rPr>
              <a:t>% in Class F</a:t>
            </a:r>
            <a:r>
              <a:rPr lang="en-US" sz="2100" baseline="30000" dirty="0" smtClean="0">
                <a:latin typeface="Arial Narrow" panose="020B0606020202030204" pitchFamily="34" charset="0"/>
              </a:rPr>
              <a:t>-1</a:t>
            </a:r>
            <a:r>
              <a:rPr lang="en-US" sz="2100" dirty="0" smtClean="0">
                <a:latin typeface="Arial Narrow" panose="020B0606020202030204" pitchFamily="34" charset="0"/>
              </a:rPr>
              <a:t>) </a:t>
            </a:r>
            <a:r>
              <a:rPr lang="en-US" sz="2100" dirty="0" smtClean="0">
                <a:latin typeface="Arial Narrow" panose="020B0606020202030204" pitchFamily="34" charset="0"/>
              </a:rPr>
              <a:t>at 28GHz with Pout ~ 17dBm.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981200" y="784412"/>
            <a:ext cx="4572000" cy="3886200"/>
            <a:chOff x="2819400" y="952778"/>
            <a:chExt cx="3450280" cy="3088239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19400" y="952778"/>
              <a:ext cx="3308500" cy="308823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584905" y="3187144"/>
              <a:ext cx="81945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>
                  <a:latin typeface="Arial Narrow" panose="020B0606020202030204" pitchFamily="34" charset="0"/>
                </a:rPr>
                <a:t>Silicon PAs</a:t>
              </a:r>
              <a:endParaRPr lang="en-US" sz="11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114800" y="1295400"/>
              <a:ext cx="685800" cy="838200"/>
            </a:xfrm>
            <a:prstGeom prst="ellipse">
              <a:avLst/>
            </a:prstGeom>
            <a:solidFill>
              <a:srgbClr val="FFC000">
                <a:alpha val="3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5583880" y="1956109"/>
              <a:ext cx="685800" cy="838200"/>
            </a:xfrm>
            <a:prstGeom prst="ellipse">
              <a:avLst/>
            </a:prstGeom>
            <a:solidFill>
              <a:srgbClr val="FF99FF">
                <a:alpha val="4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4823622" y="1536081"/>
              <a:ext cx="954392" cy="4953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2274" y="2122540"/>
              <a:ext cx="592997" cy="47513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57700" y="1322111"/>
              <a:ext cx="439257" cy="190138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6172200" y="1219200"/>
            <a:ext cx="2819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 </a:t>
            </a:r>
            <a:r>
              <a:rPr lang="en-US" sz="2000" dirty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It is critical to improve unit PA’s PAE to improve overall PAE in a PA-array</a:t>
            </a:r>
            <a:r>
              <a:rPr lang="en-US" sz="2000" i="1" dirty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.</a:t>
            </a:r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 rot="1577970">
            <a:off x="4443300" y="1492470"/>
            <a:ext cx="1615774" cy="58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~70-90%</a:t>
            </a:r>
            <a:br>
              <a:rPr lang="en-US" dirty="0" smtClean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</a:br>
            <a:r>
              <a:rPr lang="en-US" dirty="0" smtClean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Combining </a:t>
            </a:r>
            <a:r>
              <a:rPr lang="en-US" dirty="0" smtClean="0">
                <a:solidFill>
                  <a:srgbClr val="FF000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Loss</a:t>
            </a:r>
            <a:endParaRPr lang="en-US" sz="2000" dirty="0"/>
          </a:p>
        </p:txBody>
      </p:sp>
      <p:sp>
        <p:nvSpPr>
          <p:cNvPr id="16" name="Rectangle 15"/>
          <p:cNvSpPr/>
          <p:nvPr/>
        </p:nvSpPr>
        <p:spPr>
          <a:xfrm>
            <a:off x="3230937" y="1066800"/>
            <a:ext cx="8076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Class F</a:t>
            </a:r>
            <a:r>
              <a:rPr lang="en-US" sz="1400" b="1" baseline="30000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-1</a:t>
            </a:r>
            <a:endParaRPr lang="en-US" sz="1600" b="1" baseline="30000" dirty="0"/>
          </a:p>
        </p:txBody>
      </p:sp>
      <p:sp>
        <p:nvSpPr>
          <p:cNvPr id="17" name="Rectangle 16"/>
          <p:cNvSpPr/>
          <p:nvPr/>
        </p:nvSpPr>
        <p:spPr>
          <a:xfrm>
            <a:off x="3291637" y="1490373"/>
            <a:ext cx="7314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Class E</a:t>
            </a:r>
            <a:endParaRPr lang="en-US" sz="1600" b="1" baseline="30000" dirty="0"/>
          </a:p>
        </p:txBody>
      </p:sp>
      <p:sp>
        <p:nvSpPr>
          <p:cNvPr id="3" name="Oval 2"/>
          <p:cNvSpPr/>
          <p:nvPr/>
        </p:nvSpPr>
        <p:spPr>
          <a:xfrm rot="18830078">
            <a:off x="4010235" y="1122613"/>
            <a:ext cx="272711" cy="558595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17965956">
            <a:off x="4139984" y="1385975"/>
            <a:ext cx="286389" cy="813235"/>
          </a:xfrm>
          <a:prstGeom prst="ellipse">
            <a:avLst/>
          </a:prstGeom>
          <a:noFill/>
          <a:ln w="95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22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624005"/>
              </p:ext>
            </p:extLst>
          </p:nvPr>
        </p:nvGraphicFramePr>
        <p:xfrm>
          <a:off x="902369" y="3192136"/>
          <a:ext cx="2734056" cy="2010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94" name="Visio" r:id="rId3" imgW="5775903" imgH="4259520" progId="Visio.Drawing.15">
                  <p:embed/>
                </p:oleObj>
              </mc:Choice>
              <mc:Fallback>
                <p:oleObj name="Visio" r:id="rId3" imgW="5775903" imgH="42595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2369" y="3192136"/>
                        <a:ext cx="2734056" cy="2010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4"/>
          <p:cNvSpPr txBox="1">
            <a:spLocks/>
          </p:cNvSpPr>
          <p:nvPr/>
        </p:nvSpPr>
        <p:spPr>
          <a:xfrm>
            <a:off x="914399" y="2023"/>
            <a:ext cx="8001001" cy="5665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Class-F</a:t>
            </a:r>
            <a:r>
              <a:rPr lang="en-US" sz="36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</a:t>
            </a:r>
            <a:r>
              <a:rPr lang="en-US" sz="36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36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V-I </a:t>
            </a:r>
            <a:r>
              <a:rPr lang="en-US" sz="36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Waveforms and Performance</a:t>
            </a:r>
            <a:endParaRPr lang="en-US" sz="36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557039"/>
              </p:ext>
            </p:extLst>
          </p:nvPr>
        </p:nvGraphicFramePr>
        <p:xfrm>
          <a:off x="228600" y="1260740"/>
          <a:ext cx="4673208" cy="1863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95" name="Visio" r:id="rId5" imgW="6134179" imgH="2400300" progId="Visio.Drawing.15">
                  <p:embed/>
                </p:oleObj>
              </mc:Choice>
              <mc:Fallback>
                <p:oleObj name="Visio" r:id="rId5" imgW="6134179" imgH="240030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" y="1260740"/>
                        <a:ext cx="4673208" cy="1863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035031"/>
              </p:ext>
            </p:extLst>
          </p:nvPr>
        </p:nvGraphicFramePr>
        <p:xfrm>
          <a:off x="5697245" y="1258824"/>
          <a:ext cx="2608555" cy="1865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96" name="Visio" r:id="rId7" imgW="3343218" imgH="2390802" progId="Visio.Drawing.15">
                  <p:embed/>
                </p:oleObj>
              </mc:Choice>
              <mc:Fallback>
                <p:oleObj name="Visio" r:id="rId7" imgW="3343218" imgH="239080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97245" y="1258824"/>
                        <a:ext cx="2608555" cy="1865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326036"/>
              </p:ext>
            </p:extLst>
          </p:nvPr>
        </p:nvGraphicFramePr>
        <p:xfrm>
          <a:off x="5468938" y="3208011"/>
          <a:ext cx="2740187" cy="201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97" name="Visio" r:id="rId9" imgW="5775903" imgH="4259520" progId="Visio.Drawing.15">
                  <p:embed/>
                </p:oleObj>
              </mc:Choice>
              <mc:Fallback>
                <p:oleObj name="Visio" r:id="rId9" imgW="5775903" imgH="42595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68938" y="3208011"/>
                        <a:ext cx="2740187" cy="2011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06400" y="5638800"/>
            <a:ext cx="876300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knee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also degrades efficiency: </a:t>
            </a:r>
            <a:b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		 </a:t>
            </a:r>
            <a:r>
              <a:rPr lang="en-US" sz="2400" dirty="0" smtClean="0">
                <a:solidFill>
                  <a:prstClr val="black"/>
                </a:solidFill>
                <a:latin typeface="Symbol" panose="05050102010706020507" pitchFamily="18" charset="2"/>
              </a:rPr>
              <a:t>h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~90%x(V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CC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knee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)/V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CC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= 72%    if 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CC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=2.5V &amp; </a:t>
            </a: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V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knee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=0.5V. </a:t>
            </a:r>
            <a:endParaRPr lang="en-US" sz="2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71575" y="5231061"/>
            <a:ext cx="2867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Arial Narrow" panose="020B0606020202030204" pitchFamily="34" charset="0"/>
              </a:rPr>
              <a:t>non-overlap </a:t>
            </a:r>
            <a:r>
              <a:rPr lang="en-US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V-I:  </a:t>
            </a:r>
            <a:r>
              <a:rPr lang="en-US" sz="2000" b="1" dirty="0" smtClean="0">
                <a:solidFill>
                  <a:srgbClr val="FF0000"/>
                </a:solidFill>
                <a:latin typeface="Symbol" panose="05050102010706020507" pitchFamily="18" charset="2"/>
              </a:rPr>
              <a:t>h ~</a:t>
            </a:r>
            <a:r>
              <a:rPr lang="en-US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100%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0" y="762000"/>
            <a:ext cx="35493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 Narrow" panose="020B0606020202030204" pitchFamily="34" charset="0"/>
              </a:rPr>
              <a:t>infinite # of harmonics control 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5587015" y="762000"/>
            <a:ext cx="3023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en-US" sz="2400" baseline="30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nd</a:t>
            </a:r>
            <a:r>
              <a:rPr lang="en-US" sz="24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-3</a:t>
            </a:r>
            <a:r>
              <a:rPr lang="en-US" sz="2400" baseline="30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rd</a:t>
            </a:r>
            <a:r>
              <a:rPr lang="en-US" sz="24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harmonics </a:t>
            </a:r>
            <a:r>
              <a:rPr lang="en-US" sz="2400" dirty="0">
                <a:solidFill>
                  <a:srgbClr val="FF0000"/>
                </a:solidFill>
                <a:latin typeface="Arial Narrow" panose="020B0606020202030204" pitchFamily="34" charset="0"/>
              </a:rPr>
              <a:t>control 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5684545" y="5238690"/>
            <a:ext cx="2867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Overlapped V-I:  </a:t>
            </a:r>
            <a:r>
              <a:rPr lang="en-US" sz="2000" b="1" dirty="0" smtClean="0">
                <a:solidFill>
                  <a:srgbClr val="FF0000"/>
                </a:solidFill>
                <a:latin typeface="Symbol" panose="05050102010706020507" pitchFamily="18" charset="2"/>
              </a:rPr>
              <a:t>h ~</a:t>
            </a:r>
            <a:r>
              <a:rPr lang="en-US" sz="20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90%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44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746623"/>
              </p:ext>
            </p:extLst>
          </p:nvPr>
        </p:nvGraphicFramePr>
        <p:xfrm>
          <a:off x="381000" y="990600"/>
          <a:ext cx="4435318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6" name="Visio" r:id="rId4" imgW="6010188" imgH="4105343" progId="Visio.Drawing.15">
                  <p:embed/>
                </p:oleObj>
              </mc:Choice>
              <mc:Fallback>
                <p:oleObj name="Visio" r:id="rId4" imgW="6010188" imgH="41053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990600"/>
                        <a:ext cx="4435318" cy="30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4800600" y="1490246"/>
            <a:ext cx="4343400" cy="3005554"/>
            <a:chOff x="4495800" y="1676400"/>
            <a:chExt cx="4343400" cy="3005554"/>
          </a:xfrm>
        </p:grpSpPr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35636" y="1676400"/>
              <a:ext cx="4103564" cy="2735508"/>
            </a:xfrm>
            <a:prstGeom prst="rect">
              <a:avLst/>
            </a:prstGeom>
          </p:spPr>
        </p:pic>
        <p:sp>
          <p:nvSpPr>
            <p:cNvPr id="81" name="Rectangle 80"/>
            <p:cNvSpPr/>
            <p:nvPr/>
          </p:nvSpPr>
          <p:spPr>
            <a:xfrm>
              <a:off x="5257800" y="4343400"/>
              <a:ext cx="33528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Freq. (GHz)</a:t>
              </a:r>
              <a:endParaRPr lang="en-US" sz="1600" baseline="30000" dirty="0">
                <a:solidFill>
                  <a:prstClr val="black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 rot="16200000">
              <a:off x="3477955" y="2786975"/>
              <a:ext cx="23742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|</a:t>
              </a:r>
              <a:r>
                <a:rPr lang="en-US" sz="1600" dirty="0" err="1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Z</a:t>
              </a:r>
              <a:r>
                <a:rPr lang="en-US" sz="1600" baseline="-25000" dirty="0" err="1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Load</a:t>
              </a:r>
              <a:r>
                <a:rPr lang="en-US" sz="1600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| (</a:t>
              </a:r>
              <a:r>
                <a:rPr lang="en-US" sz="1600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W</a:t>
              </a:r>
              <a:r>
                <a:rPr lang="en-US" sz="1600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)</a:t>
              </a:r>
              <a:endParaRPr lang="en-US" sz="1600" baseline="30000" dirty="0">
                <a:solidFill>
                  <a:prstClr val="black"/>
                </a:solidFill>
                <a:latin typeface="Symbol" panose="05050102010706020507" pitchFamily="18" charset="2"/>
              </a:endParaRPr>
            </a:p>
          </p:txBody>
        </p:sp>
      </p:grpSp>
      <p:sp>
        <p:nvSpPr>
          <p:cNvPr id="84" name="Content Placeholder 2"/>
          <p:cNvSpPr txBox="1">
            <a:spLocks/>
          </p:cNvSpPr>
          <p:nvPr/>
        </p:nvSpPr>
        <p:spPr>
          <a:xfrm>
            <a:off x="762000" y="4529070"/>
            <a:ext cx="6281281" cy="17193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Mode Transition from Class F</a:t>
            </a:r>
            <a:r>
              <a:rPr lang="en-US" sz="2400" baseline="30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-1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to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Class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F.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PAE &gt; 36.5% over 25% fractional BW (24-31GHz).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sat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~ 50mW.</a:t>
            </a:r>
            <a:endParaRPr lang="en-US" sz="24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838200" y="3954404"/>
            <a:ext cx="24308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[SY. </a:t>
            </a:r>
            <a:r>
              <a:rPr lang="en-US" sz="14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Mortazavi</a:t>
            </a:r>
            <a:r>
              <a:rPr lang="en-US" sz="1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, et al. ISSCC 2014]</a:t>
            </a:r>
            <a:endParaRPr lang="en-US" sz="14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161925" y="0"/>
            <a:ext cx="8753475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atin typeface="Arial Narrow" panose="020B0606020202030204" pitchFamily="34" charset="0"/>
              </a:rPr>
              <a:t>Harmonic Tuning for Efficiency </a:t>
            </a:r>
            <a:r>
              <a:rPr lang="en-US" sz="3200" b="1" dirty="0" smtClean="0">
                <a:latin typeface="Arial Narrow" panose="020B0606020202030204" pitchFamily="34" charset="0"/>
              </a:rPr>
              <a:t>(Previous works)</a:t>
            </a:r>
            <a:endParaRPr lang="en-US" sz="32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83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99605" y="1563469"/>
            <a:ext cx="2881059" cy="2885375"/>
            <a:chOff x="447205" y="1687355"/>
            <a:chExt cx="2881059" cy="2885375"/>
          </a:xfrm>
        </p:grpSpPr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7973083"/>
                </p:ext>
              </p:extLst>
            </p:nvPr>
          </p:nvGraphicFramePr>
          <p:xfrm>
            <a:off x="447205" y="1712156"/>
            <a:ext cx="2415022" cy="28605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824" name="Visio" r:id="rId4" imgW="3600332" imgH="4181543" progId="Visio.Drawing.15">
                    <p:embed/>
                  </p:oleObj>
                </mc:Choice>
                <mc:Fallback>
                  <p:oleObj name="Visio" r:id="rId4" imgW="3600332" imgH="4181543" progId="Visio.Drawing.15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7205" y="1712156"/>
                          <a:ext cx="2415022" cy="286057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8" name="TextBox 97"/>
            <p:cNvSpPr txBox="1"/>
            <p:nvPr/>
          </p:nvSpPr>
          <p:spPr>
            <a:xfrm>
              <a:off x="1371600" y="1687355"/>
              <a:ext cx="19566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Multi-resonance LC Parallel Network</a:t>
              </a:r>
              <a:endParaRPr lang="en-US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447800" y="2913918"/>
              <a:ext cx="1468672" cy="3052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Series Network</a:t>
              </a:r>
              <a:endParaRPr lang="en-US" dirty="0">
                <a:solidFill>
                  <a:srgbClr val="0000FF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36766" y="1412281"/>
            <a:ext cx="5507234" cy="3409190"/>
            <a:chOff x="3636766" y="1412281"/>
            <a:chExt cx="5507234" cy="340919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77110" y="1412281"/>
              <a:ext cx="5366890" cy="327044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4501460" y="4452139"/>
              <a:ext cx="43434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Freq. (GHz)</a:t>
              </a:r>
              <a:endParaRPr lang="en-US" baseline="30000" dirty="0">
                <a:solidFill>
                  <a:prstClr val="black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795857" y="2155368"/>
              <a:ext cx="4943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|Z</a:t>
              </a:r>
              <a:r>
                <a:rPr lang="en-US" sz="1200" b="1" baseline="-25000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PL</a:t>
              </a:r>
              <a:r>
                <a:rPr lang="en-US" sz="1200" b="1" dirty="0" smtClean="0">
                  <a:solidFill>
                    <a:srgbClr val="FF0000"/>
                  </a:solidFill>
                  <a:latin typeface="Arial Narrow" panose="020B0606020202030204" pitchFamily="34" charset="0"/>
                </a:rPr>
                <a:t>|</a:t>
              </a:r>
              <a:endParaRPr lang="en-US" sz="1200" b="1" baseline="30000" dirty="0">
                <a:solidFill>
                  <a:srgbClr val="FF0000"/>
                </a:solidFill>
                <a:latin typeface="Symbol" panose="05050102010706020507" pitchFamily="18" charset="2"/>
              </a:endParaRP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H="1">
              <a:off x="5817918" y="2422501"/>
              <a:ext cx="123720" cy="155149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>
              <a:off x="6147054" y="2147748"/>
              <a:ext cx="4943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|Z</a:t>
              </a:r>
              <a:r>
                <a:rPr lang="en-US" sz="1200" b="1" baseline="-25000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SL</a:t>
              </a:r>
              <a:r>
                <a:rPr lang="en-US" sz="1200" b="1" dirty="0" smtClean="0">
                  <a:solidFill>
                    <a:srgbClr val="0000FF"/>
                  </a:solidFill>
                  <a:latin typeface="Arial Narrow" panose="020B0606020202030204" pitchFamily="34" charset="0"/>
                </a:rPr>
                <a:t>|</a:t>
              </a:r>
              <a:endParaRPr lang="en-US" sz="1200" b="1" baseline="30000" dirty="0">
                <a:solidFill>
                  <a:srgbClr val="0000FF"/>
                </a:solidFill>
                <a:latin typeface="Symbol" panose="05050102010706020507" pitchFamily="18" charset="2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48473" y="2821114"/>
              <a:ext cx="4943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latin typeface="Arial Narrow" panose="020B0606020202030204" pitchFamily="34" charset="0"/>
                </a:rPr>
                <a:t>|Z</a:t>
              </a:r>
              <a:r>
                <a:rPr lang="en-US" sz="1200" b="1" baseline="-25000" dirty="0" smtClean="0">
                  <a:latin typeface="Arial Narrow" panose="020B0606020202030204" pitchFamily="34" charset="0"/>
                </a:rPr>
                <a:t>TL</a:t>
              </a:r>
              <a:r>
                <a:rPr lang="en-US" sz="1200" b="1" dirty="0" smtClean="0">
                  <a:latin typeface="Arial Narrow" panose="020B0606020202030204" pitchFamily="34" charset="0"/>
                </a:rPr>
                <a:t>|</a:t>
              </a:r>
              <a:endParaRPr lang="en-US" sz="1200" b="1" baseline="30000" dirty="0">
                <a:latin typeface="Symbol" panose="05050102010706020507" pitchFamily="18" charset="2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6529316" y="2403663"/>
              <a:ext cx="114564" cy="142629"/>
            </a:xfrm>
            <a:prstGeom prst="straightConnector1">
              <a:avLst/>
            </a:prstGeom>
            <a:ln w="12700">
              <a:solidFill>
                <a:srgbClr val="00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>
              <a:off x="6390458" y="3064152"/>
              <a:ext cx="76507" cy="18971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 rot="16200000">
              <a:off x="2842074" y="2503910"/>
              <a:ext cx="195871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|</a:t>
              </a:r>
              <a:r>
                <a:rPr lang="en-US" dirty="0" err="1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Z</a:t>
              </a:r>
              <a:r>
                <a:rPr lang="en-US" baseline="-25000" dirty="0" err="1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Load</a:t>
              </a:r>
              <a:r>
                <a:rPr lang="en-US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| (</a:t>
              </a:r>
              <a:r>
                <a:rPr lang="en-US" dirty="0" smtClean="0">
                  <a:solidFill>
                    <a:prstClr val="black"/>
                  </a:solidFill>
                  <a:latin typeface="Symbol" panose="05050102010706020507" pitchFamily="18" charset="2"/>
                </a:rPr>
                <a:t>W</a:t>
              </a:r>
              <a:r>
                <a:rPr lang="en-US" dirty="0" smtClean="0">
                  <a:solidFill>
                    <a:prstClr val="black"/>
                  </a:solidFill>
                  <a:latin typeface="Arial Narrow" panose="020B0606020202030204" pitchFamily="34" charset="0"/>
                </a:rPr>
                <a:t>)</a:t>
              </a:r>
              <a:endParaRPr lang="en-US" baseline="30000" dirty="0">
                <a:solidFill>
                  <a:prstClr val="black"/>
                </a:solidFill>
                <a:latin typeface="Symbol" panose="05050102010706020507" pitchFamily="18" charset="2"/>
              </a:endParaRPr>
            </a:p>
          </p:txBody>
        </p:sp>
      </p:grpSp>
      <p:sp>
        <p:nvSpPr>
          <p:cNvPr id="26" name="Content Placeholder 2"/>
          <p:cNvSpPr txBox="1">
            <a:spLocks/>
          </p:cNvSpPr>
          <p:nvPr/>
        </p:nvSpPr>
        <p:spPr>
          <a:xfrm>
            <a:off x="482707" y="4955335"/>
            <a:ext cx="6281281" cy="2093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Peak PAE : 38.5% @ 38GHz.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</a:t>
            </a:r>
            <a:r>
              <a:rPr lang="en-US" sz="2400" baseline="-25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sat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~ 50mW.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Small Signal Gain: 16.5dB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Peak PAE bandwidth ~ 6%</a:t>
            </a: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en-US" sz="2400" dirty="0" smtClean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9532" y="4524314"/>
            <a:ext cx="2325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[SY. </a:t>
            </a:r>
            <a:r>
              <a:rPr lang="en-US" sz="1400" dirty="0" err="1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Mortazavi</a:t>
            </a:r>
            <a:r>
              <a:rPr lang="en-US" sz="1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, et al. </a:t>
            </a:r>
            <a:r>
              <a:rPr lang="en-US" sz="1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RFIC 2015]</a:t>
            </a:r>
            <a:endParaRPr lang="en-US" sz="14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161925" y="0"/>
            <a:ext cx="8753475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atin typeface="Arial Narrow" panose="020B0606020202030204" pitchFamily="34" charset="0"/>
              </a:rPr>
              <a:t>Harmonic Tuning for Efficiency </a:t>
            </a:r>
            <a:r>
              <a:rPr lang="en-US" sz="3200" b="1" dirty="0" smtClean="0">
                <a:latin typeface="Arial Narrow" panose="020B0606020202030204" pitchFamily="34" charset="0"/>
              </a:rPr>
              <a:t>(Previous works)</a:t>
            </a:r>
            <a:endParaRPr lang="en-US" sz="3200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43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535272" y="4313238"/>
            <a:ext cx="8227728" cy="2362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i="1" dirty="0">
                <a:solidFill>
                  <a:srgbClr val="FF0000"/>
                </a:solidFill>
                <a:latin typeface="Arial Narrow" panose="020B0606020202030204" pitchFamily="34" charset="0"/>
              </a:rPr>
              <a:t>Coupled inductor </a:t>
            </a:r>
            <a:r>
              <a:rPr lang="en-US" sz="24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(L</a:t>
            </a:r>
            <a:r>
              <a:rPr lang="en-US" sz="2400" i="1" baseline="-25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1</a:t>
            </a:r>
            <a:r>
              <a:rPr lang="en-US" sz="24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-L</a:t>
            </a:r>
            <a:r>
              <a:rPr lang="en-US" sz="2400" i="1" baseline="-250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2</a:t>
            </a:r>
            <a:r>
              <a:rPr lang="en-US" sz="24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) </a:t>
            </a:r>
            <a:r>
              <a:rPr lang="en-US" sz="2400" i="1" dirty="0">
                <a:solidFill>
                  <a:srgbClr val="FF0000"/>
                </a:solidFill>
                <a:latin typeface="Arial Narrow" panose="020B0606020202030204" pitchFamily="34" charset="0"/>
              </a:rPr>
              <a:t>impedance variation over harmonic frequencies plays a key role in harmonic modulation for Class-F</a:t>
            </a:r>
            <a:r>
              <a:rPr lang="en-US" sz="2400" i="1" baseline="30000" dirty="0">
                <a:solidFill>
                  <a:srgbClr val="FF0000"/>
                </a:solidFill>
                <a:latin typeface="Arial Narrow" panose="020B0606020202030204" pitchFamily="34" charset="0"/>
              </a:rPr>
              <a:t>-1</a:t>
            </a:r>
            <a:r>
              <a:rPr lang="en-US" sz="2400" i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n-US" sz="2400" i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Load.</a:t>
            </a:r>
            <a:endParaRPr lang="en-US" sz="2400" u="sng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Impedance seen from base is &lt; 300-</a:t>
            </a:r>
            <a:r>
              <a:rPr lang="el-GR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Ω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, Limiting 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CE, peak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(~ 5V)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by BV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CBO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(~5.5V).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7159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Proposed Coupled-Inductor Based Tuning Class F</a:t>
            </a:r>
            <a:r>
              <a:rPr lang="en-US" sz="3500" b="1" baseline="300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-1</a:t>
            </a:r>
            <a:endParaRPr lang="en-US" sz="35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89544"/>
              </p:ext>
            </p:extLst>
          </p:nvPr>
        </p:nvGraphicFramePr>
        <p:xfrm>
          <a:off x="228600" y="1066800"/>
          <a:ext cx="873424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86" name="Visio" r:id="rId4" imgW="4638723" imgH="1362143" progId="Visio.Drawing.15">
                  <p:embed/>
                </p:oleObj>
              </mc:Choice>
              <mc:Fallback>
                <p:oleObj name="Visio" r:id="rId4" imgW="4638723" imgH="136214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600" y="1066800"/>
                        <a:ext cx="8734240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1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751117" y="266700"/>
          <a:ext cx="4191000" cy="369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97" name="Visio" r:id="rId4" imgW="1866889" imgH="1581285" progId="Visio.Drawing.15">
                  <p:embed/>
                </p:oleObj>
              </mc:Choice>
              <mc:Fallback>
                <p:oleObj name="Visio" r:id="rId4" imgW="1866889" imgH="158128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51117" y="266700"/>
                        <a:ext cx="4191000" cy="369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sz="3600" b="1" dirty="0" smtClean="0">
                <a:latin typeface="Arial Narrow" panose="020B0606020202030204" pitchFamily="34" charset="0"/>
              </a:rPr>
              <a:t>Inductor-Based Harmonic Modulation(1)</a:t>
            </a:r>
            <a:endParaRPr lang="en-US" sz="3600" b="1" dirty="0">
              <a:latin typeface="Arial Narrow" panose="020B060602020203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37565" y="4267200"/>
            <a:ext cx="8906435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Effective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inductance of primary and secondary changes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depending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on magnitude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(A)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and phase (</a:t>
            </a:r>
            <a:r>
              <a:rPr lang="en-US" sz="2400" i="1" dirty="0">
                <a:latin typeface="Symbol" panose="05050102010706020507" pitchFamily="18" charset="2"/>
                <a:ea typeface="Batang" panose="02030600000101010101" pitchFamily="18" charset="-127"/>
              </a:rPr>
              <a:t>f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)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and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of </a:t>
            </a:r>
            <a:r>
              <a:rPr lang="en-US" sz="24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current 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ratio (i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/i</a:t>
            </a:r>
            <a:r>
              <a:rPr lang="en-US" sz="24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1</a:t>
            </a:r>
            <a:r>
              <a:rPr lang="en-US" sz="24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):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</a:t>
            </a:r>
            <a:endParaRPr lang="en-US" sz="2400" dirty="0" smtClean="0"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>
                <a:latin typeface="Arial Narrow" panose="020B0606020202030204" pitchFamily="34" charset="0"/>
                <a:ea typeface="Batang" panose="02030600000101010101" pitchFamily="18" charset="-127"/>
              </a:rPr>
              <a:t>-</a:t>
            </a:r>
            <a:r>
              <a:rPr lang="en-US" sz="2000" dirty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000" dirty="0">
                <a:latin typeface="Arial Narrow" panose="020B0606020202030204" pitchFamily="34" charset="0"/>
                <a:ea typeface="Batang" panose="02030600000101010101" pitchFamily="18" charset="-127"/>
              </a:rPr>
              <a:t>/2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:</a:t>
            </a: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= 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1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=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0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    : 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&gt;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1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&gt; 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,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Q-Enhancement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600" i="1" dirty="0" smtClean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i="1" dirty="0">
                <a:latin typeface="Symbol" panose="05050102010706020507" pitchFamily="18" charset="2"/>
                <a:ea typeface="Batang" panose="02030600000101010101" pitchFamily="18" charset="-127"/>
              </a:rPr>
              <a:t>f</a:t>
            </a:r>
            <a:r>
              <a:rPr lang="en-US" sz="2400" dirty="0">
                <a:latin typeface="Symbol" panose="05050102010706020507" pitchFamily="18" charset="2"/>
                <a:ea typeface="Batang" panose="02030600000101010101" pitchFamily="18" charset="-127"/>
              </a:rPr>
              <a:t> </a:t>
            </a:r>
            <a:r>
              <a:rPr lang="en-US" sz="2400" dirty="0">
                <a:latin typeface="Arial Narrow" panose="020B0606020202030204" pitchFamily="34" charset="0"/>
                <a:ea typeface="Batang" panose="02030600000101010101" pitchFamily="18" charset="-127"/>
              </a:rPr>
              <a:t>=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000" dirty="0" smtClean="0">
                <a:latin typeface="Symbol" panose="05050102010706020507" pitchFamily="18" charset="2"/>
                <a:ea typeface="Batang" panose="02030600000101010101" pitchFamily="18" charset="-127"/>
              </a:rPr>
              <a:t>p</a:t>
            </a:r>
            <a:r>
              <a:rPr lang="en-US" sz="20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   </a:t>
            </a:r>
            <a:r>
              <a:rPr lang="en-US" sz="1800" dirty="0" smtClean="0"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1800" dirty="0">
                <a:latin typeface="Arial Narrow" panose="020B0606020202030204" pitchFamily="34" charset="0"/>
                <a:ea typeface="Batang" panose="02030600000101010101" pitchFamily="18" charset="-127"/>
              </a:rPr>
              <a:t>:</a:t>
            </a:r>
            <a:r>
              <a:rPr lang="en-US" sz="18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18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eff1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&lt;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1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&amp;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L</a:t>
            </a:r>
            <a:r>
              <a:rPr lang="en-US" sz="2200" baseline="-250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eff2</a:t>
            </a:r>
            <a:r>
              <a:rPr lang="en-US" sz="2200" dirty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&lt; L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2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,</a:t>
            </a:r>
            <a:r>
              <a:rPr lang="en-US" sz="2200" baseline="-250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latin typeface="Arial Narrow" panose="020B0606020202030204" pitchFamily="34" charset="0"/>
                <a:ea typeface="Batang" panose="02030600000101010101" pitchFamily="18" charset="-127"/>
              </a:rPr>
              <a:t>could be capacitive (negative inductance).</a:t>
            </a:r>
            <a:endParaRPr lang="en-US" sz="22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2200" baseline="-25000" dirty="0">
              <a:solidFill>
                <a:prstClr val="black"/>
              </a:solidFill>
              <a:latin typeface="Arial Narrow" panose="020B0606020202030204" pitchFamily="34" charset="0"/>
              <a:ea typeface="Batang" panose="02030600000101010101" pitchFamily="18" charset="-127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488294" y="1155165"/>
          <a:ext cx="1864506" cy="280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98" name="Visio" r:id="rId6" imgW="847614" imgH="1276246" progId="Visio.Drawing.15">
                  <p:embed/>
                </p:oleObj>
              </mc:Choice>
              <mc:Fallback>
                <p:oleObj name="Visio" r:id="rId6" imgW="847614" imgH="127624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88294" y="1155165"/>
                        <a:ext cx="1864506" cy="2807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4876800" y="3352800"/>
          <a:ext cx="2233487" cy="859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99" name="Visio" r:id="rId8" imgW="990683" imgH="380876" progId="Visio.Drawing.15">
                  <p:embed/>
                </p:oleObj>
              </mc:Choice>
              <mc:Fallback>
                <p:oleObj name="Visio" r:id="rId8" imgW="990683" imgH="38087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76800" y="3352800"/>
                        <a:ext cx="2233487" cy="859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764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11019</TotalTime>
  <Words>1570</Words>
  <Application>Microsoft Office PowerPoint</Application>
  <PresentationFormat>On-screen Show (4:3)</PresentationFormat>
  <Paragraphs>208</Paragraphs>
  <Slides>29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Batang</vt:lpstr>
      <vt:lpstr>Arial</vt:lpstr>
      <vt:lpstr>Arial Narrow</vt:lpstr>
      <vt:lpstr>Calibri</vt:lpstr>
      <vt:lpstr>HY헤드라인M</vt:lpstr>
      <vt:lpstr>Symbol</vt:lpstr>
      <vt:lpstr>Times New Roman</vt:lpstr>
      <vt:lpstr>Wingdings</vt:lpstr>
      <vt:lpstr>Wingdings 3</vt:lpstr>
      <vt:lpstr>Office Theme</vt:lpstr>
      <vt:lpstr>Visio</vt:lpstr>
      <vt:lpstr>Microsoft Visio Drawing</vt:lpstr>
      <vt:lpstr>28-GHz Class-F-1 Power Amplifier  with Coupled-Inductor based Harmonic Impedance Modulator </vt:lpstr>
      <vt:lpstr>PowerPoint Presentation</vt:lpstr>
      <vt:lpstr>Silicon PA Arrays for 5G</vt:lpstr>
      <vt:lpstr>Efficiency &amp; Output Power in Si PAs</vt:lpstr>
      <vt:lpstr>PowerPoint Presentation</vt:lpstr>
      <vt:lpstr>PowerPoint Presentation</vt:lpstr>
      <vt:lpstr>PowerPoint Presentation</vt:lpstr>
      <vt:lpstr>PowerPoint Presentation</vt:lpstr>
      <vt:lpstr>Inductor-Based Harmonic Modulation(1)</vt:lpstr>
      <vt:lpstr>Inductor-Based Harmonic Modulation(2)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 AB Driving and Inter-stage Matching</vt:lpstr>
      <vt:lpstr>Chip Photograph</vt:lpstr>
      <vt:lpstr>Small-Signal S-Parameters </vt:lpstr>
      <vt:lpstr>Large-Signal Performance (1) </vt:lpstr>
      <vt:lpstr>Large-Signal Performance (2) </vt:lpstr>
      <vt:lpstr>Linearity Measurement Set-up</vt:lpstr>
      <vt:lpstr>In-band Linearity Measurements</vt:lpstr>
      <vt:lpstr>Out-of-band Linearity Measurements</vt:lpstr>
      <vt:lpstr>PAE Performance Comparison</vt:lpstr>
      <vt:lpstr>Conclusion</vt:lpstr>
      <vt:lpstr>Acknowledgement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Stv</dc:creator>
  <cp:lastModifiedBy>SYM</cp:lastModifiedBy>
  <cp:revision>929</cp:revision>
  <cp:lastPrinted>2015-09-25T22:47:56Z</cp:lastPrinted>
  <dcterms:created xsi:type="dcterms:W3CDTF">2012-12-03T13:22:54Z</dcterms:created>
  <dcterms:modified xsi:type="dcterms:W3CDTF">2015-09-28T21:48:34Z</dcterms:modified>
</cp:coreProperties>
</file>