
<file path=[Content_Types].xml><?xml version="1.0" encoding="utf-8"?>
<Types xmlns="http://schemas.openxmlformats.org/package/2006/content-types">
  <Default Extension="xml" ContentType="application/xml"/>
  <Default Extension="doc" ContentType="application/msword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oleObjec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6"/>
  </p:notesMasterIdLst>
  <p:sldIdLst>
    <p:sldId id="425" r:id="rId2"/>
    <p:sldId id="426" r:id="rId3"/>
    <p:sldId id="427" r:id="rId4"/>
    <p:sldId id="755" r:id="rId5"/>
  </p:sldIdLst>
  <p:sldSz cx="9144000" cy="6858000" type="screen4x3"/>
  <p:notesSz cx="6858000" cy="9144000"/>
  <p:defaultTextStyle>
    <a:defPPr>
      <a:defRPr lang="en-GB"/>
    </a:defPPr>
    <a:lvl1pPr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F8"/>
    <a:srgbClr val="CDCDEC"/>
    <a:srgbClr val="2F549D"/>
    <a:srgbClr val="E8E8EF"/>
    <a:srgbClr val="CDCDDE"/>
    <a:srgbClr val="2C59B2"/>
    <a:srgbClr val="2C72B2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9608"/>
    <p:restoredTop sz="94660"/>
  </p:normalViewPr>
  <p:slideViewPr>
    <p:cSldViewPr>
      <p:cViewPr varScale="1">
        <p:scale>
          <a:sx n="100" d="100"/>
          <a:sy n="100" d="100"/>
        </p:scale>
        <p:origin x="704" y="16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3536"/>
    </p:cViewPr>
  </p:sorterViewPr>
  <p:notesViewPr>
    <p:cSldViewPr>
      <p:cViewPr varScale="1">
        <p:scale>
          <a:sx n="82" d="100"/>
          <a:sy n="82" d="100"/>
        </p:scale>
        <p:origin x="-2340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2970213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3884613" y="0"/>
            <a:ext cx="2970212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eaLnBrk="1"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5237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0413" cy="342741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0" y="8685213"/>
            <a:ext cx="2970213" cy="4556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eaLnBrk="1"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 eaLnBrk="1"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20266D9C-BE36-4B62-A26A-C54B441B84E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86794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88"/>
            <a:ext cx="2055813" cy="61277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88"/>
            <a:ext cx="6019800" cy="61277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88"/>
            <a:ext cx="7770813" cy="1141412"/>
          </a:xfrm>
        </p:spPr>
        <p:txBody>
          <a:bodyPr/>
          <a:lstStyle>
            <a:lvl1pPr algn="ctr"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88"/>
            <a:ext cx="7770813" cy="989012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8013" cy="5062539"/>
          </a:xfrm>
        </p:spPr>
        <p:txBody>
          <a:bodyPr/>
          <a:lstStyle>
            <a:lvl1pPr>
              <a:spcBef>
                <a:spcPts val="300"/>
              </a:spcBef>
              <a:defRPr sz="2500"/>
            </a:lvl1pPr>
            <a:lvl2pPr>
              <a:spcBef>
                <a:spcPts val="300"/>
              </a:spcBef>
              <a:defRPr sz="2200"/>
            </a:lvl2pPr>
            <a:lvl3pPr>
              <a:spcBef>
                <a:spcPts val="300"/>
              </a:spcBef>
              <a:defRPr sz="2000"/>
            </a:lvl3pPr>
            <a:lvl4pPr>
              <a:spcBef>
                <a:spcPts val="300"/>
              </a:spcBef>
              <a:defRPr sz="2000"/>
            </a:lvl4pPr>
            <a:lvl5pPr>
              <a:spcBef>
                <a:spcPts val="300"/>
              </a:spcBef>
              <a:defRPr sz="20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vmlDrawing" Target="../drawings/vmlDrawing1.vml"/><Relationship Id="rId15" Type="http://schemas.openxmlformats.org/officeDocument/2006/relationships/oleObject" Target="../embeddings/oleObject1.bin"/><Relationship Id="rId16" Type="http://schemas.openxmlformats.org/officeDocument/2006/relationships/oleObject" Target="../embeddings/Microsoft_Word_97_-_2004_Document1.doc"/><Relationship Id="rId17" Type="http://schemas.openxmlformats.org/officeDocument/2006/relationships/image" Target="../media/image1.emf"/><Relationship Id="rId18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1588"/>
            <a:ext cx="7770813" cy="1141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228013" cy="4910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the outline text format</a:t>
            </a:r>
          </a:p>
          <a:p>
            <a:pPr lvl="1"/>
            <a:r>
              <a:rPr lang="en-GB" dirty="0" smtClean="0"/>
              <a:t>Second Outline Level</a:t>
            </a:r>
          </a:p>
          <a:p>
            <a:pPr lvl="2"/>
            <a:r>
              <a:rPr lang="en-GB" dirty="0" smtClean="0"/>
              <a:t>Third Outline Level</a:t>
            </a:r>
          </a:p>
          <a:p>
            <a:pPr lvl="3"/>
            <a:r>
              <a:rPr lang="en-GB" dirty="0" smtClean="0"/>
              <a:t>Fourth Outline Level</a:t>
            </a:r>
          </a:p>
          <a:p>
            <a:pPr lvl="4"/>
            <a:r>
              <a:rPr lang="en-GB" dirty="0" smtClean="0"/>
              <a:t>Fifth Outline Level</a:t>
            </a:r>
          </a:p>
          <a:p>
            <a:pPr lvl="4"/>
            <a:r>
              <a:rPr lang="en-GB" dirty="0" smtClean="0"/>
              <a:t>Sixth Outline Level</a:t>
            </a:r>
          </a:p>
          <a:p>
            <a:pPr lvl="4"/>
            <a:r>
              <a:rPr lang="en-GB" dirty="0" smtClean="0"/>
              <a:t>Seventh Outline Level</a:t>
            </a:r>
          </a:p>
          <a:p>
            <a:pPr lvl="4"/>
            <a:r>
              <a:rPr lang="en-GB" dirty="0" smtClean="0"/>
              <a:t>Eighth Outline Level</a:t>
            </a:r>
          </a:p>
          <a:p>
            <a:pPr lvl="4"/>
            <a:r>
              <a:rPr lang="en-GB" dirty="0" smtClean="0"/>
              <a:t>Ninth Outline Level</a:t>
            </a: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7162800" y="6226175"/>
            <a:ext cx="1600200" cy="2635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>
              <a:buFont typeface="Tahoma" charset="0"/>
              <a:buNone/>
              <a:tabLst>
                <a:tab pos="0" algn="l"/>
                <a:tab pos="1371600" algn="r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1000" dirty="0" smtClean="0">
                <a:solidFill>
                  <a:srgbClr val="000000"/>
                </a:solidFill>
                <a:latin typeface="Tahoma" charset="0"/>
              </a:rPr>
              <a:t>2/20/2015</a:t>
            </a:r>
            <a:r>
              <a:rPr lang="en-GB" sz="1000" dirty="0">
                <a:solidFill>
                  <a:srgbClr val="000000"/>
                </a:solidFill>
                <a:latin typeface="Tahoma" charset="0"/>
              </a:rPr>
              <a:t>	</a:t>
            </a:r>
            <a:fld id="{09177AD7-394F-4F74-A34E-0216D5092B85}" type="slidenum">
              <a:rPr lang="en-GB" sz="1000">
                <a:solidFill>
                  <a:srgbClr val="000000"/>
                </a:solidFill>
                <a:latin typeface="Tahoma" charset="0"/>
              </a:rPr>
              <a:pPr>
                <a:buFont typeface="Tahoma" charset="0"/>
                <a:buNone/>
                <a:tabLst>
                  <a:tab pos="0" algn="l"/>
                  <a:tab pos="1371600" algn="r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‹#›</a:t>
            </a:fld>
            <a:endParaRPr lang="en-GB" sz="1000" dirty="0">
              <a:solidFill>
                <a:srgbClr val="000000"/>
              </a:solidFill>
              <a:latin typeface="Tahoma" charset="0"/>
            </a:endParaRPr>
          </a:p>
          <a:p>
            <a:pPr algn="r">
              <a:buFont typeface="Tahoma" charset="0"/>
              <a:buNone/>
              <a:tabLst>
                <a:tab pos="0" algn="l"/>
                <a:tab pos="1371600" algn="r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1000" dirty="0">
                <a:solidFill>
                  <a:srgbClr val="000000"/>
                </a:solidFill>
                <a:latin typeface="Tahoma" charset="0"/>
              </a:rPr>
              <a:t> </a:t>
            </a:r>
          </a:p>
        </p:txBody>
      </p:sp>
      <p:graphicFrame>
        <p:nvGraphicFramePr>
          <p:cNvPr id="1026" name="Object 8"/>
          <p:cNvGraphicFramePr>
            <a:graphicFrameLocks noChangeAspect="1"/>
          </p:cNvGraphicFramePr>
          <p:nvPr/>
        </p:nvGraphicFramePr>
        <p:xfrm>
          <a:off x="2667000" y="6226175"/>
          <a:ext cx="3871913" cy="55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1" name="Document" r:id="rId16" imgW="5491805" imgH="795404" progId="Word.Document.8">
                  <p:embed/>
                </p:oleObj>
              </mc:Choice>
              <mc:Fallback>
                <p:oleObj name="Document" r:id="rId16" imgW="5491805" imgH="795404" progId="Word.Document.8">
                  <p:embed/>
                  <p:pic>
                    <p:nvPicPr>
                      <p:cNvPr id="0" name="Picture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0" y="6226175"/>
                        <a:ext cx="3871913" cy="555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31" name="Picture 9"/>
          <p:cNvPicPr>
            <a:picLocks noChangeAspect="1" noChangeArrowheads="1"/>
          </p:cNvPicPr>
          <p:nvPr userDrawn="1"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457200" y="6226175"/>
            <a:ext cx="1676400" cy="555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ahoma" pitchFamily="34" charset="0"/>
        <a:defRPr sz="3600" b="1">
          <a:solidFill>
            <a:srgbClr val="000000"/>
          </a:solidFill>
          <a:latin typeface="Calibri" pitchFamily="34" charset="0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ahoma" pitchFamily="34" charset="0"/>
        <a:defRPr sz="3600" b="1">
          <a:solidFill>
            <a:srgbClr val="000000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ahoma" pitchFamily="34" charset="0"/>
        <a:defRPr sz="3600" b="1">
          <a:solidFill>
            <a:srgbClr val="000000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ahoma" pitchFamily="34" charset="0"/>
        <a:defRPr sz="3600" b="1">
          <a:solidFill>
            <a:srgbClr val="000000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ahoma" pitchFamily="34" charset="0"/>
        <a:defRPr sz="3600" b="1">
          <a:solidFill>
            <a:srgbClr val="000000"/>
          </a:solidFill>
          <a:latin typeface="Calibri" pitchFamily="34" charset="0"/>
        </a:defRPr>
      </a:lvl5pPr>
      <a:lvl6pPr marL="4572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ahoma" charset="0"/>
        <a:defRPr sz="3600" b="1">
          <a:solidFill>
            <a:srgbClr val="000000"/>
          </a:solidFill>
          <a:latin typeface="Tahoma" charset="0"/>
        </a:defRPr>
      </a:lvl6pPr>
      <a:lvl7pPr marL="9144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ahoma" charset="0"/>
        <a:defRPr sz="3600" b="1">
          <a:solidFill>
            <a:srgbClr val="000000"/>
          </a:solidFill>
          <a:latin typeface="Tahoma" charset="0"/>
        </a:defRPr>
      </a:lvl7pPr>
      <a:lvl8pPr marL="1371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ahoma" charset="0"/>
        <a:defRPr sz="3600" b="1">
          <a:solidFill>
            <a:srgbClr val="000000"/>
          </a:solidFill>
          <a:latin typeface="Tahoma" charset="0"/>
        </a:defRPr>
      </a:lvl8pPr>
      <a:lvl9pPr marL="18288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ahoma" charset="0"/>
        <a:defRPr sz="3600" b="1">
          <a:solidFill>
            <a:srgbClr val="000000"/>
          </a:solidFill>
          <a:latin typeface="Tahoma" charset="0"/>
        </a:defRPr>
      </a:lvl9pPr>
    </p:titleStyle>
    <p:bodyStyle>
      <a:lvl1pPr marL="347663" indent="-347663" algn="l" defTabSz="457200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ahoma" pitchFamily="34" charset="0"/>
        <a:buChar char="•"/>
        <a:defRPr sz="2800">
          <a:solidFill>
            <a:srgbClr val="000000"/>
          </a:solidFill>
          <a:latin typeface="Calibri" pitchFamily="34" charset="0"/>
          <a:ea typeface="+mn-ea"/>
          <a:cs typeface="+mn-cs"/>
        </a:defRPr>
      </a:lvl1pPr>
      <a:lvl2pPr marL="800100" indent="-338138" algn="l" defTabSz="457200" rtl="0" eaLnBrk="0" fontAlgn="base" hangingPunct="0">
        <a:spcBef>
          <a:spcPts val="650"/>
        </a:spcBef>
        <a:spcAft>
          <a:spcPct val="0"/>
        </a:spcAft>
        <a:buClr>
          <a:srgbClr val="000000"/>
        </a:buClr>
        <a:buSzPct val="100000"/>
        <a:buFont typeface="Tahoma" pitchFamily="34" charset="0"/>
        <a:buChar char="–"/>
        <a:defRPr sz="2600">
          <a:solidFill>
            <a:srgbClr val="000000"/>
          </a:solidFill>
          <a:latin typeface="Calibri" pitchFamily="34" charset="0"/>
        </a:defRPr>
      </a:lvl2pPr>
      <a:lvl3pPr marL="1263650" indent="-349250" algn="l" defTabSz="457200" rtl="0" eaLnBrk="0" fontAlgn="base" hangingPunct="0">
        <a:spcBef>
          <a:spcPts val="650"/>
        </a:spcBef>
        <a:spcAft>
          <a:spcPct val="0"/>
        </a:spcAft>
        <a:buClr>
          <a:srgbClr val="000000"/>
        </a:buClr>
        <a:buSzPct val="100000"/>
        <a:buFont typeface="Tahoma" pitchFamily="34" charset="0"/>
        <a:buChar char="–"/>
        <a:defRPr sz="2600">
          <a:solidFill>
            <a:srgbClr val="000000"/>
          </a:solidFill>
          <a:latin typeface="Calibri" pitchFamily="34" charset="0"/>
        </a:defRPr>
      </a:lvl3pPr>
      <a:lvl4pPr marL="1719263" indent="-341313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ahoma" pitchFamily="34" charset="0"/>
        <a:buChar char="–"/>
        <a:defRPr sz="2400">
          <a:solidFill>
            <a:srgbClr val="000000"/>
          </a:solidFill>
          <a:latin typeface="Calibri" pitchFamily="34" charset="0"/>
        </a:defRPr>
      </a:lvl4pPr>
      <a:lvl5pPr marL="2176463" indent="-3429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ahoma" pitchFamily="34" charset="0"/>
        <a:buChar char="–"/>
        <a:defRPr sz="2400">
          <a:solidFill>
            <a:srgbClr val="000000"/>
          </a:solidFill>
          <a:latin typeface="Calibri" pitchFamily="34" charset="0"/>
        </a:defRPr>
      </a:lvl5pPr>
      <a:lvl6pPr marL="2633663" indent="-3429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ahoma" charset="0"/>
        <a:buChar char="–"/>
        <a:defRPr sz="2400">
          <a:solidFill>
            <a:srgbClr val="000000"/>
          </a:solidFill>
          <a:latin typeface="+mn-lt"/>
        </a:defRPr>
      </a:lvl6pPr>
      <a:lvl7pPr marL="3090863" indent="-3429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ahoma" charset="0"/>
        <a:buChar char="–"/>
        <a:defRPr sz="2400">
          <a:solidFill>
            <a:srgbClr val="000000"/>
          </a:solidFill>
          <a:latin typeface="+mn-lt"/>
        </a:defRPr>
      </a:lvl7pPr>
      <a:lvl8pPr marL="3548063" indent="-3429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ahoma" charset="0"/>
        <a:buChar char="–"/>
        <a:defRPr sz="2400">
          <a:solidFill>
            <a:srgbClr val="000000"/>
          </a:solidFill>
          <a:latin typeface="+mn-lt"/>
        </a:defRPr>
      </a:lvl8pPr>
      <a:lvl9pPr marL="4005263" indent="-3429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ahoma" charset="0"/>
        <a:buChar char="–"/>
        <a:defRPr sz="24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>
          <a:xfrm>
            <a:off x="609600" y="1588"/>
            <a:ext cx="7770813" cy="760412"/>
          </a:xfrm>
        </p:spPr>
        <p:txBody>
          <a:bodyPr/>
          <a:lstStyle/>
          <a:p>
            <a:r>
              <a:rPr lang="en-US" dirty="0" smtClean="0"/>
              <a:t>2017 goals &amp; responsibilities: overall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>
          <a:xfrm>
            <a:off x="228600" y="762000"/>
            <a:ext cx="8686800" cy="4986338"/>
          </a:xfrm>
        </p:spPr>
        <p:txBody>
          <a:bodyPr/>
          <a:lstStyle/>
          <a:p>
            <a:r>
              <a:rPr lang="en-US" sz="2400" b="1" dirty="0" smtClean="0"/>
              <a:t>Improve conference quality</a:t>
            </a:r>
          </a:p>
          <a:p>
            <a:pPr lvl="1"/>
            <a:r>
              <a:rPr lang="en-US" sz="2000" dirty="0" smtClean="0"/>
              <a:t>Higher paper quality</a:t>
            </a:r>
          </a:p>
          <a:p>
            <a:pPr lvl="1"/>
            <a:r>
              <a:rPr lang="en-US" sz="2000" dirty="0" smtClean="0"/>
              <a:t>Higher attendance</a:t>
            </a:r>
            <a:endParaRPr lang="en-US" sz="2000" dirty="0"/>
          </a:p>
          <a:p>
            <a:r>
              <a:rPr lang="en-US" sz="2400" b="1" dirty="0" smtClean="0"/>
              <a:t>Increase quality submissions </a:t>
            </a:r>
            <a:r>
              <a:rPr lang="en-US" sz="2400" b="1" dirty="0" smtClean="0">
                <a:sym typeface="Symbol"/>
              </a:rPr>
              <a:t> higher selectivity</a:t>
            </a:r>
            <a:endParaRPr lang="en-US" sz="2400" b="1" dirty="0" smtClean="0"/>
          </a:p>
          <a:p>
            <a:pPr lvl="1"/>
            <a:r>
              <a:rPr lang="en-US" sz="2000" dirty="0" smtClean="0"/>
              <a:t>Offer Invited Papers to speakers with topics that will draw a good audience  </a:t>
            </a:r>
          </a:p>
          <a:p>
            <a:pPr lvl="2"/>
            <a:r>
              <a:rPr lang="en-US" sz="1800" dirty="0" smtClean="0"/>
              <a:t>Invited papers can be 8 pages w/ 50 minute conference presentation</a:t>
            </a:r>
          </a:p>
          <a:p>
            <a:pPr lvl="2"/>
            <a:r>
              <a:rPr lang="en-US" sz="1800" dirty="0" smtClean="0"/>
              <a:t>Invited papers can also be 4 pages with 20 minute presentation</a:t>
            </a:r>
          </a:p>
          <a:p>
            <a:pPr lvl="1"/>
            <a:r>
              <a:rPr lang="en-US" sz="2000" dirty="0" smtClean="0"/>
              <a:t>Solicit Regular Papers on a wide range of State-of-the-Art topics</a:t>
            </a:r>
          </a:p>
          <a:p>
            <a:r>
              <a:rPr lang="en-US" sz="2400" b="1" dirty="0" smtClean="0"/>
              <a:t>Improve overall quality of papers &amp; presentations</a:t>
            </a:r>
          </a:p>
          <a:p>
            <a:pPr lvl="1"/>
            <a:r>
              <a:rPr lang="en-US" sz="2000" dirty="0" smtClean="0"/>
              <a:t>Review drafts of Invited Papers before official submission</a:t>
            </a:r>
            <a:endParaRPr lang="en-US" sz="2000" dirty="0"/>
          </a:p>
          <a:p>
            <a:pPr lvl="1"/>
            <a:r>
              <a:rPr lang="en-US" sz="2000" dirty="0" smtClean="0"/>
              <a:t>Offer to review drafts of Regular Papers from colleagues</a:t>
            </a:r>
          </a:p>
          <a:p>
            <a:pPr lvl="1"/>
            <a:r>
              <a:rPr lang="en-US" sz="2000" dirty="0"/>
              <a:t>W</a:t>
            </a:r>
            <a:r>
              <a:rPr lang="en-US" sz="2000" dirty="0" smtClean="0"/>
              <a:t>ork closely with Accepted Authors on presentation clarity and content</a:t>
            </a:r>
          </a:p>
          <a:p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609600" y="1588"/>
            <a:ext cx="7770813" cy="760412"/>
          </a:xfrm>
        </p:spPr>
        <p:txBody>
          <a:bodyPr/>
          <a:lstStyle/>
          <a:p>
            <a:r>
              <a:rPr lang="en-US" dirty="0" smtClean="0"/>
              <a:t>2017 </a:t>
            </a:r>
            <a:r>
              <a:rPr lang="en-US" dirty="0"/>
              <a:t>g</a:t>
            </a:r>
            <a:r>
              <a:rPr lang="en-US" dirty="0" smtClean="0"/>
              <a:t>oals &amp; responsibilities: TPC-1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228600" y="762000"/>
            <a:ext cx="8382000" cy="4986338"/>
          </a:xfrm>
        </p:spPr>
        <p:txBody>
          <a:bodyPr/>
          <a:lstStyle/>
          <a:p>
            <a:r>
              <a:rPr lang="en-US" sz="2400" b="1" dirty="0" smtClean="0"/>
              <a:t>Work with Technical Subcommittees (before end of the day)</a:t>
            </a:r>
            <a:endParaRPr lang="en-US" sz="2000" dirty="0" smtClean="0"/>
          </a:p>
          <a:p>
            <a:pPr lvl="1"/>
            <a:r>
              <a:rPr lang="en-US" sz="2000" dirty="0" smtClean="0"/>
              <a:t>Brainstorm on </a:t>
            </a:r>
            <a:r>
              <a:rPr lang="en-US" sz="2000" dirty="0"/>
              <a:t>topics/speakers/ideas for </a:t>
            </a:r>
            <a:r>
              <a:rPr lang="en-US" sz="2000" dirty="0" smtClean="0"/>
              <a:t>Panels, Forums and </a:t>
            </a:r>
            <a:r>
              <a:rPr lang="en-US" sz="2000" dirty="0"/>
              <a:t>Ed Sessions</a:t>
            </a:r>
            <a:endParaRPr lang="en-US" sz="2000" dirty="0" smtClean="0"/>
          </a:p>
          <a:p>
            <a:pPr lvl="1"/>
            <a:r>
              <a:rPr lang="en-US" sz="2000" dirty="0" smtClean="0"/>
              <a:t>Brainstorm on Exhibits, Sponsors</a:t>
            </a:r>
            <a:r>
              <a:rPr lang="en-US" sz="2000" dirty="0"/>
              <a:t> </a:t>
            </a:r>
            <a:r>
              <a:rPr lang="en-US" sz="2000" dirty="0" smtClean="0"/>
              <a:t>and Publicity</a:t>
            </a:r>
          </a:p>
          <a:p>
            <a:pPr lvl="1"/>
            <a:r>
              <a:rPr lang="en-US" sz="2000" dirty="0" smtClean="0"/>
              <a:t>Provides updates for Call for Papers as necessary</a:t>
            </a:r>
          </a:p>
          <a:p>
            <a:pPr lvl="1"/>
            <a:r>
              <a:rPr lang="en-US" sz="2000" dirty="0" smtClean="0"/>
              <a:t>Plan for Invited Papers</a:t>
            </a:r>
          </a:p>
          <a:p>
            <a:pPr lvl="1"/>
            <a:r>
              <a:rPr lang="en-US" sz="2000" dirty="0" smtClean="0"/>
              <a:t>Agree on topics to target</a:t>
            </a:r>
          </a:p>
          <a:p>
            <a:pPr lvl="1"/>
            <a:r>
              <a:rPr lang="en-US" sz="2000" dirty="0" smtClean="0"/>
              <a:t>Identify companies, universities and individuals to solicit Regular </a:t>
            </a:r>
            <a:r>
              <a:rPr lang="en-US" sz="2000" dirty="0"/>
              <a:t>P</a:t>
            </a:r>
            <a:r>
              <a:rPr lang="en-US" sz="2000" dirty="0" smtClean="0"/>
              <a:t>apers</a:t>
            </a:r>
          </a:p>
          <a:p>
            <a:r>
              <a:rPr lang="en-US" sz="2400" b="1" dirty="0" smtClean="0"/>
              <a:t>Work with organizational subcommittees (lunch) </a:t>
            </a:r>
          </a:p>
          <a:p>
            <a:pPr lvl="1"/>
            <a:r>
              <a:rPr lang="en-US" sz="2000" dirty="0" smtClean="0"/>
              <a:t>Assign action item list required before TPC-2</a:t>
            </a:r>
          </a:p>
          <a:p>
            <a:pPr lvl="1"/>
            <a:r>
              <a:rPr lang="en-US" sz="2000" dirty="0" smtClean="0"/>
              <a:t>Organizational chairs: delegate and follow up on action items</a:t>
            </a:r>
          </a:p>
          <a:p>
            <a:r>
              <a:rPr lang="en-US" sz="2400" b="1" dirty="0" smtClean="0"/>
              <a:t>Build professional network </a:t>
            </a:r>
            <a:endParaRPr lang="en-US" sz="2400" b="1" dirty="0"/>
          </a:p>
          <a:p>
            <a:pPr lvl="1"/>
            <a:r>
              <a:rPr lang="en-US" sz="2000" dirty="0" smtClean="0"/>
              <a:t>Connect with old colleagues &amp; build new connections</a:t>
            </a:r>
          </a:p>
          <a:p>
            <a:pPr lvl="1"/>
            <a:r>
              <a:rPr lang="en-US" sz="2000" dirty="0" smtClean="0"/>
              <a:t>Leverage TPC network for technical &amp; organizing programs!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8229600" cy="760412"/>
          </a:xfrm>
        </p:spPr>
        <p:txBody>
          <a:bodyPr/>
          <a:lstStyle/>
          <a:p>
            <a:r>
              <a:rPr lang="en-US" dirty="0" smtClean="0"/>
              <a:t>2017 </a:t>
            </a:r>
            <a:r>
              <a:rPr lang="en-US" dirty="0"/>
              <a:t>g</a:t>
            </a:r>
            <a:r>
              <a:rPr lang="en-US" dirty="0" smtClean="0"/>
              <a:t>oals &amp; responsibilities: TPC-1</a:t>
            </a:r>
            <a:r>
              <a:rPr lang="en-US" dirty="0" smtClean="0">
                <a:sym typeface="Symbol"/>
              </a:rPr>
              <a:t></a:t>
            </a:r>
            <a:r>
              <a:rPr lang="en-US" dirty="0" smtClean="0"/>
              <a:t>CICC</a:t>
            </a:r>
          </a:p>
        </p:txBody>
      </p:sp>
      <p:sp>
        <p:nvSpPr>
          <p:cNvPr id="35843" name="Content Placeholder 2"/>
          <p:cNvSpPr>
            <a:spLocks noGrp="1"/>
          </p:cNvSpPr>
          <p:nvPr>
            <p:ph idx="1"/>
          </p:nvPr>
        </p:nvSpPr>
        <p:spPr>
          <a:xfrm>
            <a:off x="228600" y="762000"/>
            <a:ext cx="8228013" cy="5410200"/>
          </a:xfrm>
        </p:spPr>
        <p:txBody>
          <a:bodyPr/>
          <a:lstStyle/>
          <a:p>
            <a:r>
              <a:rPr lang="en-US" sz="2400" b="1" dirty="0" smtClean="0"/>
              <a:t>Between now and TPC-2</a:t>
            </a:r>
          </a:p>
          <a:p>
            <a:pPr lvl="1"/>
            <a:r>
              <a:rPr lang="en-US" sz="2000" dirty="0" smtClean="0"/>
              <a:t>Solicit papers and send solicitation report to subcommittee chair</a:t>
            </a:r>
          </a:p>
          <a:p>
            <a:pPr lvl="1"/>
            <a:r>
              <a:rPr lang="en-US" sz="2000" dirty="0" smtClean="0"/>
              <a:t>Review drafts &amp; provide feedback to invited paper authors (and others)</a:t>
            </a:r>
          </a:p>
          <a:p>
            <a:pPr lvl="1"/>
            <a:r>
              <a:rPr lang="en-US" sz="2000" dirty="0" smtClean="0"/>
              <a:t>Remind authors to meet the submission deadline</a:t>
            </a:r>
          </a:p>
          <a:p>
            <a:pPr lvl="1"/>
            <a:r>
              <a:rPr lang="en-US" sz="2000" dirty="0" smtClean="0"/>
              <a:t>Complete organizational subcommittee tasks</a:t>
            </a:r>
          </a:p>
          <a:p>
            <a:pPr lvl="1"/>
            <a:r>
              <a:rPr lang="en-US" sz="2000" dirty="0" smtClean="0"/>
              <a:t>Review papers and send scores to subcommittee chair</a:t>
            </a:r>
          </a:p>
          <a:p>
            <a:r>
              <a:rPr lang="en-US" sz="2400" b="1" dirty="0" smtClean="0"/>
              <a:t>At TPC-2 (mandatory attendance)</a:t>
            </a:r>
          </a:p>
          <a:p>
            <a:pPr lvl="1"/>
            <a:r>
              <a:rPr lang="en-US" sz="2000" dirty="0" smtClean="0"/>
              <a:t>Discuss and decide on paper acceptances and arrange in sessions</a:t>
            </a:r>
          </a:p>
          <a:p>
            <a:pPr lvl="1"/>
            <a:r>
              <a:rPr lang="en-US" sz="2000" dirty="0" smtClean="0"/>
              <a:t>Finish TPC-2 with a complete program</a:t>
            </a:r>
          </a:p>
          <a:p>
            <a:r>
              <a:rPr lang="en-US" sz="2400" b="1" dirty="0" smtClean="0"/>
              <a:t>Between TPC-2 and Conference</a:t>
            </a:r>
          </a:p>
          <a:p>
            <a:pPr lvl="1"/>
            <a:r>
              <a:rPr lang="en-US" sz="2000" dirty="0" smtClean="0"/>
              <a:t>Session Chairs and Co-chairs</a:t>
            </a:r>
          </a:p>
          <a:p>
            <a:pPr lvl="2"/>
            <a:r>
              <a:rPr lang="en-US" sz="1800" dirty="0" smtClean="0"/>
              <a:t>work closely with authors on </a:t>
            </a:r>
            <a:r>
              <a:rPr lang="en-US" sz="1800" smtClean="0"/>
              <a:t>presentations content </a:t>
            </a:r>
            <a:r>
              <a:rPr lang="en-US" sz="1800" dirty="0" smtClean="0"/>
              <a:t>and clarity</a:t>
            </a:r>
          </a:p>
          <a:p>
            <a:pPr lvl="1"/>
            <a:r>
              <a:rPr lang="en-US" sz="2000" dirty="0" smtClean="0"/>
              <a:t>Organizational subcommittee actions continue</a:t>
            </a:r>
          </a:p>
          <a:p>
            <a:r>
              <a:rPr lang="en-US" sz="2400" b="1" dirty="0" smtClean="0"/>
              <a:t>Conference (mandatory attendance)</a:t>
            </a:r>
          </a:p>
          <a:p>
            <a:pPr lvl="1"/>
            <a:r>
              <a:rPr lang="en-US" sz="2100" dirty="0" smtClean="0"/>
              <a:t>Session Chairs run sessions, nominate JSSC papers, keep attendance</a:t>
            </a:r>
          </a:p>
          <a:p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CICC 2017 schedule</a:t>
            </a:r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>
          <a:xfrm>
            <a:off x="228600" y="762000"/>
            <a:ext cx="8686800" cy="5334000"/>
          </a:xfrm>
        </p:spPr>
        <p:txBody>
          <a:bodyPr/>
          <a:lstStyle/>
          <a:p>
            <a:r>
              <a:rPr lang="en-US" sz="2200" b="1" dirty="0" smtClean="0"/>
              <a:t>Main Conference</a:t>
            </a:r>
          </a:p>
          <a:p>
            <a:pPr lvl="1">
              <a:spcBef>
                <a:spcPts val="100"/>
              </a:spcBef>
            </a:pPr>
            <a:r>
              <a:rPr lang="en-US" sz="1800" dirty="0">
                <a:solidFill>
                  <a:schemeClr val="tx1"/>
                </a:solidFill>
              </a:rPr>
              <a:t>Paper submission open							12 August</a:t>
            </a:r>
          </a:p>
          <a:p>
            <a:pPr lvl="1">
              <a:spcBef>
                <a:spcPts val="100"/>
              </a:spcBef>
            </a:pPr>
            <a:r>
              <a:rPr lang="en-US" sz="1800" dirty="0" smtClean="0">
                <a:solidFill>
                  <a:schemeClr val="tx1"/>
                </a:solidFill>
              </a:rPr>
              <a:t>TPC-1 (Austin Hilton Hotel</a:t>
            </a:r>
            <a:r>
              <a:rPr lang="en-US" sz="1800" dirty="0">
                <a:solidFill>
                  <a:schemeClr val="tx1"/>
                </a:solidFill>
              </a:rPr>
              <a:t> , Austin, TX)</a:t>
            </a:r>
            <a:r>
              <a:rPr lang="en-US" sz="1800" dirty="0" smtClean="0">
                <a:solidFill>
                  <a:schemeClr val="tx1"/>
                </a:solidFill>
              </a:rPr>
              <a:t>				23 September</a:t>
            </a:r>
          </a:p>
          <a:p>
            <a:pPr lvl="1">
              <a:spcBef>
                <a:spcPts val="100"/>
              </a:spcBef>
            </a:pPr>
            <a:r>
              <a:rPr lang="en-US" sz="1800" b="1" dirty="0" smtClean="0">
                <a:solidFill>
                  <a:srgbClr val="C00000"/>
                </a:solidFill>
              </a:rPr>
              <a:t>Start invited paper solicitations					23 September</a:t>
            </a:r>
          </a:p>
          <a:p>
            <a:pPr lvl="1">
              <a:spcBef>
                <a:spcPts val="100"/>
              </a:spcBef>
            </a:pPr>
            <a:r>
              <a:rPr lang="en-US" sz="1800" dirty="0" smtClean="0">
                <a:solidFill>
                  <a:schemeClr val="tx1"/>
                </a:solidFill>
              </a:rPr>
              <a:t>Solicitation report due							24 October</a:t>
            </a:r>
          </a:p>
          <a:p>
            <a:pPr lvl="1">
              <a:spcBef>
                <a:spcPts val="100"/>
              </a:spcBef>
            </a:pPr>
            <a:r>
              <a:rPr lang="en-US" sz="1800" dirty="0" smtClean="0">
                <a:solidFill>
                  <a:schemeClr val="tx1"/>
                </a:solidFill>
              </a:rPr>
              <a:t>Paper submission deadline (including Invited Papers) 	7 November, midnight PST</a:t>
            </a:r>
          </a:p>
          <a:p>
            <a:pPr lvl="1">
              <a:spcBef>
                <a:spcPts val="100"/>
              </a:spcBef>
            </a:pPr>
            <a:r>
              <a:rPr lang="en-US" sz="1800" dirty="0" smtClean="0">
                <a:solidFill>
                  <a:schemeClr val="tx1"/>
                </a:solidFill>
              </a:rPr>
              <a:t>Papers available to TPC for review					28 November</a:t>
            </a:r>
          </a:p>
          <a:p>
            <a:pPr lvl="1">
              <a:spcBef>
                <a:spcPts val="100"/>
              </a:spcBef>
            </a:pPr>
            <a:r>
              <a:rPr lang="en-US" sz="1800" dirty="0" smtClean="0">
                <a:solidFill>
                  <a:schemeClr val="tx1"/>
                </a:solidFill>
              </a:rPr>
              <a:t>Review scores to subcommittee chair				</a:t>
            </a:r>
            <a:r>
              <a:rPr lang="en-US" sz="1800" dirty="0">
                <a:solidFill>
                  <a:schemeClr val="tx1"/>
                </a:solidFill>
              </a:rPr>
              <a:t>9</a:t>
            </a:r>
            <a:r>
              <a:rPr lang="en-US" sz="1800" dirty="0" smtClean="0">
                <a:solidFill>
                  <a:schemeClr val="tx1"/>
                </a:solidFill>
              </a:rPr>
              <a:t> January</a:t>
            </a:r>
          </a:p>
          <a:p>
            <a:pPr lvl="1">
              <a:spcBef>
                <a:spcPts val="100"/>
              </a:spcBef>
            </a:pPr>
            <a:r>
              <a:rPr lang="en-US" sz="1800" b="1" dirty="0" smtClean="0">
                <a:solidFill>
                  <a:srgbClr val="C00000"/>
                </a:solidFill>
              </a:rPr>
              <a:t>TPC-2 (TBD, San Diego, CA)						13 January</a:t>
            </a:r>
          </a:p>
          <a:p>
            <a:pPr lvl="1">
              <a:spcBef>
                <a:spcPts val="100"/>
              </a:spcBef>
            </a:pPr>
            <a:r>
              <a:rPr lang="en-US" sz="1800" dirty="0" smtClean="0">
                <a:solidFill>
                  <a:schemeClr val="tx1"/>
                </a:solidFill>
              </a:rPr>
              <a:t>Communication of acceptance						15 January</a:t>
            </a:r>
          </a:p>
          <a:p>
            <a:pPr lvl="1">
              <a:spcBef>
                <a:spcPts val="100"/>
              </a:spcBef>
            </a:pPr>
            <a:r>
              <a:rPr lang="en-US" sz="1800" dirty="0" smtClean="0">
                <a:solidFill>
                  <a:schemeClr val="tx1"/>
                </a:solidFill>
              </a:rPr>
              <a:t>First draft slides to session chairs					3 April</a:t>
            </a:r>
          </a:p>
          <a:p>
            <a:pPr lvl="1">
              <a:spcBef>
                <a:spcPts val="100"/>
              </a:spcBef>
            </a:pPr>
            <a:r>
              <a:rPr lang="en-US" sz="1800" dirty="0" smtClean="0">
                <a:solidFill>
                  <a:schemeClr val="tx1"/>
                </a:solidFill>
              </a:rPr>
              <a:t>Final presentation to session chairs					26 April</a:t>
            </a:r>
          </a:p>
          <a:p>
            <a:pPr lvl="1">
              <a:spcBef>
                <a:spcPts val="100"/>
              </a:spcBef>
            </a:pPr>
            <a:r>
              <a:rPr lang="en-US" sz="1800" dirty="0" smtClean="0">
                <a:solidFill>
                  <a:schemeClr val="tx1"/>
                </a:solidFill>
              </a:rPr>
              <a:t>Session Chairs + Program Chair load presentations	 	30 April</a:t>
            </a:r>
          </a:p>
          <a:p>
            <a:pPr lvl="1">
              <a:spcBef>
                <a:spcPts val="100"/>
              </a:spcBef>
            </a:pPr>
            <a:r>
              <a:rPr lang="en-US" sz="1800" dirty="0" smtClean="0">
                <a:solidFill>
                  <a:schemeClr val="tx1"/>
                </a:solidFill>
              </a:rPr>
              <a:t>CICC 2017 (Hotel Van Zandt, Austin, TX)				30 April – 3 May</a:t>
            </a:r>
          </a:p>
          <a:p>
            <a:r>
              <a:rPr lang="en-US" sz="2200" b="1" dirty="0" smtClean="0">
                <a:solidFill>
                  <a:schemeClr val="tx1"/>
                </a:solidFill>
              </a:rPr>
              <a:t>Educational Sessions </a:t>
            </a:r>
          </a:p>
          <a:p>
            <a:pPr lvl="1">
              <a:spcBef>
                <a:spcPts val="100"/>
              </a:spcBef>
            </a:pPr>
            <a:r>
              <a:rPr lang="en-US" sz="1800" dirty="0" smtClean="0">
                <a:solidFill>
                  <a:schemeClr val="tx1"/>
                </a:solidFill>
              </a:rPr>
              <a:t>Speaker commitment and Ed Session titles			15 December</a:t>
            </a:r>
          </a:p>
          <a:p>
            <a:pPr lvl="1">
              <a:spcBef>
                <a:spcPts val="100"/>
              </a:spcBef>
            </a:pPr>
            <a:r>
              <a:rPr lang="en-US" sz="1800" dirty="0" smtClean="0">
                <a:solidFill>
                  <a:schemeClr val="tx1"/>
                </a:solidFill>
              </a:rPr>
              <a:t>Advanced Program Write-up					</a:t>
            </a:r>
            <a:r>
              <a:rPr lang="en-US" sz="1800" smtClean="0">
                <a:solidFill>
                  <a:schemeClr val="tx1"/>
                </a:solidFill>
              </a:rPr>
              <a:t>	13 </a:t>
            </a:r>
            <a:r>
              <a:rPr lang="en-US" sz="1800" dirty="0" smtClean="0">
                <a:solidFill>
                  <a:schemeClr val="tx1"/>
                </a:solidFill>
              </a:rPr>
              <a:t>January</a:t>
            </a:r>
          </a:p>
          <a:p>
            <a:pPr lvl="1">
              <a:spcBef>
                <a:spcPts val="100"/>
              </a:spcBef>
            </a:pPr>
            <a:r>
              <a:rPr lang="en-US" sz="1800" dirty="0" smtClean="0">
                <a:solidFill>
                  <a:schemeClr val="tx1"/>
                </a:solidFill>
              </a:rPr>
              <a:t>Ed </a:t>
            </a:r>
            <a:r>
              <a:rPr lang="en-US" sz="1800" dirty="0">
                <a:solidFill>
                  <a:schemeClr val="tx1"/>
                </a:solidFill>
              </a:rPr>
              <a:t>S</a:t>
            </a:r>
            <a:r>
              <a:rPr lang="en-US" sz="1800" dirty="0" smtClean="0">
                <a:solidFill>
                  <a:schemeClr val="tx1"/>
                </a:solidFill>
              </a:rPr>
              <a:t>ession workbook doc deadline 					27 March</a:t>
            </a:r>
            <a:endParaRPr lang="en-US" sz="1800" dirty="0" smtClean="0"/>
          </a:p>
          <a:p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1461655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19772</TotalTime>
  <Words>325</Words>
  <Application>Microsoft Macintosh PowerPoint</Application>
  <PresentationFormat>On-screen Show (4:3)</PresentationFormat>
  <Paragraphs>62</Paragraphs>
  <Slides>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2" baseType="lpstr">
      <vt:lpstr>Calibri</vt:lpstr>
      <vt:lpstr>Symbol</vt:lpstr>
      <vt:lpstr>Tahoma</vt:lpstr>
      <vt:lpstr>Times New Roman</vt:lpstr>
      <vt:lpstr>Wingdings</vt:lpstr>
      <vt:lpstr>Arial</vt:lpstr>
      <vt:lpstr>Default Design</vt:lpstr>
      <vt:lpstr>Document</vt:lpstr>
      <vt:lpstr>2017 goals &amp; responsibilities: overall</vt:lpstr>
      <vt:lpstr>2017 goals &amp; responsibilities: TPC-1</vt:lpstr>
      <vt:lpstr>2017 goals &amp; responsibilities: TPC-1CICC</vt:lpstr>
      <vt:lpstr>CICC 2017 schedule</vt:lpstr>
    </vt:vector>
  </TitlesOfParts>
  <LinksUpToDate>false</LinksUpToDate>
  <SharedDoc>false</SharedDoc>
  <HyperlinksChanged>false</HyperlinksChanged>
  <AppVersion>15.0025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Peter Kinget</dc:creator>
  <cp:lastModifiedBy>Alessandro Piovaccari</cp:lastModifiedBy>
  <cp:revision>861</cp:revision>
  <dcterms:modified xsi:type="dcterms:W3CDTF">2016-09-23T00:44:47Z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