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15"/>
  </p:notesMasterIdLst>
  <p:handoutMasterIdLst>
    <p:handoutMasterId r:id="rId116"/>
  </p:handoutMasterIdLst>
  <p:sldIdLst>
    <p:sldId id="316" r:id="rId2"/>
    <p:sldId id="803" r:id="rId3"/>
    <p:sldId id="804" r:id="rId4"/>
    <p:sldId id="805" r:id="rId5"/>
    <p:sldId id="806" r:id="rId6"/>
    <p:sldId id="807" r:id="rId7"/>
    <p:sldId id="811" r:id="rId8"/>
    <p:sldId id="809" r:id="rId9"/>
    <p:sldId id="810" r:id="rId10"/>
    <p:sldId id="812" r:id="rId11"/>
    <p:sldId id="813" r:id="rId12"/>
    <p:sldId id="814" r:id="rId13"/>
    <p:sldId id="815" r:id="rId14"/>
    <p:sldId id="816" r:id="rId15"/>
    <p:sldId id="817" r:id="rId16"/>
    <p:sldId id="818" r:id="rId17"/>
    <p:sldId id="819" r:id="rId18"/>
    <p:sldId id="820" r:id="rId19"/>
    <p:sldId id="821" r:id="rId20"/>
    <p:sldId id="822" r:id="rId21"/>
    <p:sldId id="823" r:id="rId22"/>
    <p:sldId id="824" r:id="rId23"/>
    <p:sldId id="825" r:id="rId24"/>
    <p:sldId id="826" r:id="rId25"/>
    <p:sldId id="827" r:id="rId26"/>
    <p:sldId id="828" r:id="rId27"/>
    <p:sldId id="829" r:id="rId28"/>
    <p:sldId id="831" r:id="rId29"/>
    <p:sldId id="832" r:id="rId30"/>
    <p:sldId id="830" r:id="rId31"/>
    <p:sldId id="728" r:id="rId32"/>
    <p:sldId id="726" r:id="rId33"/>
    <p:sldId id="727" r:id="rId34"/>
    <p:sldId id="692" r:id="rId35"/>
    <p:sldId id="833" r:id="rId36"/>
    <p:sldId id="667" r:id="rId37"/>
    <p:sldId id="834" r:id="rId38"/>
    <p:sldId id="898" r:id="rId39"/>
    <p:sldId id="899" r:id="rId40"/>
    <p:sldId id="900" r:id="rId41"/>
    <p:sldId id="901" r:id="rId42"/>
    <p:sldId id="902" r:id="rId43"/>
    <p:sldId id="903" r:id="rId44"/>
    <p:sldId id="904" r:id="rId45"/>
    <p:sldId id="905" r:id="rId46"/>
    <p:sldId id="837" r:id="rId47"/>
    <p:sldId id="908" r:id="rId48"/>
    <p:sldId id="909" r:id="rId49"/>
    <p:sldId id="910" r:id="rId50"/>
    <p:sldId id="911" r:id="rId51"/>
    <p:sldId id="912" r:id="rId52"/>
    <p:sldId id="913" r:id="rId53"/>
    <p:sldId id="914" r:id="rId54"/>
    <p:sldId id="915" r:id="rId55"/>
    <p:sldId id="916" r:id="rId56"/>
    <p:sldId id="839" r:id="rId57"/>
    <p:sldId id="840" r:id="rId58"/>
    <p:sldId id="841" r:id="rId59"/>
    <p:sldId id="842" r:id="rId60"/>
    <p:sldId id="843" r:id="rId61"/>
    <p:sldId id="844" r:id="rId62"/>
    <p:sldId id="845" r:id="rId63"/>
    <p:sldId id="846" r:id="rId64"/>
    <p:sldId id="847" r:id="rId65"/>
    <p:sldId id="848" r:id="rId66"/>
    <p:sldId id="849" r:id="rId67"/>
    <p:sldId id="850" r:id="rId68"/>
    <p:sldId id="851" r:id="rId69"/>
    <p:sldId id="852" r:id="rId70"/>
    <p:sldId id="853" r:id="rId71"/>
    <p:sldId id="906" r:id="rId72"/>
    <p:sldId id="907" r:id="rId73"/>
    <p:sldId id="856" r:id="rId74"/>
    <p:sldId id="861" r:id="rId75"/>
    <p:sldId id="917" r:id="rId76"/>
    <p:sldId id="918" r:id="rId77"/>
    <p:sldId id="919" r:id="rId78"/>
    <p:sldId id="920" r:id="rId79"/>
    <p:sldId id="865" r:id="rId80"/>
    <p:sldId id="866" r:id="rId81"/>
    <p:sldId id="872" r:id="rId82"/>
    <p:sldId id="873" r:id="rId83"/>
    <p:sldId id="882" r:id="rId84"/>
    <p:sldId id="874" r:id="rId85"/>
    <p:sldId id="876" r:id="rId86"/>
    <p:sldId id="875" r:id="rId87"/>
    <p:sldId id="921" r:id="rId88"/>
    <p:sldId id="877" r:id="rId89"/>
    <p:sldId id="878" r:id="rId90"/>
    <p:sldId id="879" r:id="rId91"/>
    <p:sldId id="880" r:id="rId92"/>
    <p:sldId id="881" r:id="rId93"/>
    <p:sldId id="883" r:id="rId94"/>
    <p:sldId id="857" r:id="rId95"/>
    <p:sldId id="858" r:id="rId96"/>
    <p:sldId id="859" r:id="rId97"/>
    <p:sldId id="860" r:id="rId98"/>
    <p:sldId id="884" r:id="rId99"/>
    <p:sldId id="885" r:id="rId100"/>
    <p:sldId id="581" r:id="rId101"/>
    <p:sldId id="886" r:id="rId102"/>
    <p:sldId id="887" r:id="rId103"/>
    <p:sldId id="888" r:id="rId104"/>
    <p:sldId id="889" r:id="rId105"/>
    <p:sldId id="890" r:id="rId106"/>
    <p:sldId id="891" r:id="rId107"/>
    <p:sldId id="892" r:id="rId108"/>
    <p:sldId id="893" r:id="rId109"/>
    <p:sldId id="894" r:id="rId110"/>
    <p:sldId id="895" r:id="rId111"/>
    <p:sldId id="896" r:id="rId112"/>
    <p:sldId id="897" r:id="rId113"/>
    <p:sldId id="514" r:id="rId114"/>
  </p:sldIdLst>
  <p:sldSz cx="9144000" cy="6858000" type="screen4x3"/>
  <p:notesSz cx="6858000" cy="9144000"/>
  <p:defaultTextStyle>
    <a:defPPr>
      <a:defRPr lang="en-GB"/>
    </a:defPPr>
    <a:lvl1pPr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1pPr>
    <a:lvl2pPr marL="4572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2pPr>
    <a:lvl3pPr marL="9144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3pPr>
    <a:lvl4pPr marL="13716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4pPr>
    <a:lvl5pPr marL="18288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DEC"/>
    <a:srgbClr val="E8E8F8"/>
    <a:srgbClr val="2F549D"/>
    <a:srgbClr val="E8E8EF"/>
    <a:srgbClr val="CDCDDE"/>
    <a:srgbClr val="2C59B2"/>
    <a:srgbClr val="2C72B2"/>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8" d="100"/>
          <a:sy n="88" d="100"/>
        </p:scale>
        <p:origin x="-876" y="-11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00" d="100"/>
        <a:sy n="100" d="100"/>
      </p:scale>
      <p:origin x="0" y="26064"/>
    </p:cViewPr>
  </p:sorterViewPr>
  <p:notesViewPr>
    <p:cSldViewPr>
      <p:cViewPr varScale="1">
        <p:scale>
          <a:sx n="94" d="100"/>
          <a:sy n="94" d="100"/>
        </p:scale>
        <p:origin x="3684" y="3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cat>
            <c:numRef>
              <c:f>'[Chart in Microsoft PowerPoint]Sheet1'!$A$3:$A$9</c:f>
              <c:numCache>
                <c:formatCode>General</c:formatCode>
                <c:ptCount val="7"/>
                <c:pt idx="0">
                  <c:v>2008</c:v>
                </c:pt>
                <c:pt idx="1">
                  <c:v>2009</c:v>
                </c:pt>
                <c:pt idx="2">
                  <c:v>2010</c:v>
                </c:pt>
                <c:pt idx="3">
                  <c:v>2011</c:v>
                </c:pt>
                <c:pt idx="4">
                  <c:v>2012</c:v>
                </c:pt>
                <c:pt idx="5">
                  <c:v>2013</c:v>
                </c:pt>
                <c:pt idx="6">
                  <c:v>2014</c:v>
                </c:pt>
              </c:numCache>
            </c:numRef>
          </c:cat>
          <c:val>
            <c:numRef>
              <c:f>'[Chart in Microsoft PowerPoint]Sheet1'!$B$3:$B$9</c:f>
              <c:numCache>
                <c:formatCode>General</c:formatCode>
                <c:ptCount val="7"/>
                <c:pt idx="0">
                  <c:v>389</c:v>
                </c:pt>
                <c:pt idx="1">
                  <c:v>321</c:v>
                </c:pt>
                <c:pt idx="2">
                  <c:v>350</c:v>
                </c:pt>
                <c:pt idx="3">
                  <c:v>349</c:v>
                </c:pt>
                <c:pt idx="4">
                  <c:v>322</c:v>
                </c:pt>
                <c:pt idx="5">
                  <c:v>326</c:v>
                </c:pt>
                <c:pt idx="6">
                  <c:v>283</c:v>
                </c:pt>
              </c:numCache>
            </c:numRef>
          </c:val>
        </c:ser>
        <c:ser>
          <c:idx val="1"/>
          <c:order val="1"/>
          <c:spPr>
            <a:solidFill>
              <a:schemeClr val="accent2"/>
            </a:solidFill>
            <a:ln>
              <a:noFill/>
            </a:ln>
            <a:effectLst/>
          </c:spPr>
          <c:invertIfNegative val="0"/>
          <c:cat>
            <c:numRef>
              <c:f>'[Chart in Microsoft PowerPoint]Sheet1'!$A$3:$A$9</c:f>
              <c:numCache>
                <c:formatCode>General</c:formatCode>
                <c:ptCount val="7"/>
                <c:pt idx="0">
                  <c:v>2008</c:v>
                </c:pt>
                <c:pt idx="1">
                  <c:v>2009</c:v>
                </c:pt>
                <c:pt idx="2">
                  <c:v>2010</c:v>
                </c:pt>
                <c:pt idx="3">
                  <c:v>2011</c:v>
                </c:pt>
                <c:pt idx="4">
                  <c:v>2012</c:v>
                </c:pt>
                <c:pt idx="5">
                  <c:v>2013</c:v>
                </c:pt>
                <c:pt idx="6">
                  <c:v>2014</c:v>
                </c:pt>
              </c:numCache>
            </c:numRef>
          </c:cat>
          <c:val>
            <c:numRef>
              <c:f>'[Chart in Microsoft PowerPoint]Sheet1'!$C$3:$C$9</c:f>
              <c:numCache>
                <c:formatCode>General</c:formatCode>
                <c:ptCount val="7"/>
                <c:pt idx="0">
                  <c:v>95</c:v>
                </c:pt>
                <c:pt idx="1">
                  <c:v>75</c:v>
                </c:pt>
                <c:pt idx="2">
                  <c:v>65</c:v>
                </c:pt>
                <c:pt idx="3">
                  <c:v>78</c:v>
                </c:pt>
                <c:pt idx="4">
                  <c:v>59</c:v>
                </c:pt>
              </c:numCache>
            </c:numRef>
          </c:val>
        </c:ser>
        <c:dLbls>
          <c:showLegendKey val="0"/>
          <c:showVal val="0"/>
          <c:showCatName val="0"/>
          <c:showSerName val="0"/>
          <c:showPercent val="0"/>
          <c:showBubbleSize val="0"/>
        </c:dLbls>
        <c:gapWidth val="219"/>
        <c:overlap val="-27"/>
        <c:axId val="119609216"/>
        <c:axId val="35979648"/>
      </c:barChart>
      <c:catAx>
        <c:axId val="119609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5979648"/>
        <c:crosses val="autoZero"/>
        <c:auto val="1"/>
        <c:lblAlgn val="ctr"/>
        <c:lblOffset val="100"/>
        <c:noMultiLvlLbl val="0"/>
      </c:catAx>
      <c:valAx>
        <c:axId val="359796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19609216"/>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2EED96-7A71-4199-82F0-0F6216361879}" type="datetime1">
              <a:rPr lang="en-US" smtClean="0"/>
              <a:t>9/23/2016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250CE4-3059-49A3-9301-818598D2185A}" type="slidenum">
              <a:rPr lang="en-US" smtClean="0"/>
              <a:t>‹#›</a:t>
            </a:fld>
            <a:endParaRPr lang="en-US"/>
          </a:p>
        </p:txBody>
      </p:sp>
    </p:spTree>
    <p:extLst>
      <p:ext uri="{BB962C8B-B14F-4D97-AF65-F5344CB8AC3E}">
        <p14:creationId xmlns:p14="http://schemas.microsoft.com/office/powerpoint/2010/main" val="416747215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4" name="Rectangle 2"/>
          <p:cNvSpPr>
            <a:spLocks noGrp="1" noChangeArrowheads="1"/>
          </p:cNvSpPr>
          <p:nvPr>
            <p:ph type="hdr"/>
          </p:nvPr>
        </p:nvSpPr>
        <p:spPr bwMode="auto">
          <a:xfrm>
            <a:off x="0" y="0"/>
            <a:ext cx="29702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endParaRPr lang="en-GB"/>
          </a:p>
        </p:txBody>
      </p:sp>
      <p:sp>
        <p:nvSpPr>
          <p:cNvPr id="3075" name="Rectangle 3"/>
          <p:cNvSpPr>
            <a:spLocks noGrp="1" noChangeArrowheads="1"/>
          </p:cNvSpPr>
          <p:nvPr>
            <p:ph type="dt"/>
          </p:nvPr>
        </p:nvSpPr>
        <p:spPr bwMode="auto">
          <a:xfrm>
            <a:off x="3884613" y="0"/>
            <a:ext cx="2970212"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fld id="{BA67AB8C-49ED-4C0B-9DA5-6125F31D7AF5}" type="datetime1">
              <a:rPr lang="en-US" smtClean="0"/>
              <a:t>9/23/2016</a:t>
            </a:fld>
            <a:endParaRPr lang="en-GB"/>
          </a:p>
        </p:txBody>
      </p:sp>
      <p:sp>
        <p:nvSpPr>
          <p:cNvPr id="95237" name="Rectangle 4"/>
          <p:cNvSpPr>
            <a:spLocks noGrp="1" noRot="1" noChangeAspect="1" noChangeArrowheads="1"/>
          </p:cNvSpPr>
          <p:nvPr>
            <p:ph type="sldImg"/>
          </p:nvPr>
        </p:nvSpPr>
        <p:spPr bwMode="auto">
          <a:xfrm>
            <a:off x="1143000" y="685800"/>
            <a:ext cx="4570413" cy="3427413"/>
          </a:xfrm>
          <a:prstGeom prst="rect">
            <a:avLst/>
          </a:prstGeom>
          <a:solidFill>
            <a:srgbClr val="FFFFFF"/>
          </a:solidFill>
          <a:ln w="9360">
            <a:solidFill>
              <a:srgbClr val="000000"/>
            </a:solidFill>
            <a:miter lim="800000"/>
            <a:headEnd/>
            <a:tailEnd/>
          </a:ln>
        </p:spPr>
      </p:sp>
      <p:sp>
        <p:nvSpPr>
          <p:cNvPr id="3077"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3078" name="Rectangle 6"/>
          <p:cNvSpPr>
            <a:spLocks noGrp="1" noChangeArrowheads="1"/>
          </p:cNvSpPr>
          <p:nvPr>
            <p:ph type="ftr"/>
          </p:nvPr>
        </p:nvSpPr>
        <p:spPr bwMode="auto">
          <a:xfrm>
            <a:off x="0" y="8685213"/>
            <a:ext cx="2970213"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endParaRPr lang="en-GB"/>
          </a:p>
        </p:txBody>
      </p:sp>
      <p:sp>
        <p:nvSpPr>
          <p:cNvPr id="3079"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fld id="{20266D9C-BE36-4B62-A26A-C54B441B84ED}" type="slidenum">
              <a:rPr lang="en-GB"/>
              <a:pPr>
                <a:defRPr/>
              </a:pPr>
              <a:t>‹#›</a:t>
            </a:fld>
            <a:endParaRPr lang="en-GB"/>
          </a:p>
        </p:txBody>
      </p:sp>
    </p:spTree>
    <p:extLst>
      <p:ext uri="{BB962C8B-B14F-4D97-AF65-F5344CB8AC3E}">
        <p14:creationId xmlns:p14="http://schemas.microsoft.com/office/powerpoint/2010/main" val="1728679491"/>
      </p:ext>
    </p:extLst>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7"/>
          <p:cNvSpPr>
            <a:spLocks noGrp="1" noChangeArrowheads="1"/>
          </p:cNvSpPr>
          <p:nvPr>
            <p:ph type="sldNum" sz="quarter"/>
          </p:nvPr>
        </p:nvSpPr>
        <p:spPr>
          <a:noFill/>
        </p:spPr>
        <p:txBody>
          <a:bodyPr/>
          <a:lstStyle/>
          <a:p>
            <a:fld id="{C773285C-840F-4230-9477-09F0F03C96A4}" type="slidenum">
              <a:rPr lang="en-GB" smtClean="0"/>
              <a:pPr/>
              <a:t>1</a:t>
            </a:fld>
            <a:endParaRPr lang="en-GB" smtClean="0"/>
          </a:p>
        </p:txBody>
      </p:sp>
      <p:sp>
        <p:nvSpPr>
          <p:cNvPr id="96259" name="Rectangle 2"/>
          <p:cNvSpPr>
            <a:spLocks noGrp="1" noRot="1" noChangeAspect="1" noChangeArrowheads="1" noTextEdit="1"/>
          </p:cNvSpPr>
          <p:nvPr>
            <p:ph type="sldImg"/>
          </p:nvPr>
        </p:nvSpPr>
        <p:spPr>
          <a:xfrm>
            <a:off x="1143000" y="685800"/>
            <a:ext cx="4572000" cy="3429000"/>
          </a:xfrm>
          <a:ln/>
        </p:spPr>
      </p:sp>
      <p:sp>
        <p:nvSpPr>
          <p:cNvPr id="96260" name="Rectangle 3"/>
          <p:cNvSpPr>
            <a:spLocks noGrp="1" noChangeArrowheads="1"/>
          </p:cNvSpPr>
          <p:nvPr>
            <p:ph type="body" idx="1"/>
          </p:nvPr>
        </p:nvSpPr>
        <p:spPr>
          <a:xfrm>
            <a:off x="685800" y="4343400"/>
            <a:ext cx="5486400" cy="4114800"/>
          </a:xfrm>
          <a:noFill/>
          <a:ln/>
        </p:spPr>
        <p:txBody>
          <a:bodyPr wrap="none" anchor="ctr"/>
          <a:lstStyle/>
          <a:p>
            <a:endParaRPr lang="en-US" smtClean="0"/>
          </a:p>
        </p:txBody>
      </p:sp>
      <p:sp>
        <p:nvSpPr>
          <p:cNvPr id="2" name="Date Placeholder 1"/>
          <p:cNvSpPr>
            <a:spLocks noGrp="1"/>
          </p:cNvSpPr>
          <p:nvPr>
            <p:ph type="dt" idx="10"/>
          </p:nvPr>
        </p:nvSpPr>
        <p:spPr/>
        <p:txBody>
          <a:bodyPr/>
          <a:lstStyle/>
          <a:p>
            <a:pPr>
              <a:defRPr/>
            </a:pPr>
            <a:fld id="{6D02DEC0-A8DB-4165-A144-2C630C63E3B4}" type="datetime1">
              <a:rPr lang="en-US" smtClean="0"/>
              <a:t>9/23/2016</a:t>
            </a:fld>
            <a:endParaRPr lang="en-GB"/>
          </a:p>
        </p:txBody>
      </p:sp>
    </p:spTree>
    <p:extLst>
      <p:ext uri="{BB962C8B-B14F-4D97-AF65-F5344CB8AC3E}">
        <p14:creationId xmlns:p14="http://schemas.microsoft.com/office/powerpoint/2010/main" val="246698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54</a:t>
            </a:fld>
            <a:endParaRPr lang="en-US"/>
          </a:p>
        </p:txBody>
      </p:sp>
      <p:sp>
        <p:nvSpPr>
          <p:cNvPr id="5" name="Date Placeholder 4"/>
          <p:cNvSpPr>
            <a:spLocks noGrp="1"/>
          </p:cNvSpPr>
          <p:nvPr>
            <p:ph type="dt" idx="11"/>
          </p:nvPr>
        </p:nvSpPr>
        <p:spPr/>
        <p:txBody>
          <a:bodyPr/>
          <a:lstStyle/>
          <a:p>
            <a:pPr>
              <a:defRPr/>
            </a:pPr>
            <a:fld id="{E66B62D6-022D-48A6-A909-CA95B88C31AB}" type="datetime1">
              <a:rPr lang="en-US" smtClean="0"/>
              <a:t>9/23/2016</a:t>
            </a:fld>
            <a:endParaRPr lang="en-GB"/>
          </a:p>
        </p:txBody>
      </p:sp>
    </p:spTree>
    <p:extLst>
      <p:ext uri="{BB962C8B-B14F-4D97-AF65-F5344CB8AC3E}">
        <p14:creationId xmlns:p14="http://schemas.microsoft.com/office/powerpoint/2010/main" val="2032497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55</a:t>
            </a:fld>
            <a:endParaRPr lang="en-US"/>
          </a:p>
        </p:txBody>
      </p:sp>
      <p:sp>
        <p:nvSpPr>
          <p:cNvPr id="5" name="Date Placeholder 4"/>
          <p:cNvSpPr>
            <a:spLocks noGrp="1"/>
          </p:cNvSpPr>
          <p:nvPr>
            <p:ph type="dt" idx="11"/>
          </p:nvPr>
        </p:nvSpPr>
        <p:spPr/>
        <p:txBody>
          <a:bodyPr/>
          <a:lstStyle/>
          <a:p>
            <a:pPr>
              <a:defRPr/>
            </a:pPr>
            <a:fld id="{5EAB3354-7E93-4D17-896A-413B8C6B18D6}" type="datetime1">
              <a:rPr lang="en-US" smtClean="0"/>
              <a:t>9/23/2016</a:t>
            </a:fld>
            <a:endParaRPr lang="en-GB"/>
          </a:p>
        </p:txBody>
      </p:sp>
    </p:spTree>
    <p:extLst>
      <p:ext uri="{BB962C8B-B14F-4D97-AF65-F5344CB8AC3E}">
        <p14:creationId xmlns:p14="http://schemas.microsoft.com/office/powerpoint/2010/main" val="2467560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endParaRPr lang="en-US" smtClean="0"/>
          </a:p>
        </p:txBody>
      </p:sp>
      <p:sp>
        <p:nvSpPr>
          <p:cNvPr id="2" name="Date Placeholder 1"/>
          <p:cNvSpPr>
            <a:spLocks noGrp="1"/>
          </p:cNvSpPr>
          <p:nvPr>
            <p:ph type="dt" idx="10"/>
          </p:nvPr>
        </p:nvSpPr>
        <p:spPr/>
        <p:txBody>
          <a:bodyPr/>
          <a:lstStyle/>
          <a:p>
            <a:pPr>
              <a:defRPr/>
            </a:pPr>
            <a:fld id="{BF967EDC-9E69-4ACA-8EE5-1618B96C6488}" type="datetime1">
              <a:rPr lang="en-US" smtClean="0"/>
              <a:t>9/23/2016</a:t>
            </a:fld>
            <a:endParaRPr lang="en-GB"/>
          </a:p>
        </p:txBody>
      </p:sp>
    </p:spTree>
    <p:extLst>
      <p:ext uri="{BB962C8B-B14F-4D97-AF65-F5344CB8AC3E}">
        <p14:creationId xmlns:p14="http://schemas.microsoft.com/office/powerpoint/2010/main" val="3764550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endParaRPr lang="en-US" smtClean="0"/>
          </a:p>
        </p:txBody>
      </p:sp>
      <p:sp>
        <p:nvSpPr>
          <p:cNvPr id="2" name="Date Placeholder 1"/>
          <p:cNvSpPr>
            <a:spLocks noGrp="1"/>
          </p:cNvSpPr>
          <p:nvPr>
            <p:ph type="dt" idx="10"/>
          </p:nvPr>
        </p:nvSpPr>
        <p:spPr/>
        <p:txBody>
          <a:bodyPr/>
          <a:lstStyle/>
          <a:p>
            <a:pPr>
              <a:defRPr/>
            </a:pPr>
            <a:fld id="{BF967EDC-9E69-4ACA-8EE5-1618B96C6488}" type="datetime1">
              <a:rPr lang="en-US" smtClean="0"/>
              <a:t>9/23/2016</a:t>
            </a:fld>
            <a:endParaRPr lang="en-GB"/>
          </a:p>
        </p:txBody>
      </p:sp>
    </p:spTree>
    <p:extLst>
      <p:ext uri="{BB962C8B-B14F-4D97-AF65-F5344CB8AC3E}">
        <p14:creationId xmlns:p14="http://schemas.microsoft.com/office/powerpoint/2010/main" val="2096546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fld id="{BA67AB8C-49ED-4C0B-9DA5-6125F31D7AF5}" type="datetime1">
              <a:rPr lang="en-US" smtClean="0"/>
              <a:t>9/23/2016</a:t>
            </a:fld>
            <a:endParaRPr lang="en-GB"/>
          </a:p>
        </p:txBody>
      </p:sp>
      <p:sp>
        <p:nvSpPr>
          <p:cNvPr id="5" name="Slide Number Placeholder 4"/>
          <p:cNvSpPr>
            <a:spLocks noGrp="1"/>
          </p:cNvSpPr>
          <p:nvPr>
            <p:ph type="sldNum" idx="11"/>
          </p:nvPr>
        </p:nvSpPr>
        <p:spPr/>
        <p:txBody>
          <a:bodyPr/>
          <a:lstStyle/>
          <a:p>
            <a:pPr>
              <a:defRPr/>
            </a:pPr>
            <a:fld id="{20266D9C-BE36-4B62-A26A-C54B441B84ED}" type="slidenum">
              <a:rPr lang="en-GB" smtClean="0"/>
              <a:pPr>
                <a:defRPr/>
              </a:pPr>
              <a:t>101</a:t>
            </a:fld>
            <a:endParaRPr lang="en-GB"/>
          </a:p>
        </p:txBody>
      </p:sp>
    </p:spTree>
    <p:extLst>
      <p:ext uri="{BB962C8B-B14F-4D97-AF65-F5344CB8AC3E}">
        <p14:creationId xmlns:p14="http://schemas.microsoft.com/office/powerpoint/2010/main" val="4232391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p:nvPr>
        </p:nvSpPr>
        <p:spPr>
          <a:noFill/>
        </p:spPr>
        <p:txBody>
          <a:bodyPr/>
          <a:lstStyle/>
          <a:p>
            <a:fld id="{10FDB0E8-2CD7-4377-891C-EF9FCF0CC79D}" type="slidenum">
              <a:rPr lang="en-US" smtClean="0"/>
              <a:pPr/>
              <a:t>113</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US" smtClean="0"/>
          </a:p>
        </p:txBody>
      </p:sp>
      <p:sp>
        <p:nvSpPr>
          <p:cNvPr id="2" name="Date Placeholder 1"/>
          <p:cNvSpPr>
            <a:spLocks noGrp="1"/>
          </p:cNvSpPr>
          <p:nvPr>
            <p:ph type="dt" idx="10"/>
          </p:nvPr>
        </p:nvSpPr>
        <p:spPr/>
        <p:txBody>
          <a:bodyPr/>
          <a:lstStyle/>
          <a:p>
            <a:pPr>
              <a:defRPr/>
            </a:pPr>
            <a:fld id="{0106F6BD-C4EB-4C8B-9714-81290514D5E9}" type="datetime1">
              <a:rPr lang="en-US" smtClean="0"/>
              <a:t>9/23/2016</a:t>
            </a:fld>
            <a:endParaRPr lang="en-GB"/>
          </a:p>
        </p:txBody>
      </p:sp>
    </p:spTree>
    <p:extLst>
      <p:ext uri="{BB962C8B-B14F-4D97-AF65-F5344CB8AC3E}">
        <p14:creationId xmlns:p14="http://schemas.microsoft.com/office/powerpoint/2010/main" val="1106890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7"/>
          <p:cNvSpPr>
            <a:spLocks noGrp="1" noChangeArrowheads="1"/>
          </p:cNvSpPr>
          <p:nvPr>
            <p:ph type="sldNum" sz="quarter"/>
          </p:nvPr>
        </p:nvSpPr>
        <p:spPr>
          <a:noFill/>
        </p:spPr>
        <p:txBody>
          <a:bodyPr/>
          <a:lstStyle/>
          <a:p>
            <a:fld id="{8F636B43-037A-4C99-ABEF-98A7CF258371}" type="slidenum">
              <a:rPr lang="en-GB" smtClean="0"/>
              <a:pPr/>
              <a:t>38</a:t>
            </a:fld>
            <a:endParaRPr lang="en-GB" smtClean="0"/>
          </a:p>
        </p:txBody>
      </p:sp>
      <p:sp>
        <p:nvSpPr>
          <p:cNvPr id="96259" name="Rectangle 2"/>
          <p:cNvSpPr>
            <a:spLocks noGrp="1" noRot="1" noChangeAspect="1" noChangeArrowheads="1" noTextEdit="1"/>
          </p:cNvSpPr>
          <p:nvPr>
            <p:ph type="sldImg"/>
          </p:nvPr>
        </p:nvSpPr>
        <p:spPr>
          <a:xfrm>
            <a:off x="1257300" y="720725"/>
            <a:ext cx="4800600" cy="3600450"/>
          </a:xfrm>
          <a:ln/>
        </p:spPr>
      </p:sp>
      <p:sp>
        <p:nvSpPr>
          <p:cNvPr id="96260" name="Rectangle 3"/>
          <p:cNvSpPr>
            <a:spLocks noGrp="1" noChangeArrowheads="1"/>
          </p:cNvSpPr>
          <p:nvPr>
            <p:ph type="body" idx="1"/>
          </p:nvPr>
        </p:nvSpPr>
        <p:spPr>
          <a:xfrm>
            <a:off x="731520" y="4560570"/>
            <a:ext cx="5852160" cy="4320540"/>
          </a:xfrm>
          <a:noFill/>
          <a:ln/>
        </p:spPr>
        <p:txBody>
          <a:bodyPr wrap="none" anchor="ctr"/>
          <a:lstStyle/>
          <a:p>
            <a:endParaRPr lang="en-US" smtClean="0"/>
          </a:p>
        </p:txBody>
      </p:sp>
    </p:spTree>
    <p:extLst>
      <p:ext uri="{BB962C8B-B14F-4D97-AF65-F5344CB8AC3E}">
        <p14:creationId xmlns:p14="http://schemas.microsoft.com/office/powerpoint/2010/main" val="2866320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47</a:t>
            </a:fld>
            <a:endParaRPr lang="en-US"/>
          </a:p>
        </p:txBody>
      </p:sp>
      <p:sp>
        <p:nvSpPr>
          <p:cNvPr id="5" name="Date Placeholder 4"/>
          <p:cNvSpPr>
            <a:spLocks noGrp="1"/>
          </p:cNvSpPr>
          <p:nvPr>
            <p:ph type="dt" idx="11"/>
          </p:nvPr>
        </p:nvSpPr>
        <p:spPr/>
        <p:txBody>
          <a:bodyPr/>
          <a:lstStyle/>
          <a:p>
            <a:pPr>
              <a:defRPr/>
            </a:pPr>
            <a:fld id="{3DA9D038-D3B2-4466-A91F-2AD806FBB237}" type="datetime1">
              <a:rPr lang="en-US" smtClean="0"/>
              <a:t>9/23/2016</a:t>
            </a:fld>
            <a:endParaRPr lang="en-GB"/>
          </a:p>
        </p:txBody>
      </p:sp>
    </p:spTree>
    <p:extLst>
      <p:ext uri="{BB962C8B-B14F-4D97-AF65-F5344CB8AC3E}">
        <p14:creationId xmlns:p14="http://schemas.microsoft.com/office/powerpoint/2010/main" val="1407849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48</a:t>
            </a:fld>
            <a:endParaRPr lang="en-US"/>
          </a:p>
        </p:txBody>
      </p:sp>
      <p:sp>
        <p:nvSpPr>
          <p:cNvPr id="5" name="Date Placeholder 4"/>
          <p:cNvSpPr>
            <a:spLocks noGrp="1"/>
          </p:cNvSpPr>
          <p:nvPr>
            <p:ph type="dt" idx="11"/>
          </p:nvPr>
        </p:nvSpPr>
        <p:spPr/>
        <p:txBody>
          <a:bodyPr/>
          <a:lstStyle/>
          <a:p>
            <a:pPr>
              <a:defRPr/>
            </a:pPr>
            <a:fld id="{C9C579A3-7163-437F-8C92-70CF313AD1D7}" type="datetime1">
              <a:rPr lang="en-US" smtClean="0"/>
              <a:t>9/23/2016</a:t>
            </a:fld>
            <a:endParaRPr lang="en-GB"/>
          </a:p>
        </p:txBody>
      </p:sp>
    </p:spTree>
    <p:extLst>
      <p:ext uri="{BB962C8B-B14F-4D97-AF65-F5344CB8AC3E}">
        <p14:creationId xmlns:p14="http://schemas.microsoft.com/office/powerpoint/2010/main" val="731869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49</a:t>
            </a:fld>
            <a:endParaRPr lang="en-US"/>
          </a:p>
        </p:txBody>
      </p:sp>
      <p:sp>
        <p:nvSpPr>
          <p:cNvPr id="5" name="Date Placeholder 4"/>
          <p:cNvSpPr>
            <a:spLocks noGrp="1"/>
          </p:cNvSpPr>
          <p:nvPr>
            <p:ph type="dt" idx="11"/>
          </p:nvPr>
        </p:nvSpPr>
        <p:spPr/>
        <p:txBody>
          <a:bodyPr/>
          <a:lstStyle/>
          <a:p>
            <a:pPr>
              <a:defRPr/>
            </a:pPr>
            <a:fld id="{0583B280-F179-4496-BB53-57406BAF060A}" type="datetime1">
              <a:rPr lang="en-US" smtClean="0"/>
              <a:t>9/23/2016</a:t>
            </a:fld>
            <a:endParaRPr lang="en-GB"/>
          </a:p>
        </p:txBody>
      </p:sp>
    </p:spTree>
    <p:extLst>
      <p:ext uri="{BB962C8B-B14F-4D97-AF65-F5344CB8AC3E}">
        <p14:creationId xmlns:p14="http://schemas.microsoft.com/office/powerpoint/2010/main" val="1004997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50</a:t>
            </a:fld>
            <a:endParaRPr lang="en-US"/>
          </a:p>
        </p:txBody>
      </p:sp>
      <p:sp>
        <p:nvSpPr>
          <p:cNvPr id="5" name="Date Placeholder 4"/>
          <p:cNvSpPr>
            <a:spLocks noGrp="1"/>
          </p:cNvSpPr>
          <p:nvPr>
            <p:ph type="dt" idx="11"/>
          </p:nvPr>
        </p:nvSpPr>
        <p:spPr/>
        <p:txBody>
          <a:bodyPr/>
          <a:lstStyle/>
          <a:p>
            <a:pPr>
              <a:defRPr/>
            </a:pPr>
            <a:fld id="{5E5BC84E-C7E7-49DB-9C78-CB27D7F849DB}" type="datetime1">
              <a:rPr lang="en-US" smtClean="0"/>
              <a:t>9/23/2016</a:t>
            </a:fld>
            <a:endParaRPr lang="en-GB"/>
          </a:p>
        </p:txBody>
      </p:sp>
    </p:spTree>
    <p:extLst>
      <p:ext uri="{BB962C8B-B14F-4D97-AF65-F5344CB8AC3E}">
        <p14:creationId xmlns:p14="http://schemas.microsoft.com/office/powerpoint/2010/main" val="676161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51</a:t>
            </a:fld>
            <a:endParaRPr lang="en-US"/>
          </a:p>
        </p:txBody>
      </p:sp>
      <p:sp>
        <p:nvSpPr>
          <p:cNvPr id="5" name="Date Placeholder 4"/>
          <p:cNvSpPr>
            <a:spLocks noGrp="1"/>
          </p:cNvSpPr>
          <p:nvPr>
            <p:ph type="dt" idx="11"/>
          </p:nvPr>
        </p:nvSpPr>
        <p:spPr/>
        <p:txBody>
          <a:bodyPr/>
          <a:lstStyle/>
          <a:p>
            <a:pPr>
              <a:defRPr/>
            </a:pPr>
            <a:fld id="{8B3E7362-F41E-4FED-B773-0F118E0BB2D6}" type="datetime1">
              <a:rPr lang="en-US" smtClean="0"/>
              <a:t>9/23/2016</a:t>
            </a:fld>
            <a:endParaRPr lang="en-GB"/>
          </a:p>
        </p:txBody>
      </p:sp>
    </p:spTree>
    <p:extLst>
      <p:ext uri="{BB962C8B-B14F-4D97-AF65-F5344CB8AC3E}">
        <p14:creationId xmlns:p14="http://schemas.microsoft.com/office/powerpoint/2010/main" val="2976449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52</a:t>
            </a:fld>
            <a:endParaRPr lang="en-US"/>
          </a:p>
        </p:txBody>
      </p:sp>
      <p:sp>
        <p:nvSpPr>
          <p:cNvPr id="5" name="Date Placeholder 4"/>
          <p:cNvSpPr>
            <a:spLocks noGrp="1"/>
          </p:cNvSpPr>
          <p:nvPr>
            <p:ph type="dt" idx="11"/>
          </p:nvPr>
        </p:nvSpPr>
        <p:spPr/>
        <p:txBody>
          <a:bodyPr/>
          <a:lstStyle/>
          <a:p>
            <a:pPr>
              <a:defRPr/>
            </a:pPr>
            <a:fld id="{C3E947E2-690E-4C3C-9D39-93CB466DEAD4}" type="datetime1">
              <a:rPr lang="en-US" smtClean="0"/>
              <a:t>9/23/2016</a:t>
            </a:fld>
            <a:endParaRPr lang="en-GB"/>
          </a:p>
        </p:txBody>
      </p:sp>
    </p:spTree>
    <p:extLst>
      <p:ext uri="{BB962C8B-B14F-4D97-AF65-F5344CB8AC3E}">
        <p14:creationId xmlns:p14="http://schemas.microsoft.com/office/powerpoint/2010/main" val="1918512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1E4699-B10B-449D-B3E6-BAA399771B1E}" type="slidenum">
              <a:rPr lang="en-US" smtClean="0"/>
              <a:pPr/>
              <a:t>53</a:t>
            </a:fld>
            <a:endParaRPr lang="en-US"/>
          </a:p>
        </p:txBody>
      </p:sp>
      <p:sp>
        <p:nvSpPr>
          <p:cNvPr id="5" name="Date Placeholder 4"/>
          <p:cNvSpPr>
            <a:spLocks noGrp="1"/>
          </p:cNvSpPr>
          <p:nvPr>
            <p:ph type="dt" idx="11"/>
          </p:nvPr>
        </p:nvSpPr>
        <p:spPr/>
        <p:txBody>
          <a:bodyPr/>
          <a:lstStyle/>
          <a:p>
            <a:pPr>
              <a:defRPr/>
            </a:pPr>
            <a:fld id="{C23421EB-C2D1-4A28-B7C2-5653BA1C19CD}" type="datetime1">
              <a:rPr lang="en-US" smtClean="0"/>
              <a:t>9/23/2016</a:t>
            </a:fld>
            <a:endParaRPr lang="en-GB"/>
          </a:p>
        </p:txBody>
      </p:sp>
    </p:spTree>
    <p:extLst>
      <p:ext uri="{BB962C8B-B14F-4D97-AF65-F5344CB8AC3E}">
        <p14:creationId xmlns:p14="http://schemas.microsoft.com/office/powerpoint/2010/main" val="1166007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88"/>
            <a:ext cx="2055813" cy="6127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88"/>
            <a:ext cx="6019800" cy="6127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1141412"/>
          </a:xfrm>
        </p:spPr>
        <p:txBody>
          <a:bodyPr/>
          <a:lstStyle>
            <a:lvl1pPr algn="ctr">
              <a:defRPr>
                <a:latin typeface="Calibri" pitchFamily="34" charset="0"/>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066800"/>
            <a:ext cx="8228013" cy="5062539"/>
          </a:xfrm>
        </p:spPr>
        <p:txBody>
          <a:bodyPr/>
          <a:lstStyle>
            <a:lvl1pPr>
              <a:spcBef>
                <a:spcPts val="300"/>
              </a:spcBef>
              <a:defRPr sz="2500"/>
            </a:lvl1pPr>
            <a:lvl2pPr>
              <a:spcBef>
                <a:spcPts val="300"/>
              </a:spcBef>
              <a:defRPr sz="2200"/>
            </a:lvl2pPr>
            <a:lvl3pPr>
              <a:spcBef>
                <a:spcPts val="300"/>
              </a:spcBef>
              <a:defRPr sz="2000"/>
            </a:lvl3pPr>
            <a:lvl4pPr>
              <a:spcBef>
                <a:spcPts val="300"/>
              </a:spcBef>
              <a:defRPr sz="2000"/>
            </a:lvl4pPr>
            <a:lvl5pPr>
              <a:spcBef>
                <a:spcPts val="300"/>
              </a:spcBef>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oleObject" Target="../embeddings/Microsoft_Word_97_-_2003_Document1.doc"/><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8" name="Rectangle 1"/>
          <p:cNvSpPr>
            <a:spLocks noGrp="1" noChangeArrowheads="1"/>
          </p:cNvSpPr>
          <p:nvPr>
            <p:ph type="title"/>
          </p:nvPr>
        </p:nvSpPr>
        <p:spPr bwMode="auto">
          <a:xfrm>
            <a:off x="609600" y="1588"/>
            <a:ext cx="77708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9" name="Rectangle 5"/>
          <p:cNvSpPr>
            <a:spLocks noGrp="1" noChangeArrowheads="1"/>
          </p:cNvSpPr>
          <p:nvPr>
            <p:ph type="body" idx="1"/>
          </p:nvPr>
        </p:nvSpPr>
        <p:spPr bwMode="auto">
          <a:xfrm>
            <a:off x="457200" y="1219200"/>
            <a:ext cx="8228013" cy="4910138"/>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2055" name="Rectangle 7"/>
          <p:cNvSpPr>
            <a:spLocks noChangeArrowheads="1"/>
          </p:cNvSpPr>
          <p:nvPr/>
        </p:nvSpPr>
        <p:spPr bwMode="auto">
          <a:xfrm>
            <a:off x="7162800" y="6226175"/>
            <a:ext cx="1600200" cy="263525"/>
          </a:xfrm>
          <a:prstGeom prst="rect">
            <a:avLst/>
          </a:prstGeom>
          <a:noFill/>
          <a:ln w="9525">
            <a:noFill/>
            <a:round/>
            <a:headEnd/>
            <a:tailEnd/>
          </a:ln>
          <a:effectLst/>
        </p:spPr>
        <p:txBody>
          <a:bodyPr lIns="90000" tIns="46800" rIns="90000" bIns="46800"/>
          <a:lstStyle/>
          <a:p>
            <a:pP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fld id="{EF79FDAC-1F1D-49F2-BAA5-C55DBE0883CE}" type="datetime1">
              <a:rPr lang="en-US" sz="1000" smtClean="0">
                <a:solidFill>
                  <a:srgbClr val="000000"/>
                </a:solidFill>
                <a:latin typeface="Tahoma" charset="0"/>
              </a:rPr>
              <a:t>9/23/2016</a:t>
            </a:fld>
            <a:r>
              <a:rPr lang="en-GB" sz="1000" dirty="0">
                <a:solidFill>
                  <a:srgbClr val="000000"/>
                </a:solidFill>
                <a:latin typeface="Tahoma" charset="0"/>
              </a:rPr>
              <a:t>	</a:t>
            </a:r>
            <a:fld id="{09177AD7-394F-4F74-A34E-0216D5092B85}" type="slidenum">
              <a:rPr lang="en-GB" sz="1000">
                <a:solidFill>
                  <a:srgbClr val="000000"/>
                </a:solidFill>
                <a:latin typeface="Tahoma" charset="0"/>
              </a:rPr>
              <a:pP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t>‹#›</a:t>
            </a:fld>
            <a:endParaRPr lang="en-GB" sz="1000" dirty="0">
              <a:solidFill>
                <a:srgbClr val="000000"/>
              </a:solidFill>
              <a:latin typeface="Tahoma" charset="0"/>
            </a:endParaRPr>
          </a:p>
          <a:p>
            <a:pPr algn="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r>
              <a:rPr lang="en-GB" sz="1000" dirty="0">
                <a:solidFill>
                  <a:srgbClr val="000000"/>
                </a:solidFill>
                <a:latin typeface="Tahoma" charset="0"/>
              </a:rPr>
              <a:t> </a:t>
            </a:r>
          </a:p>
        </p:txBody>
      </p:sp>
      <p:graphicFrame>
        <p:nvGraphicFramePr>
          <p:cNvPr id="1026" name="Object 8"/>
          <p:cNvGraphicFramePr>
            <a:graphicFrameLocks noChangeAspect="1"/>
          </p:cNvGraphicFramePr>
          <p:nvPr/>
        </p:nvGraphicFramePr>
        <p:xfrm>
          <a:off x="2667000" y="6226175"/>
          <a:ext cx="3871913" cy="555625"/>
        </p:xfrm>
        <a:graphic>
          <a:graphicData uri="http://schemas.openxmlformats.org/presentationml/2006/ole">
            <mc:AlternateContent xmlns:mc="http://schemas.openxmlformats.org/markup-compatibility/2006">
              <mc:Choice xmlns:v="urn:schemas-microsoft-com:vml" Requires="v">
                <p:oleObj spid="_x0000_s1255" name="Document" r:id="rId16" imgW="5491805" imgH="795404" progId="Word.Document.8">
                  <p:embed/>
                </p:oleObj>
              </mc:Choice>
              <mc:Fallback>
                <p:oleObj name="Document" r:id="rId16" imgW="5491805" imgH="795404" progId="Word.Document.8">
                  <p:embed/>
                  <p:pic>
                    <p:nvPicPr>
                      <p:cNvPr id="0" name="Picture 3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67000" y="6226175"/>
                        <a:ext cx="3871913" cy="5556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1031" name="Picture 9"/>
          <p:cNvPicPr>
            <a:picLocks noChangeAspect="1" noChangeArrowheads="1"/>
          </p:cNvPicPr>
          <p:nvPr userDrawn="1"/>
        </p:nvPicPr>
        <p:blipFill>
          <a:blip r:embed="rId18" cstate="print"/>
          <a:srcRect/>
          <a:stretch>
            <a:fillRect/>
          </a:stretch>
        </p:blipFill>
        <p:spPr bwMode="auto">
          <a:xfrm>
            <a:off x="457200" y="6226175"/>
            <a:ext cx="1676400" cy="555625"/>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ftr="0"/>
  <p:txStyles>
    <p:titleStyle>
      <a:lvl1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p:titleStyle>
    <p:bodyStyle>
      <a:lvl1pPr marL="347663" indent="-347663" algn="l" defTabSz="457200" rtl="0" eaLnBrk="0" fontAlgn="base" hangingPunct="0">
        <a:spcBef>
          <a:spcPts val="700"/>
        </a:spcBef>
        <a:spcAft>
          <a:spcPct val="0"/>
        </a:spcAft>
        <a:buClr>
          <a:srgbClr val="000000"/>
        </a:buClr>
        <a:buSzPct val="100000"/>
        <a:buFont typeface="Tahoma" pitchFamily="34" charset="0"/>
        <a:buChar char="•"/>
        <a:defRPr sz="2800">
          <a:solidFill>
            <a:srgbClr val="000000"/>
          </a:solidFill>
          <a:latin typeface="Calibri" pitchFamily="34" charset="0"/>
          <a:ea typeface="+mn-ea"/>
          <a:cs typeface="+mn-cs"/>
        </a:defRPr>
      </a:lvl1pPr>
      <a:lvl2pPr marL="800100" indent="-338138" algn="l" defTabSz="457200" rtl="0" eaLnBrk="0" fontAlgn="base" hangingPunct="0">
        <a:spcBef>
          <a:spcPts val="650"/>
        </a:spcBef>
        <a:spcAft>
          <a:spcPct val="0"/>
        </a:spcAft>
        <a:buClr>
          <a:srgbClr val="000000"/>
        </a:buClr>
        <a:buSzPct val="100000"/>
        <a:buFont typeface="Tahoma" pitchFamily="34" charset="0"/>
        <a:buChar char="–"/>
        <a:defRPr sz="2600">
          <a:solidFill>
            <a:srgbClr val="000000"/>
          </a:solidFill>
          <a:latin typeface="Calibri" pitchFamily="34" charset="0"/>
        </a:defRPr>
      </a:lvl2pPr>
      <a:lvl3pPr marL="1263650" indent="-349250" algn="l" defTabSz="457200" rtl="0" eaLnBrk="0" fontAlgn="base" hangingPunct="0">
        <a:spcBef>
          <a:spcPts val="650"/>
        </a:spcBef>
        <a:spcAft>
          <a:spcPct val="0"/>
        </a:spcAft>
        <a:buClr>
          <a:srgbClr val="000000"/>
        </a:buClr>
        <a:buSzPct val="100000"/>
        <a:buFont typeface="Tahoma" pitchFamily="34" charset="0"/>
        <a:buChar char="–"/>
        <a:defRPr sz="2600">
          <a:solidFill>
            <a:srgbClr val="000000"/>
          </a:solidFill>
          <a:latin typeface="Calibri" pitchFamily="34" charset="0"/>
        </a:defRPr>
      </a:lvl3pPr>
      <a:lvl4pPr marL="1719263" indent="-341313" algn="l" defTabSz="457200" rtl="0" eaLnBrk="0" fontAlgn="base" hangingPunct="0">
        <a:spcBef>
          <a:spcPts val="600"/>
        </a:spcBef>
        <a:spcAft>
          <a:spcPct val="0"/>
        </a:spcAft>
        <a:buClr>
          <a:srgbClr val="000000"/>
        </a:buClr>
        <a:buSzPct val="100000"/>
        <a:buFont typeface="Tahoma" pitchFamily="34" charset="0"/>
        <a:buChar char="–"/>
        <a:defRPr sz="2400">
          <a:solidFill>
            <a:srgbClr val="000000"/>
          </a:solidFill>
          <a:latin typeface="Calibri" pitchFamily="34" charset="0"/>
        </a:defRPr>
      </a:lvl4pPr>
      <a:lvl5pPr marL="2176463" indent="-342900" algn="l" defTabSz="457200" rtl="0" eaLnBrk="0" fontAlgn="base" hangingPunct="0">
        <a:spcBef>
          <a:spcPts val="600"/>
        </a:spcBef>
        <a:spcAft>
          <a:spcPct val="0"/>
        </a:spcAft>
        <a:buClr>
          <a:srgbClr val="000000"/>
        </a:buClr>
        <a:buSzPct val="100000"/>
        <a:buFont typeface="Tahoma" pitchFamily="34" charset="0"/>
        <a:buChar char="–"/>
        <a:defRPr sz="24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teledynelecroy.com/" TargetMode="External"/><Relationship Id="rId7" Type="http://schemas.openxmlformats.org/officeDocument/2006/relationships/hyperlink" Target="http://www.integrandsoftware.com/" TargetMode="External"/><Relationship Id="rId2" Type="http://schemas.openxmlformats.org/officeDocument/2006/relationships/hyperlink" Target="http://www.lorentzsolution.com/" TargetMode="External"/><Relationship Id="rId1" Type="http://schemas.openxmlformats.org/officeDocument/2006/relationships/slideLayout" Target="../slideLayouts/slideLayout2.xml"/><Relationship Id="rId6" Type="http://schemas.openxmlformats.org/officeDocument/2006/relationships/hyperlink" Target="http://www.xfab.com/" TargetMode="External"/><Relationship Id="rId5" Type="http://schemas.openxmlformats.org/officeDocument/2006/relationships/hyperlink" Target="http://www.efabless.com/" TargetMode="External"/><Relationship Id="rId4" Type="http://schemas.openxmlformats.org/officeDocument/2006/relationships/hyperlink" Target="http://www.sonnetsoftware.com/"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krauss.faculty.asu.edu/"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1981200"/>
            <a:ext cx="7772400" cy="13716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CICC 2017</a:t>
            </a:r>
            <a:br>
              <a:rPr lang="en-US" dirty="0" smtClean="0"/>
            </a:br>
            <a:r>
              <a:rPr lang="en-US" dirty="0" smtClean="0"/>
              <a:t>Technical Program Committee Meeting</a:t>
            </a:r>
            <a:br>
              <a:rPr lang="en-US" dirty="0" smtClean="0"/>
            </a:br>
            <a:r>
              <a:rPr lang="en-US" dirty="0" smtClean="0"/>
              <a:t> (</a:t>
            </a:r>
            <a:r>
              <a:rPr lang="en-US" dirty="0" smtClean="0">
                <a:solidFill>
                  <a:schemeClr val="tx1"/>
                </a:solidFill>
              </a:rPr>
              <a:t>TPC-1</a:t>
            </a:r>
            <a:r>
              <a:rPr lang="en-US" dirty="0" smtClean="0"/>
              <a:t>)</a:t>
            </a:r>
            <a:br>
              <a:rPr lang="en-US" dirty="0" smtClean="0"/>
            </a:br>
            <a:endParaRPr lang="en-GB" dirty="0" smtClean="0"/>
          </a:p>
        </p:txBody>
      </p:sp>
      <p:sp>
        <p:nvSpPr>
          <p:cNvPr id="3075" name="Rectangle 3"/>
          <p:cNvSpPr>
            <a:spLocks noGrp="1" noChangeArrowheads="1"/>
          </p:cNvSpPr>
          <p:nvPr>
            <p:ph type="subTitle" idx="4294967295"/>
          </p:nvPr>
        </p:nvSpPr>
        <p:spPr>
          <a:xfrm>
            <a:off x="1371600" y="3886200"/>
            <a:ext cx="6400800" cy="1981200"/>
          </a:xfrm>
        </p:spPr>
        <p:txBody>
          <a:bodyPr lIns="90000" tIns="46800" rIns="90000" bIns="46800"/>
          <a:lstStyle/>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Kimo Tam</a:t>
            </a:r>
          </a:p>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September 23, 2016</a:t>
            </a:r>
            <a:br>
              <a:rPr lang="en-GB" b="1" dirty="0" smtClean="0"/>
            </a:br>
            <a:endParaRPr lang="en-GB" sz="800" b="1" dirty="0" smtClean="0"/>
          </a:p>
          <a:p>
            <a:pPr marL="0" indent="0" algn="ctr">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b="1" dirty="0" smtClean="0">
                <a:solidFill>
                  <a:schemeClr val="tx1"/>
                </a:solidFill>
              </a:rPr>
              <a:t>Hilton Hotel</a:t>
            </a:r>
            <a:r>
              <a:rPr lang="en-US" sz="2000" b="1" dirty="0">
                <a:solidFill>
                  <a:schemeClr val="tx1"/>
                </a:solidFill>
              </a:rPr>
              <a:t>, </a:t>
            </a:r>
            <a:r>
              <a:rPr lang="en-US" sz="2000" b="1" dirty="0" smtClean="0">
                <a:solidFill>
                  <a:schemeClr val="tx1"/>
                </a:solidFill>
              </a:rPr>
              <a:t>Austin, TX</a:t>
            </a:r>
            <a:br>
              <a:rPr lang="en-US" sz="2000" b="1" dirty="0" smtClean="0">
                <a:solidFill>
                  <a:schemeClr val="tx1"/>
                </a:solidFill>
              </a:rPr>
            </a:br>
            <a:r>
              <a:rPr lang="en-US" sz="2000" b="1" dirty="0" smtClean="0"/>
              <a:t>Friday, September 23, 7:30 am - 4:30 pm</a:t>
            </a:r>
            <a:r>
              <a:rPr lang="en-US" b="1" dirty="0" smtClean="0"/>
              <a:t/>
            </a:r>
            <a:br>
              <a:rPr lang="en-US" b="1" dirty="0" smtClean="0"/>
            </a:br>
            <a:endParaRPr lang="en-GB" dirty="0" smtClean="0"/>
          </a:p>
        </p:txBody>
      </p:sp>
      <p:pic>
        <p:nvPicPr>
          <p:cNvPr id="3076" name="Picture 9"/>
          <p:cNvPicPr>
            <a:picLocks noChangeAspect="1" noChangeArrowheads="1"/>
          </p:cNvPicPr>
          <p:nvPr/>
        </p:nvPicPr>
        <p:blipFill>
          <a:blip r:embed="rId3" cstate="print"/>
          <a:srcRect/>
          <a:stretch>
            <a:fillRect/>
          </a:stretch>
        </p:blipFill>
        <p:spPr bwMode="auto">
          <a:xfrm>
            <a:off x="457200" y="6226175"/>
            <a:ext cx="1676400" cy="555625"/>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New rules from SSCS </a:t>
            </a:r>
            <a:r>
              <a:rPr lang="en-US" dirty="0" err="1" smtClean="0"/>
              <a:t>AdCom</a:t>
            </a:r>
            <a:endParaRPr lang="en-US" dirty="0" smtClean="0"/>
          </a:p>
        </p:txBody>
      </p:sp>
      <p:sp>
        <p:nvSpPr>
          <p:cNvPr id="3" name="Content Placeholder 2"/>
          <p:cNvSpPr>
            <a:spLocks noGrp="1"/>
          </p:cNvSpPr>
          <p:nvPr>
            <p:ph idx="1"/>
          </p:nvPr>
        </p:nvSpPr>
        <p:spPr/>
        <p:txBody>
          <a:bodyPr/>
          <a:lstStyle/>
          <a:p>
            <a:r>
              <a:rPr lang="en-US" b="1" dirty="0" smtClean="0"/>
              <a:t>Finite term service for TPC (3 years)</a:t>
            </a:r>
            <a:endParaRPr lang="en-US" dirty="0" smtClean="0"/>
          </a:p>
          <a:p>
            <a:pPr lvl="1"/>
            <a:r>
              <a:rPr lang="en-US" dirty="0" smtClean="0"/>
              <a:t>Renegotiated to 5 years</a:t>
            </a:r>
          </a:p>
          <a:p>
            <a:pPr lvl="1"/>
            <a:r>
              <a:rPr lang="en-US" dirty="0" smtClean="0"/>
              <a:t>Retained key members for continuity (one more year)</a:t>
            </a:r>
          </a:p>
          <a:p>
            <a:pPr lvl="1"/>
            <a:r>
              <a:rPr lang="en-US" dirty="0" smtClean="0"/>
              <a:t>Retained subcommittee chairs (to conclude chair term)</a:t>
            </a:r>
          </a:p>
          <a:p>
            <a:pPr lvl="1"/>
            <a:r>
              <a:rPr lang="en-US" dirty="0" smtClean="0"/>
              <a:t>Fellows election (exceptional contribution to CICC)</a:t>
            </a:r>
          </a:p>
          <a:p>
            <a:pPr lvl="1"/>
            <a:r>
              <a:rPr lang="en-US" dirty="0" smtClean="0"/>
              <a:t>Steering committee will not review papers</a:t>
            </a:r>
          </a:p>
          <a:p>
            <a:r>
              <a:rPr lang="en-US" b="1" dirty="0" smtClean="0"/>
              <a:t>Improve Academia / Industry ratio</a:t>
            </a:r>
          </a:p>
          <a:p>
            <a:pPr lvl="1"/>
            <a:r>
              <a:rPr lang="en-US" dirty="0" smtClean="0"/>
              <a:t>36/63 </a:t>
            </a:r>
            <a:r>
              <a:rPr lang="en-US" dirty="0" smtClean="0">
                <a:sym typeface="Wingdings"/>
              </a:rPr>
              <a:t> ~50/50</a:t>
            </a:r>
            <a:endParaRPr lang="en-US" dirty="0" smtClean="0"/>
          </a:p>
          <a:p>
            <a:r>
              <a:rPr lang="en-US" b="1" dirty="0" smtClean="0"/>
              <a:t>Stronger focus on solid-state circuits and systems</a:t>
            </a:r>
          </a:p>
          <a:p>
            <a:pPr lvl="1"/>
            <a:r>
              <a:rPr lang="en-US" dirty="0" smtClean="0"/>
              <a:t>Reduce the number of technical sub-committees</a:t>
            </a:r>
          </a:p>
          <a:p>
            <a:pPr lvl="1"/>
            <a:r>
              <a:rPr lang="en-US" dirty="0" smtClean="0"/>
              <a:t>Consolidate non-circuit committees &amp; demand a tutorial focus</a:t>
            </a:r>
          </a:p>
          <a:p>
            <a:r>
              <a:rPr lang="en-US" b="1" dirty="0" smtClean="0"/>
              <a:t>Emphasis on </a:t>
            </a:r>
            <a:r>
              <a:rPr lang="en-US" b="1" dirty="0" smtClean="0">
                <a:solidFill>
                  <a:schemeClr val="accent6"/>
                </a:solidFill>
              </a:rPr>
              <a:t>Energy Efficiency</a:t>
            </a:r>
          </a:p>
          <a:p>
            <a:pPr lvl="1"/>
            <a:r>
              <a:rPr lang="en-US" dirty="0" smtClean="0"/>
              <a:t>Power Management “</a:t>
            </a:r>
            <a:r>
              <a:rPr lang="en-US" dirty="0" err="1" smtClean="0"/>
              <a:t>supercommittee</a:t>
            </a:r>
            <a:r>
              <a:rPr lang="en-US" dirty="0" smtClean="0"/>
              <a:t>”</a:t>
            </a:r>
            <a:endParaRPr lang="en-US" dirty="0"/>
          </a:p>
        </p:txBody>
      </p:sp>
    </p:spTree>
    <p:extLst>
      <p:ext uri="{BB962C8B-B14F-4D97-AF65-F5344CB8AC3E}">
        <p14:creationId xmlns:p14="http://schemas.microsoft.com/office/powerpoint/2010/main" val="181702037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z="3400" smtClean="0"/>
              <a:t>Organizational subcommittee instructions</a:t>
            </a:r>
          </a:p>
        </p:txBody>
      </p:sp>
      <p:sp>
        <p:nvSpPr>
          <p:cNvPr id="60419" name="Content Placeholder 2"/>
          <p:cNvSpPr>
            <a:spLocks noGrp="1"/>
          </p:cNvSpPr>
          <p:nvPr>
            <p:ph idx="1"/>
          </p:nvPr>
        </p:nvSpPr>
        <p:spPr>
          <a:xfrm>
            <a:off x="457200" y="1066800"/>
            <a:ext cx="8228013" cy="5062538"/>
          </a:xfrm>
        </p:spPr>
        <p:txBody>
          <a:bodyPr/>
          <a:lstStyle/>
          <a:p>
            <a:r>
              <a:rPr lang="en-US" b="1" dirty="0" smtClean="0"/>
              <a:t>Organizational subcommittees (during lunch)</a:t>
            </a:r>
          </a:p>
          <a:p>
            <a:pPr lvl="1"/>
            <a:r>
              <a:rPr lang="en-US" dirty="0" smtClean="0"/>
              <a:t>Eat! </a:t>
            </a:r>
          </a:p>
          <a:p>
            <a:pPr lvl="1"/>
            <a:r>
              <a:rPr lang="en-US" dirty="0" smtClean="0"/>
              <a:t>Get acquainted with your subcommittee members </a:t>
            </a:r>
          </a:p>
          <a:p>
            <a:pPr lvl="1"/>
            <a:r>
              <a:rPr lang="en-US" dirty="0" smtClean="0"/>
              <a:t>Get acquainted with the plans of your chairperson</a:t>
            </a:r>
          </a:p>
          <a:p>
            <a:pPr lvl="1"/>
            <a:r>
              <a:rPr lang="en-US" dirty="0" smtClean="0"/>
              <a:t>Get involved – sign up for an action!</a:t>
            </a:r>
          </a:p>
          <a:p>
            <a:pPr lvl="1"/>
            <a:r>
              <a:rPr lang="en-US" dirty="0" smtClean="0"/>
              <a:t>Chairperson, report on your 2015 plans after lunch (3:00pm)</a:t>
            </a:r>
          </a:p>
          <a:p>
            <a:pPr lvl="1"/>
            <a:endParaRPr lang="en-US" dirty="0" smtClean="0"/>
          </a:p>
          <a:p>
            <a:r>
              <a:rPr lang="en-US" b="1" dirty="0" smtClean="0"/>
              <a:t>With everyone's effort and energy the subcommittees will accomplish the task at hand</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11430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6146" name="Title 1"/>
          <p:cNvSpPr>
            <a:spLocks noGrp="1"/>
          </p:cNvSpPr>
          <p:nvPr>
            <p:ph type="title"/>
          </p:nvPr>
        </p:nvSpPr>
        <p:spPr/>
        <p:txBody>
          <a:bodyPr/>
          <a:lstStyle/>
          <a:p>
            <a:r>
              <a:rPr lang="en-US" dirty="0" smtClean="0"/>
              <a:t>Agenda (afternoon)</a:t>
            </a:r>
          </a:p>
        </p:txBody>
      </p:sp>
      <p:sp>
        <p:nvSpPr>
          <p:cNvPr id="6147" name="Content Placeholder 2"/>
          <p:cNvSpPr>
            <a:spLocks noGrp="1"/>
          </p:cNvSpPr>
          <p:nvPr>
            <p:ph idx="1"/>
          </p:nvPr>
        </p:nvSpPr>
        <p:spPr>
          <a:xfrm>
            <a:off x="457200" y="1143000"/>
            <a:ext cx="8228013" cy="4986338"/>
          </a:xfrm>
        </p:spPr>
        <p:txBody>
          <a:bodyPr/>
          <a:lstStyle/>
          <a:p>
            <a:r>
              <a:rPr lang="en-US" b="1" dirty="0"/>
              <a:t>2:00 PM 	Technical subcommittee chair reports </a:t>
            </a:r>
          </a:p>
          <a:p>
            <a:pPr lvl="1"/>
            <a:r>
              <a:rPr lang="en-US" dirty="0"/>
              <a:t>Analog Circuit Design (10 min) – </a:t>
            </a:r>
            <a:r>
              <a:rPr lang="en-US" dirty="0" smtClean="0"/>
              <a:t>Jorge </a:t>
            </a:r>
            <a:r>
              <a:rPr lang="en-US" dirty="0" err="1" smtClean="0"/>
              <a:t>Grilo</a:t>
            </a:r>
            <a:endParaRPr lang="en-US" dirty="0"/>
          </a:p>
          <a:p>
            <a:pPr lvl="1"/>
            <a:r>
              <a:rPr lang="en-US" dirty="0"/>
              <a:t>Data Converters (10 min) – </a:t>
            </a:r>
            <a:r>
              <a:rPr lang="en-US" dirty="0" smtClean="0"/>
              <a:t>Mohammad </a:t>
            </a:r>
            <a:r>
              <a:rPr lang="en-US" dirty="0" err="1" smtClean="0"/>
              <a:t>Ranjbar</a:t>
            </a:r>
            <a:endParaRPr lang="en-US" dirty="0"/>
          </a:p>
          <a:p>
            <a:pPr lvl="1"/>
            <a:r>
              <a:rPr lang="en-US" dirty="0"/>
              <a:t>Design Foundations (10 min) </a:t>
            </a:r>
            <a:r>
              <a:rPr lang="en-US" dirty="0" smtClean="0"/>
              <a:t>– </a:t>
            </a:r>
            <a:r>
              <a:rPr lang="en-US" dirty="0" err="1" smtClean="0"/>
              <a:t>Chenjie</a:t>
            </a:r>
            <a:r>
              <a:rPr lang="en-US" dirty="0" smtClean="0"/>
              <a:t> </a:t>
            </a:r>
            <a:r>
              <a:rPr lang="en-US" dirty="0" err="1" smtClean="0"/>
              <a:t>Gu</a:t>
            </a:r>
            <a:endParaRPr lang="en-US" dirty="0"/>
          </a:p>
          <a:p>
            <a:pPr lvl="1"/>
            <a:r>
              <a:rPr lang="en-US" dirty="0"/>
              <a:t>Emerging Technologies (10 min) </a:t>
            </a:r>
            <a:r>
              <a:rPr lang="en-US" dirty="0" smtClean="0"/>
              <a:t>– Axel Thomsen</a:t>
            </a:r>
          </a:p>
          <a:p>
            <a:pPr lvl="1"/>
            <a:r>
              <a:rPr lang="en-US" dirty="0"/>
              <a:t>Wireless Designs (10 min) – </a:t>
            </a:r>
            <a:r>
              <a:rPr lang="en-US" dirty="0" smtClean="0">
                <a:solidFill>
                  <a:schemeClr val="tx1"/>
                </a:solidFill>
              </a:rPr>
              <a:t>Julian </a:t>
            </a:r>
            <a:r>
              <a:rPr lang="en-US" dirty="0" err="1" smtClean="0">
                <a:solidFill>
                  <a:schemeClr val="tx1"/>
                </a:solidFill>
              </a:rPr>
              <a:t>Tham</a:t>
            </a:r>
            <a:endParaRPr lang="en-US" dirty="0">
              <a:solidFill>
                <a:schemeClr val="tx1"/>
              </a:solidFill>
            </a:endParaRPr>
          </a:p>
          <a:p>
            <a:pPr lvl="1"/>
            <a:r>
              <a:rPr lang="en-US" dirty="0"/>
              <a:t>Wireline Communications (10 min) – </a:t>
            </a:r>
            <a:r>
              <a:rPr lang="en-US" dirty="0" smtClean="0">
                <a:solidFill>
                  <a:schemeClr val="tx1"/>
                </a:solidFill>
              </a:rPr>
              <a:t>Samuel Palermo</a:t>
            </a:r>
          </a:p>
          <a:p>
            <a:pPr lvl="1"/>
            <a:endParaRPr lang="en-US" dirty="0">
              <a:solidFill>
                <a:schemeClr val="tx1"/>
              </a:solidFill>
            </a:endParaRPr>
          </a:p>
        </p:txBody>
      </p:sp>
    </p:spTree>
    <p:extLst>
      <p:ext uri="{BB962C8B-B14F-4D97-AF65-F5344CB8AC3E}">
        <p14:creationId xmlns:p14="http://schemas.microsoft.com/office/powerpoint/2010/main" val="67196094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1524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89671463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1905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237900861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2209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86613595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2590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411983624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2971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52333385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3352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246009559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3810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030120965"/>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smtClean="0"/>
              <a:t>Member responsibilities pre-TPC-2</a:t>
            </a:r>
            <a:endParaRPr lang="en-US" dirty="0" smtClean="0"/>
          </a:p>
        </p:txBody>
      </p:sp>
      <p:sp>
        <p:nvSpPr>
          <p:cNvPr id="82947" name="Content Placeholder 2"/>
          <p:cNvSpPr>
            <a:spLocks noGrp="1"/>
          </p:cNvSpPr>
          <p:nvPr>
            <p:ph idx="1"/>
          </p:nvPr>
        </p:nvSpPr>
        <p:spPr/>
        <p:txBody>
          <a:bodyPr/>
          <a:lstStyle/>
          <a:p>
            <a:r>
              <a:rPr lang="en-US" sz="2000" b="1" dirty="0" smtClean="0"/>
              <a:t>Solicit papers submission</a:t>
            </a:r>
          </a:p>
          <a:p>
            <a:pPr lvl="1"/>
            <a:r>
              <a:rPr lang="en-US" sz="1700" dirty="0" smtClean="0"/>
              <a:t>Soliciting paper is an important task for TPC members </a:t>
            </a:r>
            <a:r>
              <a:rPr lang="en-US" sz="1800" dirty="0" smtClean="0"/>
              <a:t>(act on subcommittee plan)</a:t>
            </a:r>
          </a:p>
          <a:p>
            <a:pPr lvl="1"/>
            <a:r>
              <a:rPr lang="en-US" sz="1800" dirty="0" smtClean="0"/>
              <a:t>Send submission deadline reminders to solicited paper authors</a:t>
            </a:r>
          </a:p>
          <a:p>
            <a:r>
              <a:rPr lang="en-US" sz="2100" b="1" dirty="0" smtClean="0"/>
              <a:t>Invited papers</a:t>
            </a:r>
          </a:p>
          <a:p>
            <a:pPr lvl="1"/>
            <a:r>
              <a:rPr lang="en-US" sz="1800" dirty="0" smtClean="0"/>
              <a:t>Confirm invited papers</a:t>
            </a:r>
          </a:p>
          <a:p>
            <a:pPr lvl="1"/>
            <a:r>
              <a:rPr lang="en-US" sz="1800" dirty="0" smtClean="0"/>
              <a:t>Work with invited paper authors &amp; setup review schedule</a:t>
            </a:r>
          </a:p>
          <a:p>
            <a:pPr lvl="2"/>
            <a:r>
              <a:rPr lang="en-US" sz="1600" dirty="0" smtClean="0"/>
              <a:t>Note: Invited papers can be rejected during paper selection</a:t>
            </a:r>
          </a:p>
          <a:p>
            <a:r>
              <a:rPr lang="en-US" sz="2000" b="1" dirty="0" smtClean="0"/>
              <a:t>Participate actively in organizational subcommittee efforts</a:t>
            </a:r>
          </a:p>
          <a:p>
            <a:pPr lvl="1"/>
            <a:r>
              <a:rPr lang="en-US" sz="1800" dirty="0" smtClean="0"/>
              <a:t>Org subcommittees are critical to conference success</a:t>
            </a:r>
          </a:p>
          <a:p>
            <a:r>
              <a:rPr lang="en-US" sz="2000" b="1" dirty="0" smtClean="0"/>
              <a:t>Fill out/return solicitation report to subcommittee chair by </a:t>
            </a:r>
            <a:r>
              <a:rPr lang="en-US" sz="2000" b="1" dirty="0" smtClean="0">
                <a:solidFill>
                  <a:srgbClr val="FF0000"/>
                </a:solidFill>
              </a:rPr>
              <a:t>3/20/15</a:t>
            </a:r>
          </a:p>
          <a:p>
            <a:pPr lvl="1"/>
            <a:r>
              <a:rPr lang="en-US" sz="1800" dirty="0" smtClean="0"/>
              <a:t>Chairs then summarize and send to Alessandro Piovaccari</a:t>
            </a:r>
          </a:p>
          <a:p>
            <a:r>
              <a:rPr lang="en-US" sz="2000" b="1" dirty="0" smtClean="0"/>
              <a:t>Make travel plans early for TPC-II (and CICC 2017)</a:t>
            </a:r>
          </a:p>
          <a:p>
            <a:r>
              <a:rPr lang="en-US" sz="2000" b="1" dirty="0" smtClean="0"/>
              <a:t>Complete paper reviews and return scores to </a:t>
            </a:r>
            <a:r>
              <a:rPr lang="en-US" sz="2000" b="1" dirty="0" err="1" smtClean="0"/>
              <a:t>subcomm</a:t>
            </a:r>
            <a:r>
              <a:rPr lang="en-US" sz="2000" b="1" dirty="0" smtClean="0"/>
              <a:t>. chair by 6/1/15</a:t>
            </a:r>
          </a:p>
          <a:p>
            <a:pPr lvl="1"/>
            <a:r>
              <a:rPr lang="en-US" sz="1800" dirty="0" smtClean="0"/>
              <a:t>Chairs then summarize and send to Alessandro Piovaccari</a:t>
            </a:r>
          </a:p>
          <a:p>
            <a:pPr lvl="1"/>
            <a:r>
              <a:rPr lang="en-US" sz="1700" dirty="0" smtClean="0"/>
              <a:t>Subcommittee Chairs may share scores and begin narrowing down selection with subcommittee prior to TPC II</a:t>
            </a:r>
          </a:p>
          <a:p>
            <a:endParaRPr lang="en-US" sz="2000" dirty="0" smtClean="0"/>
          </a:p>
        </p:txBody>
      </p:sp>
    </p:spTree>
    <p:extLst>
      <p:ext uri="{BB962C8B-B14F-4D97-AF65-F5344CB8AC3E}">
        <p14:creationId xmlns:p14="http://schemas.microsoft.com/office/powerpoint/2010/main" val="2403262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2017 TPC highlights</a:t>
            </a:r>
          </a:p>
        </p:txBody>
      </p:sp>
      <p:sp>
        <p:nvSpPr>
          <p:cNvPr id="3" name="Content Placeholder 2"/>
          <p:cNvSpPr>
            <a:spLocks noGrp="1"/>
          </p:cNvSpPr>
          <p:nvPr>
            <p:ph idx="1"/>
          </p:nvPr>
        </p:nvSpPr>
        <p:spPr/>
        <p:txBody>
          <a:bodyPr/>
          <a:lstStyle/>
          <a:p>
            <a:r>
              <a:rPr lang="en-US" b="1" dirty="0" smtClean="0"/>
              <a:t>Overall</a:t>
            </a:r>
          </a:p>
          <a:p>
            <a:pPr lvl="1"/>
            <a:r>
              <a:rPr lang="en-US" dirty="0" smtClean="0"/>
              <a:t>85 TPC members</a:t>
            </a:r>
          </a:p>
          <a:p>
            <a:pPr lvl="2"/>
            <a:r>
              <a:rPr lang="en-US" dirty="0" smtClean="0"/>
              <a:t>36 new members, 43 continuing, 6 steering</a:t>
            </a:r>
          </a:p>
          <a:p>
            <a:pPr lvl="2"/>
            <a:r>
              <a:rPr lang="en-US" dirty="0" smtClean="0"/>
              <a:t>48 Industry / 40 Academia (53 / 30 in 2015)</a:t>
            </a:r>
          </a:p>
          <a:p>
            <a:pPr lvl="0"/>
            <a:r>
              <a:rPr lang="en-US" b="1" dirty="0" smtClean="0"/>
              <a:t>Sub-committees composition</a:t>
            </a:r>
          </a:p>
          <a:p>
            <a:pPr lvl="1"/>
            <a:r>
              <a:rPr lang="en-US" dirty="0" smtClean="0"/>
              <a:t>Steering: 6 members (not reviewing TPC)</a:t>
            </a:r>
          </a:p>
          <a:p>
            <a:pPr lvl="1"/>
            <a:r>
              <a:rPr lang="en-US" dirty="0" smtClean="0"/>
              <a:t>Power: ~15 members</a:t>
            </a:r>
          </a:p>
          <a:p>
            <a:pPr lvl="2"/>
            <a:r>
              <a:rPr lang="en-US" dirty="0" smtClean="0"/>
              <a:t>“super committee” </a:t>
            </a:r>
            <a:r>
              <a:rPr lang="en-US" dirty="0" smtClean="0">
                <a:sym typeface="Wingdings" panose="05000000000000000000" pitchFamily="2" charset="2"/>
              </a:rPr>
              <a:t></a:t>
            </a:r>
            <a:r>
              <a:rPr lang="en-US" dirty="0" smtClean="0"/>
              <a:t> conference emphasis on energy efficiency </a:t>
            </a:r>
          </a:p>
          <a:p>
            <a:pPr lvl="1"/>
            <a:r>
              <a:rPr lang="en-US" dirty="0" smtClean="0"/>
              <a:t>Analog, Data Conv, Wireline, Wireless, Design Found, Emerging Tech: 10-11 members/each</a:t>
            </a:r>
          </a:p>
          <a:p>
            <a:r>
              <a:rPr lang="en-US" b="1" dirty="0" smtClean="0"/>
              <a:t>Local to conference location</a:t>
            </a:r>
          </a:p>
          <a:p>
            <a:pPr lvl="1"/>
            <a:r>
              <a:rPr lang="en-US" dirty="0" smtClean="0"/>
              <a:t>9 from Austin, TX + (other 4 from Texas)</a:t>
            </a:r>
          </a:p>
          <a:p>
            <a:pPr lvl="1"/>
            <a:r>
              <a:rPr lang="en-US" dirty="0" smtClean="0"/>
              <a:t>2 from San Diego, CA + (other 4 from SoCal)</a:t>
            </a:r>
          </a:p>
        </p:txBody>
      </p:sp>
    </p:spTree>
    <p:extLst>
      <p:ext uri="{BB962C8B-B14F-4D97-AF65-F5344CB8AC3E}">
        <p14:creationId xmlns:p14="http://schemas.microsoft.com/office/powerpoint/2010/main" val="2562272496"/>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609601" y="1588"/>
            <a:ext cx="7924800" cy="989012"/>
          </a:xfrm>
        </p:spPr>
        <p:txBody>
          <a:bodyPr/>
          <a:lstStyle/>
          <a:p>
            <a:r>
              <a:rPr lang="en-US" sz="3200" dirty="0" smtClean="0"/>
              <a:t>Technical </a:t>
            </a:r>
            <a:r>
              <a:rPr lang="en-US" sz="3200" dirty="0" err="1" smtClean="0"/>
              <a:t>subcomm</a:t>
            </a:r>
            <a:r>
              <a:rPr lang="en-US" sz="3200" dirty="0" smtClean="0"/>
              <a:t>. chair activities pre-TPC-2</a:t>
            </a:r>
          </a:p>
        </p:txBody>
      </p:sp>
      <p:sp>
        <p:nvSpPr>
          <p:cNvPr id="83971" name="Content Placeholder 2"/>
          <p:cNvSpPr>
            <a:spLocks noGrp="1"/>
          </p:cNvSpPr>
          <p:nvPr>
            <p:ph idx="1"/>
          </p:nvPr>
        </p:nvSpPr>
        <p:spPr/>
        <p:txBody>
          <a:bodyPr/>
          <a:lstStyle/>
          <a:p>
            <a:r>
              <a:rPr lang="en-US" b="1" dirty="0" smtClean="0"/>
              <a:t>TPC-I absentees</a:t>
            </a:r>
          </a:p>
          <a:p>
            <a:pPr lvl="1"/>
            <a:r>
              <a:rPr lang="en-US" dirty="0" smtClean="0"/>
              <a:t>For both technical and organizational subcommittee chairs</a:t>
            </a:r>
          </a:p>
          <a:p>
            <a:pPr lvl="1"/>
            <a:r>
              <a:rPr lang="en-US" dirty="0" smtClean="0"/>
              <a:t>It is the responsibility of the subcommittee chair to coordinate with absent TPC members</a:t>
            </a:r>
          </a:p>
          <a:p>
            <a:pPr lvl="1"/>
            <a:r>
              <a:rPr lang="en-US" dirty="0" smtClean="0"/>
              <a:t>If the chair is absent, then it is the responsibility of the co-chair</a:t>
            </a:r>
          </a:p>
          <a:p>
            <a:endParaRPr lang="en-US" dirty="0" smtClean="0"/>
          </a:p>
          <a:p>
            <a:r>
              <a:rPr lang="en-US" b="1" dirty="0" smtClean="0"/>
              <a:t>Paper classification</a:t>
            </a:r>
          </a:p>
          <a:p>
            <a:pPr lvl="1"/>
            <a:r>
              <a:rPr lang="en-US" dirty="0" smtClean="0"/>
              <a:t>Assist in classifying submitted papers </a:t>
            </a:r>
          </a:p>
        </p:txBody>
      </p:sp>
    </p:spTree>
    <p:extLst>
      <p:ext uri="{BB962C8B-B14F-4D97-AF65-F5344CB8AC3E}">
        <p14:creationId xmlns:p14="http://schemas.microsoft.com/office/powerpoint/2010/main" val="1680660675"/>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Future CICC Locations and Date</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SSCS ADCOM has asked a new date and location for CICC</a:t>
            </a:r>
          </a:p>
          <a:p>
            <a:pPr lvl="1"/>
            <a:r>
              <a:rPr lang="en-US" dirty="0" smtClean="0">
                <a:solidFill>
                  <a:schemeClr val="tx1"/>
                </a:solidFill>
              </a:rPr>
              <a:t>Address drop in attendance</a:t>
            </a:r>
          </a:p>
          <a:p>
            <a:pPr lvl="1"/>
            <a:r>
              <a:rPr lang="en-US" dirty="0" smtClean="0">
                <a:solidFill>
                  <a:schemeClr val="tx1"/>
                </a:solidFill>
              </a:rPr>
              <a:t>Serving </a:t>
            </a:r>
            <a:r>
              <a:rPr lang="en-US" dirty="0">
                <a:solidFill>
                  <a:schemeClr val="tx1"/>
                </a:solidFill>
              </a:rPr>
              <a:t>locations outside of the Bay area</a:t>
            </a:r>
          </a:p>
          <a:p>
            <a:r>
              <a:rPr lang="en-US" b="1" dirty="0" smtClean="0">
                <a:solidFill>
                  <a:schemeClr val="tx1"/>
                </a:solidFill>
              </a:rPr>
              <a:t>Location change</a:t>
            </a:r>
          </a:p>
          <a:p>
            <a:pPr lvl="1"/>
            <a:r>
              <a:rPr lang="en-US" dirty="0" smtClean="0"/>
              <a:t>CICC </a:t>
            </a:r>
            <a:r>
              <a:rPr lang="en-US" dirty="0"/>
              <a:t>has been in San Jose since 2003 (except 2004 in Orlando)</a:t>
            </a:r>
          </a:p>
          <a:p>
            <a:pPr lvl="2"/>
            <a:r>
              <a:rPr lang="en-US" dirty="0"/>
              <a:t>Previously rotated between San Diego, Santa Clara, Orlando, Boston</a:t>
            </a:r>
          </a:p>
          <a:p>
            <a:pPr lvl="1"/>
            <a:r>
              <a:rPr lang="en-US" dirty="0" smtClean="0">
                <a:solidFill>
                  <a:schemeClr val="tx1"/>
                </a:solidFill>
              </a:rPr>
              <a:t>Desirable locations: </a:t>
            </a:r>
            <a:r>
              <a:rPr lang="en-US" dirty="0" smtClean="0"/>
              <a:t>San Diego, Austin, Boston </a:t>
            </a:r>
            <a:r>
              <a:rPr lang="en-US" dirty="0"/>
              <a:t>(very </a:t>
            </a:r>
            <a:r>
              <a:rPr lang="en-US" dirty="0" smtClean="0"/>
              <a:t>expensive)</a:t>
            </a:r>
          </a:p>
          <a:p>
            <a:pPr lvl="1"/>
            <a:r>
              <a:rPr lang="en-US" dirty="0" smtClean="0">
                <a:solidFill>
                  <a:schemeClr val="tx1"/>
                </a:solidFill>
              </a:rPr>
              <a:t>Current Plan is to alternate between Austin and San Diego</a:t>
            </a:r>
          </a:p>
          <a:p>
            <a:r>
              <a:rPr lang="en-US" b="1" dirty="0" smtClean="0">
                <a:solidFill>
                  <a:schemeClr val="tx1"/>
                </a:solidFill>
              </a:rPr>
              <a:t>Date change</a:t>
            </a:r>
          </a:p>
          <a:p>
            <a:pPr lvl="1"/>
            <a:r>
              <a:rPr lang="en-US" dirty="0" smtClean="0"/>
              <a:t>Last date change was from May to Sept in 2003</a:t>
            </a:r>
          </a:p>
          <a:p>
            <a:pPr lvl="1"/>
            <a:r>
              <a:rPr lang="en-US" dirty="0" smtClean="0">
                <a:solidFill>
                  <a:schemeClr val="tx1"/>
                </a:solidFill>
              </a:rPr>
              <a:t>Proposed Conference date in April-May time</a:t>
            </a:r>
          </a:p>
          <a:p>
            <a:pPr lvl="1"/>
            <a:r>
              <a:rPr lang="en-US" dirty="0" smtClean="0"/>
              <a:t>Timed between ISSCC and VLSI </a:t>
            </a:r>
          </a:p>
          <a:p>
            <a:pPr marL="0" indent="0">
              <a:buNone/>
            </a:pPr>
            <a:endParaRPr lang="en-US" dirty="0" smtClean="0"/>
          </a:p>
        </p:txBody>
      </p:sp>
    </p:spTree>
    <p:extLst>
      <p:ext uri="{BB962C8B-B14F-4D97-AF65-F5344CB8AC3E}">
        <p14:creationId xmlns:p14="http://schemas.microsoft.com/office/powerpoint/2010/main" val="201443520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5334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308001650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9"/>
          <p:cNvPicPr>
            <a:picLocks noChangeAspect="1" noChangeArrowheads="1"/>
          </p:cNvPicPr>
          <p:nvPr/>
        </p:nvPicPr>
        <p:blipFill>
          <a:blip r:embed="rId3" cstate="print"/>
          <a:srcRect/>
          <a:stretch>
            <a:fillRect/>
          </a:stretch>
        </p:blipFill>
        <p:spPr bwMode="auto">
          <a:xfrm>
            <a:off x="1884363" y="2362200"/>
            <a:ext cx="5354637" cy="1774825"/>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TPC members by subcommittee</a:t>
            </a:r>
          </a:p>
        </p:txBody>
      </p:sp>
      <p:graphicFrame>
        <p:nvGraphicFramePr>
          <p:cNvPr id="7" name="Table 6"/>
          <p:cNvGraphicFramePr>
            <a:graphicFrameLocks noGrp="1"/>
          </p:cNvGraphicFramePr>
          <p:nvPr>
            <p:extLst/>
          </p:nvPr>
        </p:nvGraphicFramePr>
        <p:xfrm>
          <a:off x="609600" y="990600"/>
          <a:ext cx="7924802" cy="4892040"/>
        </p:xfrm>
        <a:graphic>
          <a:graphicData uri="http://schemas.openxmlformats.org/drawingml/2006/table">
            <a:tbl>
              <a:tblPr/>
              <a:tblGrid>
                <a:gridCol w="4402666"/>
                <a:gridCol w="880534"/>
                <a:gridCol w="880534"/>
                <a:gridCol w="880534"/>
                <a:gridCol w="880534"/>
              </a:tblGrid>
              <a:tr h="122238">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1" u="none" strike="noStrike" cap="none" normalizeH="0" baseline="0" dirty="0" smtClean="0">
                          <a:ln>
                            <a:noFill/>
                          </a:ln>
                          <a:solidFill>
                            <a:srgbClr val="FFFFFF"/>
                          </a:solidFill>
                          <a:effectLst/>
                          <a:latin typeface="Calibri" pitchFamily="34" charset="0"/>
                        </a:rPr>
                        <a:t>TPC subcommittees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smtClean="0">
                          <a:ln>
                            <a:noFill/>
                          </a:ln>
                          <a:solidFill>
                            <a:srgbClr val="FFFFFF"/>
                          </a:solidFill>
                          <a:effectLst/>
                          <a:latin typeface="Calibri" pitchFamily="34" charset="0"/>
                        </a:rPr>
                        <a:t>2013</a:t>
                      </a:r>
                      <a:endParaRPr kumimoji="0" lang="en-US" sz="1800" b="1" i="1"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smtClean="0">
                          <a:ln>
                            <a:noFill/>
                          </a:ln>
                          <a:solidFill>
                            <a:schemeClr val="bg1"/>
                          </a:solidFill>
                          <a:effectLst/>
                          <a:latin typeface="Calibri" pitchFamily="34" charset="0"/>
                          <a:cs typeface="Arial" pitchFamily="34" charset="0"/>
                        </a:rPr>
                        <a:t>2014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smtClean="0">
                          <a:ln>
                            <a:noFill/>
                          </a:ln>
                          <a:solidFill>
                            <a:schemeClr val="bg1"/>
                          </a:solidFill>
                          <a:effectLst/>
                          <a:latin typeface="Calibri" pitchFamily="34" charset="0"/>
                          <a:cs typeface="Arial" pitchFamily="34" charset="0"/>
                        </a:rPr>
                        <a:t>2015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smtClean="0">
                          <a:ln>
                            <a:noFill/>
                          </a:ln>
                          <a:solidFill>
                            <a:schemeClr val="bg1"/>
                          </a:solidFill>
                          <a:effectLst/>
                          <a:latin typeface="Calibri" pitchFamily="34" charset="0"/>
                          <a:cs typeface="Arial" pitchFamily="34" charset="0"/>
                        </a:rPr>
                        <a:t>2017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Analog Circuit Design</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Analog Circuits and Techniques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Data Converters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Design Foundations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IC Manufacturing </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Simulation and Modeling</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Test, Debug &amp; Reliability</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Emerging Technologies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Biomedical, Actuators, MEMS &amp; Sensors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7</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Memory </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System on Chip and 3D</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Power Management</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Wireless Transceivers and RF Circuits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Wireline Communications and Systems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Steering committee</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cs typeface="Times New Roman" pitchFamily="18"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cs typeface="Times New Roman" pitchFamily="18"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Total TPC membership</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85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bl>
          </a:graphicData>
        </a:graphic>
      </p:graphicFrame>
    </p:spTree>
    <p:extLst>
      <p:ext uri="{BB962C8B-B14F-4D97-AF65-F5344CB8AC3E}">
        <p14:creationId xmlns:p14="http://schemas.microsoft.com/office/powerpoint/2010/main" val="52336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09600" y="1588"/>
            <a:ext cx="8001000" cy="989012"/>
          </a:xfrm>
        </p:spPr>
        <p:txBody>
          <a:bodyPr/>
          <a:lstStyle/>
          <a:p>
            <a:r>
              <a:rPr lang="en-US" dirty="0" smtClean="0"/>
              <a:t>TPC members’ industry </a:t>
            </a:r>
            <a:r>
              <a:rPr lang="en-US" dirty="0"/>
              <a:t>a</a:t>
            </a:r>
            <a:r>
              <a:rPr lang="en-US" dirty="0" smtClean="0"/>
              <a:t>ffiliations (24)</a:t>
            </a:r>
            <a:r>
              <a:rPr lang="en-US" baseline="30000" dirty="0" smtClean="0"/>
              <a:t>[*]</a:t>
            </a:r>
            <a:endParaRPr lang="en-US" dirty="0" smtClean="0"/>
          </a:p>
        </p:txBody>
      </p:sp>
      <p:graphicFrame>
        <p:nvGraphicFramePr>
          <p:cNvPr id="7" name="Table 6"/>
          <p:cNvGraphicFramePr>
            <a:graphicFrameLocks noGrp="1"/>
          </p:cNvGraphicFramePr>
          <p:nvPr>
            <p:extLst/>
          </p:nvPr>
        </p:nvGraphicFramePr>
        <p:xfrm>
          <a:off x="685800" y="1413378"/>
          <a:ext cx="7772400" cy="4031244"/>
        </p:xfrm>
        <a:graphic>
          <a:graphicData uri="http://schemas.openxmlformats.org/drawingml/2006/table">
            <a:tbl>
              <a:tblPr/>
              <a:tblGrid>
                <a:gridCol w="3886200"/>
                <a:gridCol w="3886200"/>
              </a:tblGrid>
              <a:tr h="47716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Company Name (A – I)</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Company Name (I – 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294027">
                <a:tc>
                  <a:txBody>
                    <a:bodyPr/>
                    <a:lstStyle/>
                    <a:p>
                      <a:pPr algn="l" fontAlgn="b"/>
                      <a:r>
                        <a:rPr lang="en-US" sz="1600" b="0" i="0" u="none" strike="noStrike" dirty="0" err="1" smtClean="0">
                          <a:solidFill>
                            <a:srgbClr val="000000"/>
                          </a:solidFill>
                          <a:effectLst/>
                          <a:latin typeface="Calibri" pitchFamily="34" charset="0"/>
                        </a:rPr>
                        <a:t>Altia</a:t>
                      </a:r>
                      <a:r>
                        <a:rPr lang="en-US" sz="1600" b="0" i="0" u="none" strike="noStrike" dirty="0" smtClean="0">
                          <a:solidFill>
                            <a:srgbClr val="000000"/>
                          </a:solidFill>
                          <a:effectLst/>
                          <a:latin typeface="Calibri" pitchFamily="34" charset="0"/>
                        </a:rPr>
                        <a:t> Systems</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Inphi</a:t>
                      </a:r>
                      <a:endParaRPr lang="en-US" sz="1600" b="0" i="0" u="none" strike="noStrike" dirty="0" smtClean="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algn="l" fontAlgn="b"/>
                      <a:r>
                        <a:rPr lang="en-US" sz="1600" b="0" i="0" u="none" strike="noStrike" dirty="0" smtClean="0">
                          <a:solidFill>
                            <a:srgbClr val="000000"/>
                          </a:solidFill>
                          <a:effectLst/>
                          <a:latin typeface="Calibri" pitchFamily="34" charset="0"/>
                        </a:rPr>
                        <a:t>AMD</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Intel</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r h="294027">
                <a:tc>
                  <a:txBody>
                    <a:bodyPr/>
                    <a:lstStyle/>
                    <a:p>
                      <a:pPr algn="l" fontAlgn="ctr"/>
                      <a:r>
                        <a:rPr lang="en-US" sz="1600" b="0" i="0" u="none" strike="noStrike" dirty="0" smtClean="0">
                          <a:solidFill>
                            <a:srgbClr val="000000"/>
                          </a:solidFill>
                          <a:effectLst/>
                          <a:latin typeface="Calibri" pitchFamily="34" charset="0"/>
                        </a:rPr>
                        <a:t>Analog Devices</a:t>
                      </a:r>
                      <a:endParaRPr lang="en-US" sz="1600" b="0" i="0" u="none" strike="noStrike" dirty="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Invensense</a:t>
                      </a:r>
                      <a:endParaRPr lang="en-US" sz="1600" b="0" i="0" u="none" strike="noStrike" dirty="0" smtClean="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algn="l" fontAlgn="b"/>
                      <a:r>
                        <a:rPr lang="en-US" sz="1600" b="0" i="0" u="none" strike="noStrike" dirty="0" smtClean="0">
                          <a:solidFill>
                            <a:srgbClr val="000000"/>
                          </a:solidFill>
                          <a:effectLst/>
                          <a:latin typeface="Calibri" pitchFamily="34" charset="0"/>
                        </a:rPr>
                        <a:t>ARM</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600" b="0" i="0" u="none" strike="noStrike" dirty="0" smtClean="0">
                          <a:solidFill>
                            <a:srgbClr val="000000"/>
                          </a:solidFill>
                          <a:effectLst/>
                          <a:latin typeface="Calibri" pitchFamily="34" charset="0"/>
                        </a:rPr>
                        <a:t>Maxim</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algn="l" fontAlgn="ctr"/>
                      <a:r>
                        <a:rPr lang="en-US" sz="1600" b="0" i="0" u="none" strike="noStrike" dirty="0" smtClean="0">
                          <a:solidFill>
                            <a:srgbClr val="000000"/>
                          </a:solidFill>
                          <a:effectLst/>
                          <a:latin typeface="Calibri" pitchFamily="34" charset="0"/>
                        </a:rPr>
                        <a:t>Broadcom</a:t>
                      </a:r>
                      <a:endParaRPr lang="en-US" sz="1600" b="0" i="0" u="none" strike="noStrike" dirty="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r>
                        <a:rPr lang="en-US" sz="1600" dirty="0" err="1" smtClean="0">
                          <a:latin typeface="Calibri" pitchFamily="34" charset="0"/>
                        </a:rPr>
                        <a:t>Maxlinear</a:t>
                      </a:r>
                      <a:endParaRPr lang="en-US" sz="1600"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Cadence</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NXP Semiconductors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Cirrus Logic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ON Semiconductor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Cortera</a:t>
                      </a:r>
                      <a:r>
                        <a:rPr lang="en-US" sz="1600" b="0" i="0" u="none" strike="noStrike" baseline="0" dirty="0" smtClean="0">
                          <a:solidFill>
                            <a:srgbClr val="000000"/>
                          </a:solidFill>
                          <a:effectLst/>
                          <a:latin typeface="Calibri" pitchFamily="34" charset="0"/>
                        </a:rPr>
                        <a:t> </a:t>
                      </a:r>
                      <a:r>
                        <a:rPr lang="en-US" sz="1600" b="0" i="0" u="none" strike="noStrike" baseline="0" dirty="0" err="1" smtClean="0">
                          <a:solidFill>
                            <a:srgbClr val="000000"/>
                          </a:solidFill>
                          <a:effectLst/>
                          <a:latin typeface="Calibri" pitchFamily="34" charset="0"/>
                        </a:rPr>
                        <a:t>Neurotechnologies</a:t>
                      </a:r>
                      <a:endParaRPr lang="en-US" sz="1600" b="0" i="0" u="none" strike="noStrike" dirty="0" smtClean="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r>
                        <a:rPr lang="en-US" sz="1600" b="0" i="0" u="none" strike="noStrike" dirty="0" smtClean="0">
                          <a:solidFill>
                            <a:srgbClr val="000000"/>
                          </a:solidFill>
                          <a:effectLst/>
                          <a:latin typeface="Calibri" pitchFamily="34" charset="0"/>
                        </a:rPr>
                        <a:t>Qualcomm </a:t>
                      </a:r>
                      <a:endParaRPr lang="en-US" sz="1600"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Crest Semiconductors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r>
                        <a:rPr lang="en-US" sz="1600" dirty="0" smtClean="0">
                          <a:latin typeface="Calibri" pitchFamily="34" charset="0"/>
                        </a:rPr>
                        <a:t>Samsung</a:t>
                      </a:r>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Epoch Microelectronics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Silicon Laboratories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r>
                        <a:rPr lang="en-US" sz="1600" dirty="0" smtClean="0">
                          <a:latin typeface="Calibri" charset="0"/>
                          <a:ea typeface="Calibri" charset="0"/>
                          <a:cs typeface="Calibri" charset="0"/>
                        </a:rPr>
                        <a:t>Global Foundries</a:t>
                      </a:r>
                      <a:endParaRPr lang="en-US" sz="1600" dirty="0">
                        <a:latin typeface="Calibri" charset="0"/>
                        <a:ea typeface="Calibri" charset="0"/>
                        <a:cs typeface="Calibri"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Texas Instruments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IBM T. J. Watson Research Center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dirty="0" smtClean="0">
                          <a:latin typeface="Calibri" pitchFamily="34" charset="0"/>
                        </a:rPr>
                        <a:t>TSMC</a:t>
                      </a:r>
                      <a:endParaRPr lang="en-US" sz="1600" b="0" i="0" u="none" strike="noStrike" dirty="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
        <p:nvSpPr>
          <p:cNvPr id="4" name="Content Placeholder 2"/>
          <p:cNvSpPr txBox="1">
            <a:spLocks/>
          </p:cNvSpPr>
          <p:nvPr/>
        </p:nvSpPr>
        <p:spPr bwMode="auto">
          <a:xfrm>
            <a:off x="5867400" y="5499100"/>
            <a:ext cx="2590800" cy="2921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lang="en-US" sz="1600" b="1" kern="0" dirty="0" smtClean="0">
                <a:solidFill>
                  <a:schemeClr val="tx1"/>
                </a:solidFill>
              </a:rPr>
              <a:t>[*] 32 in 2015</a:t>
            </a:r>
          </a:p>
        </p:txBody>
      </p:sp>
    </p:spTree>
    <p:extLst>
      <p:ext uri="{BB962C8B-B14F-4D97-AF65-F5344CB8AC3E}">
        <p14:creationId xmlns:p14="http://schemas.microsoft.com/office/powerpoint/2010/main" val="11109556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09600" y="1588"/>
            <a:ext cx="8077200" cy="989012"/>
          </a:xfrm>
        </p:spPr>
        <p:txBody>
          <a:bodyPr/>
          <a:lstStyle/>
          <a:p>
            <a:r>
              <a:rPr lang="en-US" sz="3500" dirty="0" smtClean="0"/>
              <a:t>TPC members’ academia affiliations (36)</a:t>
            </a:r>
            <a:r>
              <a:rPr lang="en-US" sz="3500" baseline="30000" dirty="0" smtClean="0"/>
              <a:t>[*]</a:t>
            </a:r>
          </a:p>
        </p:txBody>
      </p:sp>
      <p:graphicFrame>
        <p:nvGraphicFramePr>
          <p:cNvPr id="7" name="Table 6"/>
          <p:cNvGraphicFramePr>
            <a:graphicFrameLocks noGrp="1"/>
          </p:cNvGraphicFramePr>
          <p:nvPr>
            <p:extLst/>
          </p:nvPr>
        </p:nvGraphicFramePr>
        <p:xfrm>
          <a:off x="685800" y="762000"/>
          <a:ext cx="7772400" cy="5404485"/>
        </p:xfrm>
        <a:graphic>
          <a:graphicData uri="http://schemas.openxmlformats.org/drawingml/2006/table">
            <a:tbl>
              <a:tblPr firstRow="1" bandRow="1">
                <a:tableStyleId>{21E4AEA4-8DFA-4A89-87EB-49C32662AFE0}</a:tableStyleId>
              </a:tblPr>
              <a:tblGrid>
                <a:gridCol w="3886200"/>
                <a:gridCol w="3886200"/>
              </a:tblGrid>
              <a:tr h="381000">
                <a:tc>
                  <a:txBody>
                    <a:bodyPr/>
                    <a:lstStyle/>
                    <a:p>
                      <a:pPr marL="0" algn="ctr" defTabSz="914400" rtl="0" eaLnBrk="1" latinLnBrk="0" hangingPunct="1">
                        <a:lnSpc>
                          <a:spcPct val="150000"/>
                        </a:lnSpc>
                      </a:pPr>
                      <a:r>
                        <a:rPr lang="en-US" sz="1800" b="1" kern="1200" dirty="0" smtClean="0">
                          <a:solidFill>
                            <a:schemeClr val="lt1"/>
                          </a:solidFill>
                          <a:latin typeface="Calibri" charset="0"/>
                          <a:ea typeface="Calibri" charset="0"/>
                          <a:cs typeface="Calibri" charset="0"/>
                        </a:rPr>
                        <a:t>Academic institution (A – T)</a:t>
                      </a:r>
                      <a:endParaRPr lang="en-US" sz="1800" b="1" kern="1200" dirty="0">
                        <a:solidFill>
                          <a:schemeClr val="lt1"/>
                        </a:solidFill>
                        <a:latin typeface="Calibri" charset="0"/>
                        <a:ea typeface="Calibri" charset="0"/>
                        <a:cs typeface="Calibri" charset="0"/>
                      </a:endParaRPr>
                    </a:p>
                  </a:txBody>
                  <a:tcPr anchor="ctr"/>
                </a:tc>
                <a:tc>
                  <a:txBody>
                    <a:bodyPr/>
                    <a:lstStyle/>
                    <a:p>
                      <a:pPr marL="0" algn="ctr" defTabSz="914400" rtl="0" eaLnBrk="1" latinLnBrk="0" hangingPunct="1">
                        <a:lnSpc>
                          <a:spcPct val="150000"/>
                        </a:lnSpc>
                      </a:pPr>
                      <a:r>
                        <a:rPr lang="en-US" sz="1800" b="1" kern="1200" dirty="0" smtClean="0">
                          <a:solidFill>
                            <a:schemeClr val="lt1"/>
                          </a:solidFill>
                          <a:latin typeface="Calibri" charset="0"/>
                          <a:ea typeface="Calibri" charset="0"/>
                          <a:cs typeface="Calibri" charset="0"/>
                        </a:rPr>
                        <a:t>Academic institution (T – Z)</a:t>
                      </a:r>
                      <a:endParaRPr lang="en-US" sz="1800" b="1" kern="1200" dirty="0">
                        <a:solidFill>
                          <a:schemeClr val="lt1"/>
                        </a:solidFill>
                        <a:latin typeface="Calibri" charset="0"/>
                        <a:ea typeface="Calibri" charset="0"/>
                        <a:cs typeface="Calibri" charset="0"/>
                      </a:endParaRPr>
                    </a:p>
                  </a:txBody>
                  <a:tcPr anchor="ctr"/>
                </a:tc>
              </a:tr>
              <a:tr h="259080">
                <a:tc>
                  <a:txBody>
                    <a:bodyPr/>
                    <a:lstStyle/>
                    <a:p>
                      <a:pPr algn="l" fontAlgn="b"/>
                      <a:r>
                        <a:rPr lang="en-US" sz="1600" b="0" i="0" u="none" strike="noStrike" dirty="0" smtClean="0">
                          <a:solidFill>
                            <a:srgbClr val="000000"/>
                          </a:solidFill>
                          <a:effectLst/>
                          <a:latin typeface="Calibri" charset="0"/>
                          <a:ea typeface="Calibri" charset="0"/>
                          <a:cs typeface="Calibri" charset="0"/>
                        </a:rPr>
                        <a:t>Ain Shams University,</a:t>
                      </a:r>
                      <a:r>
                        <a:rPr lang="en-US" sz="1600" b="0" i="0" u="none" strike="noStrike" baseline="0" dirty="0" smtClean="0">
                          <a:solidFill>
                            <a:srgbClr val="000000"/>
                          </a:solidFill>
                          <a:effectLst/>
                          <a:latin typeface="Calibri" charset="0"/>
                          <a:ea typeface="Calibri" charset="0"/>
                          <a:cs typeface="Calibri" charset="0"/>
                        </a:rPr>
                        <a:t> Cairo (Egypt)</a:t>
                      </a:r>
                      <a:endParaRPr lang="en-US" sz="1600" b="0" i="0" u="none" strike="noStrike" dirty="0">
                        <a:solidFill>
                          <a:srgbClr val="000000"/>
                        </a:solidFill>
                        <a:effectLst/>
                        <a:latin typeface="Calibri" charset="0"/>
                        <a:ea typeface="Calibri" charset="0"/>
                        <a:cs typeface="Calibri" charset="0"/>
                      </a:endParaRP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charset="0"/>
                          <a:ea typeface="Calibri" charset="0"/>
                          <a:cs typeface="Calibri" charset="0"/>
                        </a:rPr>
                        <a:t>Tongji</a:t>
                      </a:r>
                      <a:r>
                        <a:rPr lang="en-US" sz="1600" b="0" i="0" u="none" strike="noStrike" dirty="0" smtClean="0">
                          <a:solidFill>
                            <a:srgbClr val="000000"/>
                          </a:solidFill>
                          <a:effectLst/>
                          <a:latin typeface="Calibri" charset="0"/>
                          <a:ea typeface="Calibri" charset="0"/>
                          <a:cs typeface="Calibri" charset="0"/>
                        </a:rPr>
                        <a:t> University, Shanghai (China)</a:t>
                      </a:r>
                    </a:p>
                  </a:txBody>
                  <a:tcPr marL="9525" marR="9525" marT="9525" marB="0" anchor="b"/>
                </a:tc>
              </a:tr>
              <a:tr h="228600">
                <a:tc>
                  <a:txBody>
                    <a:bodyPr/>
                    <a:lstStyle/>
                    <a:p>
                      <a:pPr algn="l" fontAlgn="b"/>
                      <a:r>
                        <a:rPr lang="en-US" sz="1600" b="0" i="0" u="none" strike="noStrike" dirty="0">
                          <a:solidFill>
                            <a:srgbClr val="000000"/>
                          </a:solidFill>
                          <a:effectLst/>
                          <a:latin typeface="Calibri" charset="0"/>
                          <a:ea typeface="Calibri" charset="0"/>
                          <a:cs typeface="Calibri" charset="0"/>
                        </a:rPr>
                        <a:t>Arizona State University</a:t>
                      </a:r>
                    </a:p>
                  </a:txBody>
                  <a:tcPr marL="9525" marR="9525" marT="9525" marB="0" anchor="b"/>
                </a:tc>
                <a:tc>
                  <a:txBody>
                    <a:bodyPr/>
                    <a:lstStyle/>
                    <a:p>
                      <a:r>
                        <a:rPr lang="en-US" sz="1600" dirty="0" smtClean="0">
                          <a:latin typeface="Calibri" charset="0"/>
                          <a:ea typeface="Calibri" charset="0"/>
                          <a:cs typeface="Calibri" charset="0"/>
                        </a:rPr>
                        <a:t>Tsinghua University (China)</a:t>
                      </a:r>
                      <a:endParaRPr lang="en-US" sz="1600" dirty="0">
                        <a:latin typeface="Calibri" charset="0"/>
                        <a:ea typeface="Calibri" charset="0"/>
                        <a:cs typeface="Calibri" charset="0"/>
                      </a:endParaRPr>
                    </a:p>
                  </a:txBody>
                  <a:tcPr marL="9525" marR="9525" marT="9525" marB="0" anchor="b"/>
                </a:tc>
              </a:tr>
              <a:tr h="280035">
                <a:tc>
                  <a:txBody>
                    <a:bodyPr/>
                    <a:lstStyle/>
                    <a:p>
                      <a:pPr algn="l" fontAlgn="ctr"/>
                      <a:r>
                        <a:rPr lang="en-US" sz="1600" b="0" i="0" u="none" strike="noStrike" dirty="0">
                          <a:solidFill>
                            <a:srgbClr val="000000"/>
                          </a:solidFill>
                          <a:effectLst/>
                          <a:latin typeface="Calibri" charset="0"/>
                          <a:ea typeface="Calibri" charset="0"/>
                          <a:cs typeface="Calibri" charset="0"/>
                        </a:rPr>
                        <a:t>Auburn University</a:t>
                      </a:r>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UCLA</a:t>
                      </a:r>
                    </a:p>
                  </a:txBody>
                  <a:tcPr marL="9525" marR="9525" marT="9525" marB="0" anchor="b"/>
                </a:tc>
              </a:tr>
              <a:tr h="228600">
                <a:tc>
                  <a:txBody>
                    <a:bodyPr/>
                    <a:lstStyle/>
                    <a:p>
                      <a:pPr algn="l" fontAlgn="ctr"/>
                      <a:r>
                        <a:rPr lang="en-US" sz="1600" b="0" i="0" u="none" strike="noStrike" dirty="0" smtClean="0">
                          <a:solidFill>
                            <a:srgbClr val="000000"/>
                          </a:solidFill>
                          <a:effectLst/>
                          <a:latin typeface="Calibri" charset="0"/>
                          <a:ea typeface="Calibri" charset="0"/>
                          <a:cs typeface="Calibri" charset="0"/>
                        </a:rPr>
                        <a:t>Caltech</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UCSD</a:t>
                      </a:r>
                    </a:p>
                  </a:txBody>
                  <a:tcPr marL="9525" marR="9525" marT="9525" marB="0" anchor="b"/>
                </a:tc>
              </a:tr>
              <a:tr h="28003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Case Western Reserve University</a:t>
                      </a: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University of British Columbia (Canada)</a:t>
                      </a:r>
                    </a:p>
                  </a:txBody>
                  <a:tcPr marL="9525" marR="9525" marT="9525" marB="0" anchor="b"/>
                </a:tc>
              </a:tr>
              <a:tr h="22860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Chinese Academy of Sciences (China)</a:t>
                      </a:r>
                    </a:p>
                  </a:txBody>
                  <a:tcPr marL="9525" marR="9525" marT="9525" marB="0" anchor="ctr"/>
                </a:tc>
                <a:tc>
                  <a:txBody>
                    <a:bodyPr/>
                    <a:lstStyle/>
                    <a:p>
                      <a:pPr algn="l" fontAlgn="b"/>
                      <a:r>
                        <a:rPr lang="en-US" sz="1600" b="0" i="0" u="none" strike="noStrike" dirty="0">
                          <a:solidFill>
                            <a:srgbClr val="000000"/>
                          </a:solidFill>
                          <a:effectLst/>
                          <a:latin typeface="Calibri" charset="0"/>
                          <a:ea typeface="Calibri" charset="0"/>
                          <a:cs typeface="Calibri" charset="0"/>
                        </a:rPr>
                        <a:t>University of </a:t>
                      </a:r>
                      <a:r>
                        <a:rPr lang="en-US" sz="1600" b="0" i="0" u="none" strike="noStrike" dirty="0" smtClean="0">
                          <a:solidFill>
                            <a:srgbClr val="000000"/>
                          </a:solidFill>
                          <a:effectLst/>
                          <a:latin typeface="Calibri" charset="0"/>
                          <a:ea typeface="Calibri" charset="0"/>
                          <a:cs typeface="Calibri" charset="0"/>
                        </a:rPr>
                        <a:t>Bologna (Italy)</a:t>
                      </a:r>
                      <a:endParaRPr lang="en-US" sz="1600" b="0" i="0" u="none" strike="noStrike" dirty="0">
                        <a:solidFill>
                          <a:srgbClr val="000000"/>
                        </a:solidFill>
                        <a:effectLst/>
                        <a:latin typeface="Calibri" charset="0"/>
                        <a:ea typeface="Calibri" charset="0"/>
                        <a:cs typeface="Calibri" charset="0"/>
                      </a:endParaRPr>
                    </a:p>
                  </a:txBody>
                  <a:tcPr marL="9525" marR="9525" marT="9525" marB="0" anchor="b"/>
                </a:tc>
              </a:tr>
              <a:tr h="280035">
                <a:tc>
                  <a:txBody>
                    <a:bodyPr/>
                    <a:lstStyle/>
                    <a:p>
                      <a:pPr algn="l" fontAlgn="ctr"/>
                      <a:r>
                        <a:rPr lang="en-US" sz="1600" b="0" i="0" u="none" strike="noStrike" dirty="0" smtClean="0">
                          <a:solidFill>
                            <a:srgbClr val="000000"/>
                          </a:solidFill>
                          <a:effectLst/>
                          <a:latin typeface="Calibri" charset="0"/>
                          <a:ea typeface="Calibri" charset="0"/>
                          <a:cs typeface="Calibri" charset="0"/>
                        </a:rPr>
                        <a:t>Columbia University</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baseline="0" dirty="0" smtClean="0">
                          <a:solidFill>
                            <a:schemeClr val="tx1"/>
                          </a:solidFill>
                          <a:effectLst/>
                          <a:latin typeface="Calibri"/>
                        </a:rPr>
                        <a:t>University College Cork (Ireland)</a:t>
                      </a:r>
                    </a:p>
                  </a:txBody>
                  <a:tcPr marL="9525" marR="9525" marT="9525" marB="0" anchor="b"/>
                </a:tc>
              </a:tr>
              <a:tr h="228600">
                <a:tc>
                  <a:txBody>
                    <a:bodyPr/>
                    <a:lstStyle/>
                    <a:p>
                      <a:pPr algn="l" fontAlgn="ctr"/>
                      <a:r>
                        <a:rPr lang="en-US" sz="1600" b="0" i="0" u="none" strike="noStrike" dirty="0" smtClean="0">
                          <a:solidFill>
                            <a:srgbClr val="000000"/>
                          </a:solidFill>
                          <a:effectLst/>
                          <a:latin typeface="Calibri" charset="0"/>
                          <a:ea typeface="Calibri" charset="0"/>
                          <a:cs typeface="Calibri" charset="0"/>
                        </a:rPr>
                        <a:t>Georgia Tech</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pPr algn="l" fontAlgn="ctr"/>
                      <a:r>
                        <a:rPr lang="en-US" sz="1600" b="0" i="0" u="none" strike="noStrike" dirty="0" smtClean="0">
                          <a:solidFill>
                            <a:srgbClr val="000000"/>
                          </a:solidFill>
                          <a:effectLst/>
                          <a:latin typeface="Calibri" charset="0"/>
                          <a:ea typeface="Calibri" charset="0"/>
                          <a:cs typeface="Calibri" charset="0"/>
                        </a:rPr>
                        <a:t>University of Florida</a:t>
                      </a:r>
                      <a:endParaRPr lang="en-US" sz="1600" b="0" i="0" u="none" strike="noStrike" dirty="0">
                        <a:solidFill>
                          <a:srgbClr val="000000"/>
                        </a:solidFill>
                        <a:effectLst/>
                        <a:latin typeface="Calibri" charset="0"/>
                        <a:ea typeface="Calibri" charset="0"/>
                        <a:cs typeface="Calibri" charset="0"/>
                      </a:endParaRPr>
                    </a:p>
                  </a:txBody>
                  <a:tcPr marL="9525" marR="9525" marT="9525" marB="0" anchor="b"/>
                </a:tc>
              </a:tr>
              <a:tr h="203835">
                <a:tc>
                  <a:txBody>
                    <a:bodyPr/>
                    <a:lstStyle/>
                    <a:p>
                      <a:pPr algn="l" fontAlgn="ctr"/>
                      <a:r>
                        <a:rPr lang="en-US" sz="1600" b="0" i="0" u="none" strike="noStrike" dirty="0" smtClean="0">
                          <a:solidFill>
                            <a:srgbClr val="000000"/>
                          </a:solidFill>
                          <a:effectLst/>
                          <a:latin typeface="Calibri" charset="0"/>
                          <a:ea typeface="Calibri" charset="0"/>
                          <a:cs typeface="Calibri" charset="0"/>
                        </a:rPr>
                        <a:t>IIT Madras (India)</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University of Minnesota</a:t>
                      </a:r>
                    </a:p>
                  </a:txBody>
                  <a:tcPr marL="9525" marR="9525" marT="9525" marB="0" anchor="ctr"/>
                </a:tc>
              </a:tr>
              <a:tr h="255270">
                <a:tc>
                  <a:txBody>
                    <a:bodyPr/>
                    <a:lstStyle/>
                    <a:p>
                      <a:pPr algn="l" fontAlgn="ctr"/>
                      <a:r>
                        <a:rPr lang="en-US" sz="1600" b="0" i="0" u="none" strike="noStrike" dirty="0" smtClean="0">
                          <a:solidFill>
                            <a:srgbClr val="000000"/>
                          </a:solidFill>
                          <a:effectLst/>
                          <a:latin typeface="Calibri" charset="0"/>
                          <a:ea typeface="Calibri" charset="0"/>
                          <a:cs typeface="Calibri" charset="0"/>
                        </a:rPr>
                        <a:t>Istanbul TU (Turkey)</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r>
                        <a:rPr lang="en-US" sz="1600" dirty="0" smtClean="0">
                          <a:latin typeface="Calibri" charset="0"/>
                          <a:ea typeface="Calibri" charset="0"/>
                          <a:cs typeface="Calibri" charset="0"/>
                        </a:rPr>
                        <a:t>University of South Florida</a:t>
                      </a:r>
                      <a:endParaRPr lang="en-US" sz="1600" dirty="0">
                        <a:latin typeface="Calibri" charset="0"/>
                        <a:ea typeface="Calibri" charset="0"/>
                        <a:cs typeface="Calibri" charset="0"/>
                      </a:endParaRPr>
                    </a:p>
                  </a:txBody>
                  <a:tcPr marL="9525" marR="9525" marT="9525" marB="0" anchor="ct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Kyoto University (Japan)</a:t>
                      </a:r>
                    </a:p>
                  </a:txBody>
                  <a:tcPr marL="9525" marR="9525" marT="9525" marB="0" anchor="ctr"/>
                </a:tc>
                <a:tc>
                  <a:txBody>
                    <a:bodyPr/>
                    <a:lstStyle/>
                    <a:p>
                      <a:pPr algn="l" fontAlgn="ctr"/>
                      <a:r>
                        <a:rPr lang="en-US" sz="1600" b="0" i="0" u="none" strike="noStrike" dirty="0" smtClean="0">
                          <a:solidFill>
                            <a:srgbClr val="000000"/>
                          </a:solidFill>
                          <a:effectLst/>
                          <a:latin typeface="Calibri" charset="0"/>
                          <a:ea typeface="Calibri" charset="0"/>
                          <a:cs typeface="Calibri" charset="0"/>
                        </a:rPr>
                        <a:t>University of Tokyo (Japan)</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r>
              <a:tr h="203835">
                <a:tc>
                  <a:txBody>
                    <a:bodyPr/>
                    <a:lstStyle/>
                    <a:p>
                      <a:pPr algn="l" fontAlgn="b"/>
                      <a:r>
                        <a:rPr lang="en-US" sz="1600" b="0" i="0" u="none" strike="noStrike" dirty="0" err="1" smtClean="0">
                          <a:solidFill>
                            <a:srgbClr val="000000"/>
                          </a:solidFill>
                          <a:effectLst/>
                          <a:latin typeface="Calibri" charset="0"/>
                          <a:ea typeface="Calibri" charset="0"/>
                          <a:cs typeface="Calibri" charset="0"/>
                        </a:rPr>
                        <a:t>Masdar</a:t>
                      </a:r>
                      <a:r>
                        <a:rPr lang="en-US" sz="1600" b="0" i="0" u="none" strike="noStrike" dirty="0" smtClean="0">
                          <a:solidFill>
                            <a:srgbClr val="000000"/>
                          </a:solidFill>
                          <a:effectLst/>
                          <a:latin typeface="Calibri" charset="0"/>
                          <a:ea typeface="Calibri" charset="0"/>
                          <a:cs typeface="Calibri" charset="0"/>
                        </a:rPr>
                        <a:t> IST (India)</a:t>
                      </a:r>
                      <a:endParaRPr lang="en-US" sz="1600" b="0" i="0" u="none" strike="noStrike" dirty="0">
                        <a:solidFill>
                          <a:srgbClr val="000000"/>
                        </a:solidFill>
                        <a:effectLst/>
                        <a:latin typeface="Calibri" charset="0"/>
                        <a:ea typeface="Calibri" charset="0"/>
                        <a:cs typeface="Calibri" charset="0"/>
                      </a:endParaRPr>
                    </a:p>
                  </a:txBody>
                  <a:tcPr marL="9525" marR="9525" marT="9525" marB="0" anchor="b"/>
                </a:tc>
                <a:tc>
                  <a:txBody>
                    <a:bodyPr/>
                    <a:lstStyle/>
                    <a:p>
                      <a:pPr algn="l" fontAlgn="ctr"/>
                      <a:r>
                        <a:rPr lang="en-US" sz="1600" b="0" i="0" u="none" strike="noStrike" dirty="0" smtClean="0">
                          <a:solidFill>
                            <a:srgbClr val="000000"/>
                          </a:solidFill>
                          <a:effectLst/>
                          <a:latin typeface="Calibri" charset="0"/>
                          <a:ea typeface="Calibri" charset="0"/>
                          <a:cs typeface="Calibri" charset="0"/>
                        </a:rPr>
                        <a:t>University of Toronto (Canada)</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r>
              <a:tr h="179070">
                <a:tc>
                  <a:txBody>
                    <a:bodyPr/>
                    <a:lstStyle/>
                    <a:p>
                      <a:pPr algn="l" fontAlgn="ctr"/>
                      <a:r>
                        <a:rPr lang="en-US" sz="1600" b="0" i="0" u="none" strike="noStrike" dirty="0" smtClean="0">
                          <a:solidFill>
                            <a:srgbClr val="000000"/>
                          </a:solidFill>
                          <a:effectLst/>
                          <a:latin typeface="Calibri" charset="0"/>
                          <a:ea typeface="Calibri" charset="0"/>
                          <a:cs typeface="Calibri" charset="0"/>
                        </a:rPr>
                        <a:t>MIT Lincoln Laboratory</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University of Washington</a:t>
                      </a:r>
                    </a:p>
                  </a:txBody>
                  <a:tcPr marL="9525" marR="9525" marT="9525" marB="0" anchor="ctr"/>
                </a:tc>
              </a:tr>
              <a:tr h="2305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National </a:t>
                      </a:r>
                      <a:r>
                        <a:rPr lang="en-US" sz="1600" b="0" i="0" u="none" strike="noStrike" dirty="0" err="1" smtClean="0">
                          <a:solidFill>
                            <a:srgbClr val="000000"/>
                          </a:solidFill>
                          <a:effectLst/>
                          <a:latin typeface="Calibri" charset="0"/>
                          <a:ea typeface="Calibri" charset="0"/>
                          <a:cs typeface="Calibri" charset="0"/>
                        </a:rPr>
                        <a:t>Chiao</a:t>
                      </a:r>
                      <a:r>
                        <a:rPr lang="en-US" sz="1600" b="0" i="0" u="none" strike="noStrike" dirty="0" smtClean="0">
                          <a:solidFill>
                            <a:srgbClr val="000000"/>
                          </a:solidFill>
                          <a:effectLst/>
                          <a:latin typeface="Calibri" charset="0"/>
                          <a:ea typeface="Calibri" charset="0"/>
                          <a:cs typeface="Calibri" charset="0"/>
                        </a:rPr>
                        <a:t> University (Taiwan)</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University of Waterloo</a:t>
                      </a:r>
                      <a:r>
                        <a:rPr lang="en-US" sz="1600" b="0" i="0" u="none" strike="noStrike" baseline="0" dirty="0" smtClean="0">
                          <a:solidFill>
                            <a:srgbClr val="000000"/>
                          </a:solidFill>
                          <a:effectLst/>
                          <a:latin typeface="Calibri" charset="0"/>
                          <a:ea typeface="Calibri" charset="0"/>
                          <a:cs typeface="Calibri" charset="0"/>
                        </a:rPr>
                        <a:t> (Canada)</a:t>
                      </a:r>
                      <a:endParaRPr lang="en-US" sz="1600" b="0" i="0" u="none" strike="noStrike" dirty="0" smtClean="0">
                        <a:solidFill>
                          <a:srgbClr val="000000"/>
                        </a:solidFill>
                        <a:effectLst/>
                        <a:latin typeface="Calibri" charset="0"/>
                        <a:ea typeface="Calibri" charset="0"/>
                        <a:cs typeface="Calibri" charset="0"/>
                      </a:endParaRPr>
                    </a:p>
                  </a:txBody>
                  <a:tcPr marL="9525" marR="9525" marT="9525" marB="0" anchor="ctr"/>
                </a:tc>
              </a:tr>
              <a:tr h="20574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Oregon State University</a:t>
                      </a:r>
                    </a:p>
                  </a:txBody>
                  <a:tcPr marL="9525" marR="9525" marT="9525" marB="0" anchor="ctr"/>
                </a:tc>
                <a:tc>
                  <a:txBody>
                    <a:bodyPr/>
                    <a:lstStyle/>
                    <a:p>
                      <a:pPr algn="l" fontAlgn="ctr"/>
                      <a:r>
                        <a:rPr lang="en-US" sz="1600" b="0" dirty="0" smtClean="0">
                          <a:latin typeface="Calibri" charset="0"/>
                          <a:ea typeface="Calibri" charset="0"/>
                          <a:cs typeface="Calibri" charset="0"/>
                        </a:rPr>
                        <a:t>USC</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r>
              <a:tr h="150495">
                <a:tc>
                  <a:txBody>
                    <a:bodyPr/>
                    <a:lstStyle/>
                    <a:p>
                      <a:pPr algn="l" fontAlgn="ctr"/>
                      <a:r>
                        <a:rPr lang="en-US" sz="1600" b="0" i="0" u="none" strike="noStrike" dirty="0" smtClean="0">
                          <a:solidFill>
                            <a:srgbClr val="000000"/>
                          </a:solidFill>
                          <a:effectLst/>
                          <a:latin typeface="Calibri" charset="0"/>
                          <a:ea typeface="Calibri" charset="0"/>
                          <a:cs typeface="Calibri" charset="0"/>
                        </a:rPr>
                        <a:t>Penn State University</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pPr algn="l" fontAlgn="ctr"/>
                      <a:r>
                        <a:rPr lang="en-US" sz="1600" b="0" i="0" u="none" strike="noStrike" dirty="0" smtClean="0">
                          <a:solidFill>
                            <a:srgbClr val="000000"/>
                          </a:solidFill>
                          <a:effectLst/>
                          <a:latin typeface="Calibri" charset="0"/>
                          <a:ea typeface="Calibri" charset="0"/>
                          <a:cs typeface="Calibri" charset="0"/>
                        </a:rPr>
                        <a:t>UT Austin</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r>
              <a:tr h="232410">
                <a:tc>
                  <a:txBody>
                    <a:bodyPr/>
                    <a:lstStyle/>
                    <a:p>
                      <a:pPr algn="l" fontAlgn="ctr"/>
                      <a:r>
                        <a:rPr lang="en-US" sz="1600" b="0" i="0" u="none" strike="noStrike" dirty="0" smtClean="0">
                          <a:solidFill>
                            <a:srgbClr val="000000"/>
                          </a:solidFill>
                          <a:effectLst/>
                          <a:latin typeface="Calibri" charset="0"/>
                          <a:ea typeface="Calibri" charset="0"/>
                          <a:cs typeface="Calibri" charset="0"/>
                        </a:rPr>
                        <a:t>Princeton University</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r>
                        <a:rPr lang="en-US" sz="1600" b="0" dirty="0" smtClean="0">
                          <a:latin typeface="Calibri" charset="0"/>
                          <a:ea typeface="Calibri" charset="0"/>
                          <a:cs typeface="Calibri" charset="0"/>
                        </a:rPr>
                        <a:t>UT Dallas</a:t>
                      </a:r>
                      <a:endParaRPr lang="en-US" sz="1600" b="0" dirty="0">
                        <a:latin typeface="Calibri" charset="0"/>
                        <a:ea typeface="Calibri" charset="0"/>
                        <a:cs typeface="Calibri" charset="0"/>
                      </a:endParaRPr>
                    </a:p>
                  </a:txBody>
                  <a:tcPr marL="9525" marR="9525" marT="9525" marB="0" anchor="ctr"/>
                </a:tc>
              </a:tr>
              <a:tr h="207645">
                <a:tc>
                  <a:txBody>
                    <a:bodyPr/>
                    <a:lstStyle/>
                    <a:p>
                      <a:pPr algn="l" fontAlgn="ctr"/>
                      <a:r>
                        <a:rPr lang="en-US" sz="1600" b="0" i="0" u="none" strike="noStrike" dirty="0" smtClean="0">
                          <a:solidFill>
                            <a:srgbClr val="000000"/>
                          </a:solidFill>
                          <a:effectLst/>
                          <a:latin typeface="Calibri" charset="0"/>
                          <a:ea typeface="Calibri" charset="0"/>
                          <a:cs typeface="Calibri" charset="0"/>
                        </a:rPr>
                        <a:t>Purdue University</a:t>
                      </a:r>
                      <a:endParaRPr lang="en-US" sz="1600" b="0" i="0" u="none" strike="noStrike" dirty="0">
                        <a:solidFill>
                          <a:srgbClr val="000000"/>
                        </a:solidFill>
                        <a:effectLst/>
                        <a:latin typeface="Calibri" charset="0"/>
                        <a:ea typeface="Calibri" charset="0"/>
                        <a:cs typeface="Calibri" charset="0"/>
                      </a:endParaRPr>
                    </a:p>
                  </a:txBody>
                  <a:tcPr marL="9525" marR="9525" marT="9525" marB="0" anchor="ctr"/>
                </a:tc>
                <a:tc>
                  <a:txBody>
                    <a:bodyPr/>
                    <a:lstStyle/>
                    <a:p>
                      <a:r>
                        <a:rPr lang="en-US" sz="1600" b="0" dirty="0" smtClean="0">
                          <a:latin typeface="Calibri" charset="0"/>
                          <a:ea typeface="Calibri" charset="0"/>
                          <a:cs typeface="Calibri" charset="0"/>
                        </a:rPr>
                        <a:t>Virginia Tech</a:t>
                      </a:r>
                      <a:endParaRPr lang="en-US" sz="1600" b="0" dirty="0">
                        <a:latin typeface="Calibri" charset="0"/>
                        <a:ea typeface="Calibri" charset="0"/>
                        <a:cs typeface="Calibri" charset="0"/>
                      </a:endParaRPr>
                    </a:p>
                  </a:txBody>
                  <a:tcPr marL="9525" marR="9525" marT="9525" marB="0" anchor="ctr"/>
                </a:tc>
              </a:tr>
              <a:tr h="20764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charset="0"/>
                          <a:ea typeface="Calibri" charset="0"/>
                          <a:cs typeface="Calibri" charset="0"/>
                        </a:rPr>
                        <a:t>Texas A&amp;M University</a:t>
                      </a:r>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i="0" u="none" strike="noStrike" baseline="0" dirty="0" smtClean="0">
                        <a:solidFill>
                          <a:schemeClr val="tx1"/>
                        </a:solidFill>
                        <a:effectLst/>
                        <a:latin typeface="Calibri"/>
                      </a:endParaRPr>
                    </a:p>
                  </a:txBody>
                  <a:tcPr marL="9525" marR="9525" marT="9525" marB="0" anchor="ctr"/>
                </a:tc>
              </a:tr>
            </a:tbl>
          </a:graphicData>
        </a:graphic>
      </p:graphicFrame>
      <p:sp>
        <p:nvSpPr>
          <p:cNvPr id="4" name="Content Placeholder 2"/>
          <p:cNvSpPr txBox="1">
            <a:spLocks/>
          </p:cNvSpPr>
          <p:nvPr/>
        </p:nvSpPr>
        <p:spPr bwMode="auto">
          <a:xfrm>
            <a:off x="5715000" y="6477000"/>
            <a:ext cx="2590800" cy="2921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lang="en-US" sz="1600" b="1" kern="0" smtClean="0">
                <a:solidFill>
                  <a:schemeClr val="tx1"/>
                </a:solidFill>
              </a:rPr>
              <a:t>[*] </a:t>
            </a:r>
            <a:r>
              <a:rPr lang="en-US" sz="1600" b="1" kern="0" dirty="0" smtClean="0">
                <a:solidFill>
                  <a:schemeClr val="tx1"/>
                </a:solidFill>
              </a:rPr>
              <a:t>26 in 2015</a:t>
            </a:r>
          </a:p>
        </p:txBody>
      </p:sp>
    </p:spTree>
    <p:extLst>
      <p:ext uri="{BB962C8B-B14F-4D97-AF65-F5344CB8AC3E}">
        <p14:creationId xmlns:p14="http://schemas.microsoft.com/office/powerpoint/2010/main" val="589946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Analog Circuits and Techniques</a:t>
            </a:r>
          </a:p>
        </p:txBody>
      </p:sp>
      <p:sp>
        <p:nvSpPr>
          <p:cNvPr id="15363" name="Content Placeholder 2"/>
          <p:cNvSpPr>
            <a:spLocks noGrp="1"/>
          </p:cNvSpPr>
          <p:nvPr>
            <p:ph idx="1"/>
          </p:nvPr>
        </p:nvSpPr>
        <p:spPr>
          <a:xfrm>
            <a:off x="609601" y="5334000"/>
            <a:ext cx="3962399" cy="762000"/>
          </a:xfrm>
        </p:spPr>
        <p:txBody>
          <a:bodyPr/>
          <a:lstStyle/>
          <a:p>
            <a:r>
              <a:rPr lang="en-US" sz="2000" b="1" dirty="0"/>
              <a:t>Subcommittee chair in </a:t>
            </a:r>
            <a:r>
              <a:rPr lang="en-US" sz="2000" b="1" dirty="0">
                <a:solidFill>
                  <a:srgbClr val="FF0000"/>
                </a:solidFill>
              </a:rPr>
              <a:t>RED</a:t>
            </a:r>
          </a:p>
          <a:p>
            <a:r>
              <a:rPr lang="en-US" sz="2000" b="1" dirty="0" smtClean="0"/>
              <a:t>New members in </a:t>
            </a:r>
            <a:r>
              <a:rPr lang="en-US" sz="2000" b="1" dirty="0" smtClean="0">
                <a:solidFill>
                  <a:schemeClr val="accent1">
                    <a:lumMod val="75000"/>
                  </a:schemeClr>
                </a:solidFill>
              </a:rPr>
              <a:t>GREEN</a:t>
            </a:r>
          </a:p>
        </p:txBody>
      </p:sp>
      <p:graphicFrame>
        <p:nvGraphicFramePr>
          <p:cNvPr id="7" name="Table 6"/>
          <p:cNvGraphicFramePr>
            <a:graphicFrameLocks noGrp="1"/>
          </p:cNvGraphicFramePr>
          <p:nvPr>
            <p:extLst/>
          </p:nvPr>
        </p:nvGraphicFramePr>
        <p:xfrm>
          <a:off x="609599" y="914400"/>
          <a:ext cx="7848601" cy="4169346"/>
        </p:xfrm>
        <a:graphic>
          <a:graphicData uri="http://schemas.openxmlformats.org/drawingml/2006/table">
            <a:tbl>
              <a:tblPr/>
              <a:tblGrid>
                <a:gridCol w="2256300"/>
                <a:gridCol w="2256300"/>
                <a:gridCol w="3336001"/>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baseline="0" dirty="0" smtClean="0">
                          <a:solidFill>
                            <a:srgbClr val="FF0000"/>
                          </a:solidFill>
                          <a:effectLst/>
                          <a:latin typeface="Calibri"/>
                        </a:rPr>
                        <a:t>Jorge</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err="1" smtClean="0">
                          <a:solidFill>
                            <a:srgbClr val="FF0000"/>
                          </a:solidFill>
                          <a:effectLst/>
                          <a:latin typeface="Calibri"/>
                        </a:rPr>
                        <a:t>Grilo</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err="1" smtClean="0">
                          <a:solidFill>
                            <a:srgbClr val="FF0000"/>
                          </a:solidFill>
                          <a:effectLst/>
                          <a:latin typeface="Calibri"/>
                        </a:rPr>
                        <a:t>Maxlinear</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Yusuf</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Haque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a:solidFill>
                            <a:srgbClr val="000000"/>
                          </a:solidFill>
                          <a:effectLst/>
                          <a:latin typeface="Calibri"/>
                        </a:rPr>
                        <a:t>Crest </a:t>
                      </a:r>
                      <a:r>
                        <a:rPr lang="en-US" sz="1800" b="0" i="0" u="none" strike="noStrike" baseline="0" dirty="0" smtClean="0">
                          <a:solidFill>
                            <a:srgbClr val="000000"/>
                          </a:solidFill>
                          <a:effectLst/>
                          <a:latin typeface="Calibri"/>
                        </a:rPr>
                        <a:t>Semiconductors</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a:solidFill>
                            <a:srgbClr val="000000"/>
                          </a:solidFill>
                          <a:effectLst/>
                          <a:latin typeface="Calibri"/>
                        </a:rPr>
                        <a:t>Ken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a:solidFill>
                            <a:srgbClr val="000000"/>
                          </a:solidFill>
                          <a:effectLst/>
                          <a:latin typeface="Calibri"/>
                        </a:rPr>
                        <a:t>Suyama</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a:solidFill>
                            <a:srgbClr val="000000"/>
                          </a:solidFill>
                          <a:effectLst/>
                          <a:latin typeface="Calibri"/>
                        </a:rPr>
                        <a:t>Epoch Microelectronics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rgbClr val="000000"/>
                          </a:solidFill>
                          <a:effectLst/>
                          <a:latin typeface="Calibri"/>
                        </a:rPr>
                        <a:t>Jing</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rgbClr val="000000"/>
                          </a:solidFill>
                          <a:effectLst/>
                          <a:latin typeface="Calibri"/>
                        </a:rPr>
                        <a:t>Yang</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rgbClr val="000000"/>
                          </a:solidFill>
                          <a:effectLst/>
                          <a:latin typeface="Calibri"/>
                        </a:rPr>
                        <a:t>Texas Instruments</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b"/>
                      <a:r>
                        <a:rPr lang="en-US" sz="1800" b="0" i="0" u="none" strike="noStrike" baseline="0" dirty="0" err="1" smtClean="0">
                          <a:solidFill>
                            <a:srgbClr val="000000"/>
                          </a:solidFill>
                          <a:effectLst/>
                          <a:latin typeface="Calibri"/>
                        </a:rPr>
                        <a:t>Arijit</a:t>
                      </a:r>
                      <a:r>
                        <a:rPr lang="en-US" sz="1800" b="0" i="0" u="none" strike="noStrike" baseline="0" dirty="0" smtClean="0">
                          <a:solidFill>
                            <a:srgbClr val="000000"/>
                          </a:solidFill>
                          <a:effectLst/>
                          <a:latin typeface="Calibri"/>
                        </a:rPr>
                        <a:t>  	</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err="1" smtClean="0">
                          <a:solidFill>
                            <a:srgbClr val="000000"/>
                          </a:solidFill>
                          <a:effectLst/>
                          <a:latin typeface="Calibri"/>
                        </a:rPr>
                        <a:t>Raychowdhury</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smtClean="0">
                          <a:solidFill>
                            <a:srgbClr val="000000"/>
                          </a:solidFill>
                          <a:effectLst/>
                          <a:latin typeface="Calibri"/>
                        </a:rPr>
                        <a:t>Georgia Tech</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Nagendra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chemeClr val="accent1">
                              <a:lumMod val="75000"/>
                            </a:schemeClr>
                          </a:solidFill>
                          <a:effectLst/>
                          <a:latin typeface="Calibri"/>
                        </a:rPr>
                        <a:t>Krishnapura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IIT Madras (India)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Nan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Sun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UT Austin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Jiangfeng</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Wu</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chemeClr val="accent1">
                              <a:lumMod val="75000"/>
                            </a:schemeClr>
                          </a:solidFill>
                          <a:effectLst/>
                          <a:latin typeface="Calibri"/>
                        </a:rPr>
                        <a:t>Tongji</a:t>
                      </a:r>
                      <a:r>
                        <a:rPr lang="en-US" sz="1800" b="0" i="0" u="none" strike="noStrike" baseline="0" dirty="0" smtClean="0">
                          <a:solidFill>
                            <a:schemeClr val="accent1">
                              <a:lumMod val="75000"/>
                            </a:schemeClr>
                          </a:solidFill>
                          <a:effectLst/>
                          <a:latin typeface="Calibri"/>
                        </a:rPr>
                        <a:t> University, Shanghai (China)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Fahran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Adil</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MIT Lincoln Lab</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Sudhakar</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chemeClr val="accent1">
                              <a:lumMod val="75000"/>
                            </a:schemeClr>
                          </a:solidFill>
                          <a:effectLst/>
                          <a:latin typeface="Calibri"/>
                        </a:rPr>
                        <a:t>Pamarti</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UCLA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Emad</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Hegazi</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Ain Shams University, Cairo (Egypt)</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
        <p:nvSpPr>
          <p:cNvPr id="6" name="Content Placeholder 2"/>
          <p:cNvSpPr txBox="1">
            <a:spLocks/>
          </p:cNvSpPr>
          <p:nvPr/>
        </p:nvSpPr>
        <p:spPr bwMode="auto">
          <a:xfrm>
            <a:off x="4572001" y="5346700"/>
            <a:ext cx="3886200" cy="762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solidFill>
                  <a:schemeClr val="tx1"/>
                </a:solidFill>
              </a:rPr>
              <a:t>Industry: 4 </a:t>
            </a:r>
          </a:p>
          <a:p>
            <a:r>
              <a:rPr lang="en-US" sz="2000" b="1" kern="0" dirty="0" smtClean="0">
                <a:solidFill>
                  <a:schemeClr val="tx1"/>
                </a:solidFill>
              </a:rPr>
              <a:t>Academia: 7 </a:t>
            </a:r>
          </a:p>
        </p:txBody>
      </p:sp>
    </p:spTree>
    <p:extLst>
      <p:ext uri="{BB962C8B-B14F-4D97-AF65-F5344CB8AC3E}">
        <p14:creationId xmlns:p14="http://schemas.microsoft.com/office/powerpoint/2010/main" val="38976873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Data Converters</a:t>
            </a:r>
          </a:p>
        </p:txBody>
      </p:sp>
      <p:sp>
        <p:nvSpPr>
          <p:cNvPr id="15363" name="Content Placeholder 2"/>
          <p:cNvSpPr>
            <a:spLocks noGrp="1"/>
          </p:cNvSpPr>
          <p:nvPr>
            <p:ph idx="1"/>
          </p:nvPr>
        </p:nvSpPr>
        <p:spPr>
          <a:xfrm>
            <a:off x="609601" y="5334000"/>
            <a:ext cx="3962399" cy="762000"/>
          </a:xfrm>
        </p:spPr>
        <p:txBody>
          <a:bodyPr/>
          <a:lstStyle/>
          <a:p>
            <a:r>
              <a:rPr lang="en-US" sz="2000" b="1" dirty="0"/>
              <a:t>Subcommittee chair in </a:t>
            </a:r>
            <a:r>
              <a:rPr lang="en-US" sz="2000" b="1" dirty="0">
                <a:solidFill>
                  <a:srgbClr val="FF0000"/>
                </a:solidFill>
              </a:rPr>
              <a:t>RED</a:t>
            </a:r>
          </a:p>
          <a:p>
            <a:r>
              <a:rPr lang="en-US" sz="2000" b="1" dirty="0" smtClean="0"/>
              <a:t>New members in </a:t>
            </a:r>
            <a:r>
              <a:rPr lang="en-US" sz="2000" b="1" dirty="0" smtClean="0">
                <a:solidFill>
                  <a:schemeClr val="accent1">
                    <a:lumMod val="75000"/>
                  </a:schemeClr>
                </a:solidFill>
              </a:rPr>
              <a:t>GREEN</a:t>
            </a:r>
          </a:p>
        </p:txBody>
      </p:sp>
      <p:graphicFrame>
        <p:nvGraphicFramePr>
          <p:cNvPr id="7" name="Table 6"/>
          <p:cNvGraphicFramePr>
            <a:graphicFrameLocks noGrp="1"/>
          </p:cNvGraphicFramePr>
          <p:nvPr>
            <p:extLst/>
          </p:nvPr>
        </p:nvGraphicFramePr>
        <p:xfrm>
          <a:off x="609599" y="914400"/>
          <a:ext cx="7848601" cy="3842897"/>
        </p:xfrm>
        <a:graphic>
          <a:graphicData uri="http://schemas.openxmlformats.org/drawingml/2006/table">
            <a:tbl>
              <a:tblPr/>
              <a:tblGrid>
                <a:gridCol w="2256300"/>
                <a:gridCol w="2256300"/>
                <a:gridCol w="3336001"/>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dirty="0">
                          <a:solidFill>
                            <a:srgbClr val="FF0000"/>
                          </a:solidFill>
                          <a:effectLst/>
                          <a:latin typeface="Calibri"/>
                        </a:rPr>
                        <a:t>Mohammad</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a:solidFill>
                            <a:srgbClr val="FF0000"/>
                          </a:solidFill>
                          <a:effectLst/>
                          <a:latin typeface="Calibri"/>
                        </a:rPr>
                        <a:t>Ranjbar</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dirty="0" err="1" smtClean="0">
                          <a:solidFill>
                            <a:srgbClr val="FF0000"/>
                          </a:solidFill>
                          <a:effectLst/>
                          <a:latin typeface="Calibri"/>
                        </a:rPr>
                        <a:t>Inphi</a:t>
                      </a:r>
                      <a:endParaRPr lang="en-US" sz="1800" b="0" i="0" u="none" strike="noStrike"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dirty="0" err="1">
                          <a:solidFill>
                            <a:srgbClr val="000000"/>
                          </a:solidFill>
                          <a:effectLst/>
                          <a:latin typeface="Calibri"/>
                        </a:rPr>
                        <a:t>Abhishek</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Bandyopadhyay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Analog Devices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Ayman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err="1">
                          <a:solidFill>
                            <a:srgbClr val="000000"/>
                          </a:solidFill>
                          <a:effectLst/>
                          <a:latin typeface="Calibri"/>
                        </a:rPr>
                        <a:t>Shabra</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err="1" smtClean="0">
                          <a:solidFill>
                            <a:srgbClr val="000000"/>
                          </a:solidFill>
                          <a:effectLst/>
                          <a:latin typeface="Calibri"/>
                        </a:rPr>
                        <a:t>Masdar</a:t>
                      </a:r>
                      <a:r>
                        <a:rPr lang="en-US" sz="1800" b="0" i="0" u="none" strike="noStrike" dirty="0" smtClean="0">
                          <a:solidFill>
                            <a:srgbClr val="000000"/>
                          </a:solidFill>
                          <a:effectLst/>
                          <a:latin typeface="Calibri"/>
                        </a:rPr>
                        <a:t> IST (UAE)</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dirty="0">
                          <a:solidFill>
                            <a:srgbClr val="000000"/>
                          </a:solidFill>
                          <a:effectLst/>
                          <a:latin typeface="Calibri"/>
                        </a:rPr>
                        <a:t>Dong-Young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Chang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Maxim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Mike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Chen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USC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Ian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Galton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UCSD</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Ivan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O’Connell</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University College Cork (Ireland)</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Khiem</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Nguyen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Analog Devices</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Nima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Maghari</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University of Florida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Yunzhi</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Dong</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Analog Devices</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
        <p:nvSpPr>
          <p:cNvPr id="5" name="Content Placeholder 2"/>
          <p:cNvSpPr txBox="1">
            <a:spLocks/>
          </p:cNvSpPr>
          <p:nvPr/>
        </p:nvSpPr>
        <p:spPr bwMode="auto">
          <a:xfrm>
            <a:off x="4572001" y="5346700"/>
            <a:ext cx="3886200" cy="762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solidFill>
                  <a:schemeClr val="tx1"/>
                </a:solidFill>
              </a:rPr>
              <a:t>Industry: 5 </a:t>
            </a:r>
          </a:p>
          <a:p>
            <a:r>
              <a:rPr lang="en-US" sz="2000" b="1" kern="0" dirty="0" smtClean="0">
                <a:solidFill>
                  <a:schemeClr val="tx1"/>
                </a:solidFill>
              </a:rPr>
              <a:t>Academia: 5 </a:t>
            </a:r>
          </a:p>
        </p:txBody>
      </p:sp>
    </p:spTree>
    <p:extLst>
      <p:ext uri="{BB962C8B-B14F-4D97-AF65-F5344CB8AC3E}">
        <p14:creationId xmlns:p14="http://schemas.microsoft.com/office/powerpoint/2010/main" val="8056473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Design Foundations</a:t>
            </a:r>
          </a:p>
        </p:txBody>
      </p:sp>
      <p:sp>
        <p:nvSpPr>
          <p:cNvPr id="15363" name="Content Placeholder 2"/>
          <p:cNvSpPr>
            <a:spLocks noGrp="1"/>
          </p:cNvSpPr>
          <p:nvPr>
            <p:ph idx="1"/>
          </p:nvPr>
        </p:nvSpPr>
        <p:spPr>
          <a:xfrm>
            <a:off x="609601" y="5334000"/>
            <a:ext cx="3962399" cy="762000"/>
          </a:xfrm>
        </p:spPr>
        <p:txBody>
          <a:bodyPr/>
          <a:lstStyle/>
          <a:p>
            <a:r>
              <a:rPr lang="en-US" sz="2000" b="1" dirty="0"/>
              <a:t>Subcommittee chair in </a:t>
            </a:r>
            <a:r>
              <a:rPr lang="en-US" sz="2000" b="1" dirty="0">
                <a:solidFill>
                  <a:srgbClr val="FF0000"/>
                </a:solidFill>
              </a:rPr>
              <a:t>RED</a:t>
            </a:r>
          </a:p>
          <a:p>
            <a:r>
              <a:rPr lang="en-US" sz="2000" b="1" dirty="0" smtClean="0"/>
              <a:t>New members in </a:t>
            </a:r>
            <a:r>
              <a:rPr lang="en-US" sz="2000" b="1" dirty="0" smtClean="0">
                <a:solidFill>
                  <a:schemeClr val="accent1">
                    <a:lumMod val="75000"/>
                  </a:schemeClr>
                </a:solidFill>
              </a:rPr>
              <a:t>GREEN</a:t>
            </a:r>
          </a:p>
        </p:txBody>
      </p:sp>
      <p:graphicFrame>
        <p:nvGraphicFramePr>
          <p:cNvPr id="7" name="Table 6"/>
          <p:cNvGraphicFramePr>
            <a:graphicFrameLocks noGrp="1"/>
          </p:cNvGraphicFramePr>
          <p:nvPr>
            <p:extLst/>
          </p:nvPr>
        </p:nvGraphicFramePr>
        <p:xfrm>
          <a:off x="609599" y="914400"/>
          <a:ext cx="7848601" cy="3842897"/>
        </p:xfrm>
        <a:graphic>
          <a:graphicData uri="http://schemas.openxmlformats.org/drawingml/2006/table">
            <a:tbl>
              <a:tblPr/>
              <a:tblGrid>
                <a:gridCol w="2256300"/>
                <a:gridCol w="2256300"/>
                <a:gridCol w="3336001"/>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baseline="0" dirty="0" err="1" smtClean="0">
                          <a:solidFill>
                            <a:srgbClr val="FF0000"/>
                          </a:solidFill>
                          <a:effectLst/>
                          <a:latin typeface="Calibri"/>
                        </a:rPr>
                        <a:t>Chenjie</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err="1" smtClean="0">
                          <a:solidFill>
                            <a:srgbClr val="FF0000"/>
                          </a:solidFill>
                          <a:effectLst/>
                          <a:latin typeface="Calibri"/>
                        </a:rPr>
                        <a:t>Gu</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smtClean="0">
                          <a:solidFill>
                            <a:srgbClr val="FF0000"/>
                          </a:solidFill>
                          <a:effectLst/>
                          <a:latin typeface="Calibri"/>
                        </a:rPr>
                        <a:t>Intel</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dirty="0">
                          <a:solidFill>
                            <a:srgbClr val="000000"/>
                          </a:solidFill>
                          <a:effectLst/>
                          <a:latin typeface="Calibri"/>
                        </a:rPr>
                        <a:t>Colin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McAndrew</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smtClean="0">
                          <a:solidFill>
                            <a:srgbClr val="000000"/>
                          </a:solidFill>
                          <a:effectLst/>
                          <a:latin typeface="Calibri"/>
                        </a:rPr>
                        <a:t>NXP Semiconductors</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Yu (Kevin)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Cao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dirty="0">
                          <a:solidFill>
                            <a:srgbClr val="000000"/>
                          </a:solidFill>
                          <a:effectLst/>
                          <a:latin typeface="Calibri"/>
                        </a:rPr>
                        <a:t>Arizona State University</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rgbClr val="000000"/>
                          </a:solidFill>
                          <a:effectLst/>
                          <a:latin typeface="Calibri"/>
                        </a:rPr>
                        <a:t>Visvesh</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rgbClr val="000000"/>
                          </a:solidFill>
                          <a:effectLst/>
                          <a:latin typeface="Calibri"/>
                        </a:rPr>
                        <a:t>Sathe</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rgbClr val="000000"/>
                          </a:solidFill>
                          <a:effectLst/>
                          <a:latin typeface="Calibri"/>
                        </a:rPr>
                        <a:t>University of Washington</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Tetsuya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Iizuka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smtClean="0">
                          <a:solidFill>
                            <a:srgbClr val="000000"/>
                          </a:solidFill>
                          <a:effectLst/>
                          <a:latin typeface="Calibri"/>
                        </a:rPr>
                        <a:t>University </a:t>
                      </a:r>
                      <a:r>
                        <a:rPr lang="en-US" sz="1800" b="0" i="0" u="none" strike="noStrike" dirty="0">
                          <a:solidFill>
                            <a:srgbClr val="000000"/>
                          </a:solidFill>
                          <a:effectLst/>
                          <a:latin typeface="Calibri"/>
                        </a:rPr>
                        <a:t>of </a:t>
                      </a:r>
                      <a:r>
                        <a:rPr lang="en-US" sz="1800" b="0" i="0" u="none" strike="noStrike" dirty="0" smtClean="0">
                          <a:solidFill>
                            <a:srgbClr val="000000"/>
                          </a:solidFill>
                          <a:effectLst/>
                          <a:latin typeface="Calibri"/>
                        </a:rPr>
                        <a:t>Tokyo (Japan)</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b"/>
                      <a:r>
                        <a:rPr lang="en-US" sz="1800" b="0" i="0" u="none" strike="noStrike" baseline="0" dirty="0" smtClean="0">
                          <a:solidFill>
                            <a:srgbClr val="000000"/>
                          </a:solidFill>
                          <a:effectLst/>
                          <a:latin typeface="Calibri"/>
                        </a:rPr>
                        <a:t>Robert</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baseline="0" dirty="0" smtClean="0">
                          <a:solidFill>
                            <a:srgbClr val="000000"/>
                          </a:solidFill>
                          <a:effectLst/>
                          <a:latin typeface="Calibri"/>
                        </a:rPr>
                        <a:t>Aitken</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baseline="0" dirty="0" smtClean="0">
                          <a:solidFill>
                            <a:srgbClr val="000000"/>
                          </a:solidFill>
                          <a:effectLst/>
                          <a:latin typeface="Calibri"/>
                        </a:rPr>
                        <a:t>ARM</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rgbClr val="000000"/>
                          </a:solidFill>
                          <a:effectLst/>
                          <a:latin typeface="Calibri"/>
                        </a:rPr>
                        <a:t>Tanya</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rgbClr val="000000"/>
                          </a:solidFill>
                          <a:effectLst/>
                          <a:latin typeface="Calibri"/>
                        </a:rPr>
                        <a:t>Nigam</a:t>
                      </a:r>
                      <a:endParaRPr lang="en-US" sz="1800" b="0" i="0" u="none" strike="noStrike" baseline="0"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smtClean="0">
                          <a:solidFill>
                            <a:srgbClr val="000000"/>
                          </a:solidFill>
                          <a:effectLst/>
                          <a:latin typeface="Calibri"/>
                        </a:rPr>
                        <a:t>Global Foundries</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Swaroop</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Gosh</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University of South Florida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Paolo</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Miliozzi</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Maxlinear</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Xin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Lin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Carnegie Mellon University</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
        <p:nvSpPr>
          <p:cNvPr id="5" name="Content Placeholder 2"/>
          <p:cNvSpPr txBox="1">
            <a:spLocks/>
          </p:cNvSpPr>
          <p:nvPr/>
        </p:nvSpPr>
        <p:spPr bwMode="auto">
          <a:xfrm>
            <a:off x="4572001" y="5346700"/>
            <a:ext cx="3886200" cy="762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solidFill>
                  <a:schemeClr val="tx1"/>
                </a:solidFill>
              </a:rPr>
              <a:t>Industry: 5 </a:t>
            </a:r>
          </a:p>
          <a:p>
            <a:r>
              <a:rPr lang="en-US" sz="2000" b="1" kern="0" dirty="0" smtClean="0">
                <a:solidFill>
                  <a:schemeClr val="tx1"/>
                </a:solidFill>
              </a:rPr>
              <a:t>Academia: 5 </a:t>
            </a:r>
          </a:p>
        </p:txBody>
      </p:sp>
    </p:spTree>
    <p:extLst>
      <p:ext uri="{BB962C8B-B14F-4D97-AF65-F5344CB8AC3E}">
        <p14:creationId xmlns:p14="http://schemas.microsoft.com/office/powerpoint/2010/main" val="9728490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Emerging Technologies</a:t>
            </a:r>
          </a:p>
        </p:txBody>
      </p:sp>
      <p:sp>
        <p:nvSpPr>
          <p:cNvPr id="15363" name="Content Placeholder 2"/>
          <p:cNvSpPr>
            <a:spLocks noGrp="1"/>
          </p:cNvSpPr>
          <p:nvPr>
            <p:ph idx="1"/>
          </p:nvPr>
        </p:nvSpPr>
        <p:spPr>
          <a:xfrm>
            <a:off x="609601" y="5334000"/>
            <a:ext cx="3962399" cy="762000"/>
          </a:xfrm>
        </p:spPr>
        <p:txBody>
          <a:bodyPr/>
          <a:lstStyle/>
          <a:p>
            <a:r>
              <a:rPr lang="en-US" sz="2000" b="1" dirty="0"/>
              <a:t>Subcommittee chair in </a:t>
            </a:r>
            <a:r>
              <a:rPr lang="en-US" sz="2000" b="1" dirty="0">
                <a:solidFill>
                  <a:srgbClr val="FF0000"/>
                </a:solidFill>
              </a:rPr>
              <a:t>RED</a:t>
            </a:r>
          </a:p>
          <a:p>
            <a:r>
              <a:rPr lang="en-US" sz="2000" b="1" dirty="0" smtClean="0"/>
              <a:t>New members in </a:t>
            </a:r>
            <a:r>
              <a:rPr lang="en-US" sz="2000" b="1" dirty="0" smtClean="0">
                <a:solidFill>
                  <a:schemeClr val="accent1">
                    <a:lumMod val="75000"/>
                  </a:schemeClr>
                </a:solidFill>
              </a:rPr>
              <a:t>GREEN</a:t>
            </a:r>
          </a:p>
        </p:txBody>
      </p:sp>
      <p:graphicFrame>
        <p:nvGraphicFramePr>
          <p:cNvPr id="7" name="Table 6"/>
          <p:cNvGraphicFramePr>
            <a:graphicFrameLocks noGrp="1"/>
          </p:cNvGraphicFramePr>
          <p:nvPr>
            <p:extLst/>
          </p:nvPr>
        </p:nvGraphicFramePr>
        <p:xfrm>
          <a:off x="609599" y="914400"/>
          <a:ext cx="7848601" cy="4169346"/>
        </p:xfrm>
        <a:graphic>
          <a:graphicData uri="http://schemas.openxmlformats.org/drawingml/2006/table">
            <a:tbl>
              <a:tblPr/>
              <a:tblGrid>
                <a:gridCol w="2256300"/>
                <a:gridCol w="2256300"/>
                <a:gridCol w="3336001"/>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baseline="0" dirty="0" smtClean="0">
                          <a:solidFill>
                            <a:srgbClr val="FF0000"/>
                          </a:solidFill>
                          <a:effectLst/>
                          <a:latin typeface="Calibri"/>
                        </a:rPr>
                        <a:t>Axel</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smtClean="0">
                          <a:solidFill>
                            <a:srgbClr val="FF0000"/>
                          </a:solidFill>
                          <a:effectLst/>
                          <a:latin typeface="Calibri"/>
                        </a:rPr>
                        <a:t>Thomsen</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smtClean="0">
                          <a:solidFill>
                            <a:srgbClr val="FF0000"/>
                          </a:solidFill>
                          <a:effectLst/>
                          <a:latin typeface="Calibri"/>
                        </a:rPr>
                        <a:t>Cirrus Logic</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b"/>
                      <a:r>
                        <a:rPr lang="en-US" sz="1800" b="0" i="0" u="none" strike="noStrike" baseline="0" dirty="0">
                          <a:solidFill>
                            <a:srgbClr val="000000"/>
                          </a:solidFill>
                          <a:effectLst/>
                          <a:latin typeface="Calibri"/>
                        </a:rPr>
                        <a:t>Rajiv</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baseline="0" dirty="0">
                          <a:solidFill>
                            <a:srgbClr val="000000"/>
                          </a:solidFill>
                          <a:effectLst/>
                          <a:latin typeface="Calibri"/>
                        </a:rPr>
                        <a:t>Joshi</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baseline="0" dirty="0">
                          <a:solidFill>
                            <a:srgbClr val="000000"/>
                          </a:solidFill>
                          <a:effectLst/>
                          <a:latin typeface="Calibri"/>
                        </a:rPr>
                        <a:t>IBM </a:t>
                      </a:r>
                      <a:r>
                        <a:rPr lang="en-US" sz="1800" b="0" i="0" u="none" strike="noStrike" baseline="0" dirty="0" smtClean="0">
                          <a:solidFill>
                            <a:srgbClr val="000000"/>
                          </a:solidFill>
                          <a:effectLst/>
                          <a:latin typeface="Calibri"/>
                        </a:rPr>
                        <a:t>T.J</a:t>
                      </a:r>
                      <a:r>
                        <a:rPr lang="en-US" sz="1800" b="0" i="0" u="none" strike="noStrike" baseline="0" dirty="0">
                          <a:solidFill>
                            <a:srgbClr val="000000"/>
                          </a:solidFill>
                          <a:effectLst/>
                          <a:latin typeface="Calibri"/>
                        </a:rPr>
                        <a:t>. </a:t>
                      </a:r>
                      <a:r>
                        <a:rPr lang="en-US" sz="1800" b="0" i="0" u="none" strike="noStrike" baseline="0" dirty="0" smtClean="0">
                          <a:solidFill>
                            <a:srgbClr val="000000"/>
                          </a:solidFill>
                          <a:effectLst/>
                          <a:latin typeface="Calibri"/>
                        </a:rPr>
                        <a:t>Watson</a:t>
                      </a:r>
                      <a:endParaRPr lang="en-US" sz="1800" b="0" i="0" u="none" strike="noStrike" baseline="0"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pitchFamily="34" charset="0"/>
                          <a:cs typeface="Calibri" pitchFamily="34" charset="0"/>
                        </a:rPr>
                        <a:t>Paul</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err="1">
                          <a:solidFill>
                            <a:srgbClr val="000000"/>
                          </a:solidFill>
                          <a:effectLst/>
                          <a:latin typeface="Calibri" pitchFamily="34" charset="0"/>
                          <a:cs typeface="Calibri" pitchFamily="34" charset="0"/>
                        </a:rPr>
                        <a:t>Billig</a:t>
                      </a:r>
                      <a:endParaRPr lang="en-US" sz="1800" b="0" i="0" u="none" strike="noStrike" dirty="0">
                        <a:solidFill>
                          <a:srgbClr val="000000"/>
                        </a:solidFill>
                        <a:effectLst/>
                        <a:latin typeface="Calibri" pitchFamily="34" charset="0"/>
                        <a:cs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pitchFamily="34" charset="0"/>
                          <a:cs typeface="Calibri" pitchFamily="34" charset="0"/>
                        </a:rPr>
                        <a:t>Consultant</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b"/>
                      <a:r>
                        <a:rPr lang="en-US" sz="1800" b="0" i="0" u="none" strike="noStrike" dirty="0">
                          <a:solidFill>
                            <a:srgbClr val="000000"/>
                          </a:solidFill>
                          <a:effectLst/>
                          <a:latin typeface="Calibri"/>
                        </a:rPr>
                        <a:t>Dinesh</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a:solidFill>
                            <a:srgbClr val="000000"/>
                          </a:solidFill>
                          <a:effectLst/>
                          <a:latin typeface="Calibri"/>
                        </a:rPr>
                        <a:t>Somasekhar</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dirty="0">
                          <a:solidFill>
                            <a:srgbClr val="000000"/>
                          </a:solidFill>
                          <a:effectLst/>
                          <a:latin typeface="Calibri"/>
                        </a:rPr>
                        <a:t>Intel </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Muhammad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Khellah</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smtClean="0">
                          <a:solidFill>
                            <a:srgbClr val="000000"/>
                          </a:solidFill>
                          <a:effectLst/>
                          <a:latin typeface="Calibri"/>
                        </a:rPr>
                        <a:t>Intel</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b"/>
                      <a:r>
                        <a:rPr lang="en-US" sz="1800" b="0" i="0" u="none" strike="noStrike" dirty="0">
                          <a:solidFill>
                            <a:srgbClr val="000000"/>
                          </a:solidFill>
                          <a:effectLst/>
                          <a:latin typeface="Calibri"/>
                        </a:rPr>
                        <a:t>Christophe</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a:solidFill>
                            <a:srgbClr val="000000"/>
                          </a:solidFill>
                          <a:effectLst/>
                          <a:latin typeface="Calibri"/>
                        </a:rPr>
                        <a:t>Antoine</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dirty="0">
                          <a:solidFill>
                            <a:srgbClr val="000000"/>
                          </a:solidFill>
                          <a:effectLst/>
                          <a:latin typeface="Calibri"/>
                        </a:rPr>
                        <a:t>Analog Devices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err="1">
                          <a:solidFill>
                            <a:srgbClr val="000000"/>
                          </a:solidFill>
                          <a:effectLst/>
                          <a:latin typeface="Calibri"/>
                        </a:rPr>
                        <a:t>Pedram</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Mohseni</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Case Western Reserve University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dirty="0" err="1" smtClean="0">
                          <a:solidFill>
                            <a:srgbClr val="000000"/>
                          </a:solidFill>
                          <a:effectLst/>
                          <a:latin typeface="Calibri"/>
                        </a:rPr>
                        <a:t>Rikky</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Muller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err="1">
                          <a:solidFill>
                            <a:srgbClr val="000000"/>
                          </a:solidFill>
                          <a:effectLst/>
                          <a:latin typeface="Calibri"/>
                        </a:rPr>
                        <a:t>Coretera</a:t>
                      </a:r>
                      <a:r>
                        <a:rPr lang="en-US" sz="1800" b="0" i="0" u="none" strike="noStrike" dirty="0">
                          <a:solidFill>
                            <a:srgbClr val="000000"/>
                          </a:solidFill>
                          <a:effectLst/>
                          <a:latin typeface="Calibri"/>
                        </a:rPr>
                        <a:t> </a:t>
                      </a:r>
                      <a:r>
                        <a:rPr lang="en-US" sz="1800" b="0" i="0" u="none" strike="noStrike" dirty="0" err="1">
                          <a:solidFill>
                            <a:srgbClr val="000000"/>
                          </a:solidFill>
                          <a:effectLst/>
                          <a:latin typeface="Calibri"/>
                        </a:rPr>
                        <a:t>Neurotechnologies</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Marco</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Tartagni</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University of Bologna (Italy)</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Kaushik</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chemeClr val="accent1">
                              <a:lumMod val="75000"/>
                            </a:schemeClr>
                          </a:solidFill>
                          <a:effectLst/>
                          <a:latin typeface="Calibri"/>
                        </a:rPr>
                        <a:t>Sengupta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Princeton University</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Jerald</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Yoo</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Masdar</a:t>
                      </a:r>
                      <a:r>
                        <a:rPr lang="en-US" sz="1800" b="0" i="0" u="none" strike="noStrike" baseline="0" dirty="0" smtClean="0">
                          <a:solidFill>
                            <a:schemeClr val="accent1">
                              <a:lumMod val="75000"/>
                            </a:schemeClr>
                          </a:solidFill>
                          <a:effectLst/>
                          <a:latin typeface="Calibri"/>
                        </a:rPr>
                        <a:t> IST (UAE)</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
        <p:nvSpPr>
          <p:cNvPr id="5" name="Content Placeholder 2"/>
          <p:cNvSpPr txBox="1">
            <a:spLocks/>
          </p:cNvSpPr>
          <p:nvPr/>
        </p:nvSpPr>
        <p:spPr bwMode="auto">
          <a:xfrm>
            <a:off x="4572001" y="5346700"/>
            <a:ext cx="3886200" cy="762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solidFill>
                  <a:schemeClr val="tx1"/>
                </a:solidFill>
              </a:rPr>
              <a:t>Industry: 6 </a:t>
            </a:r>
          </a:p>
          <a:p>
            <a:r>
              <a:rPr lang="en-US" sz="2000" b="1" kern="0" dirty="0" smtClean="0">
                <a:solidFill>
                  <a:schemeClr val="tx1"/>
                </a:solidFill>
              </a:rPr>
              <a:t>Academia: 5 </a:t>
            </a:r>
          </a:p>
        </p:txBody>
      </p:sp>
    </p:spTree>
    <p:extLst>
      <p:ext uri="{BB962C8B-B14F-4D97-AF65-F5344CB8AC3E}">
        <p14:creationId xmlns:p14="http://schemas.microsoft.com/office/powerpoint/2010/main" val="399868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Power Management</a:t>
            </a:r>
          </a:p>
        </p:txBody>
      </p:sp>
      <p:sp>
        <p:nvSpPr>
          <p:cNvPr id="15363" name="Content Placeholder 2"/>
          <p:cNvSpPr>
            <a:spLocks noGrp="1"/>
          </p:cNvSpPr>
          <p:nvPr>
            <p:ph idx="1"/>
          </p:nvPr>
        </p:nvSpPr>
        <p:spPr>
          <a:xfrm>
            <a:off x="609601" y="5486400"/>
            <a:ext cx="3962399" cy="762000"/>
          </a:xfrm>
        </p:spPr>
        <p:txBody>
          <a:bodyPr/>
          <a:lstStyle/>
          <a:p>
            <a:r>
              <a:rPr lang="en-US" sz="2000" b="1" dirty="0"/>
              <a:t>Subcommittee chair in </a:t>
            </a:r>
            <a:r>
              <a:rPr lang="en-US" sz="2000" b="1" dirty="0">
                <a:solidFill>
                  <a:srgbClr val="FF0000"/>
                </a:solidFill>
              </a:rPr>
              <a:t>RED</a:t>
            </a:r>
          </a:p>
          <a:p>
            <a:r>
              <a:rPr lang="en-US" sz="2000" b="1" dirty="0" smtClean="0"/>
              <a:t>New members in </a:t>
            </a:r>
            <a:r>
              <a:rPr lang="en-US" sz="2000" b="1" dirty="0" smtClean="0">
                <a:solidFill>
                  <a:schemeClr val="accent1">
                    <a:lumMod val="75000"/>
                  </a:schemeClr>
                </a:solidFill>
              </a:rPr>
              <a:t>GREEN</a:t>
            </a:r>
          </a:p>
        </p:txBody>
      </p:sp>
      <p:graphicFrame>
        <p:nvGraphicFramePr>
          <p:cNvPr id="7" name="Table 6"/>
          <p:cNvGraphicFramePr>
            <a:graphicFrameLocks noGrp="1"/>
          </p:cNvGraphicFramePr>
          <p:nvPr>
            <p:extLst/>
          </p:nvPr>
        </p:nvGraphicFramePr>
        <p:xfrm>
          <a:off x="609599" y="762000"/>
          <a:ext cx="7848601" cy="4609846"/>
        </p:xfrm>
        <a:graphic>
          <a:graphicData uri="http://schemas.openxmlformats.org/drawingml/2006/table">
            <a:tbl>
              <a:tblPr/>
              <a:tblGrid>
                <a:gridCol w="2256300"/>
                <a:gridCol w="2256300"/>
                <a:gridCol w="3336001"/>
              </a:tblGrid>
              <a:tr h="304800">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rPr>
                        <a:t>Affiliation</a:t>
                      </a:r>
                      <a:endParaRPr kumimoji="0" lang="en-US" sz="16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266446">
                <a:tc>
                  <a:txBody>
                    <a:bodyPr/>
                    <a:lstStyle/>
                    <a:p>
                      <a:pPr algn="l" fontAlgn="b"/>
                      <a:r>
                        <a:rPr lang="en-US" sz="1600" b="0" i="0" u="none" strike="noStrike" baseline="0" dirty="0" smtClean="0">
                          <a:solidFill>
                            <a:srgbClr val="FF0000"/>
                          </a:solidFill>
                          <a:effectLst/>
                          <a:latin typeface="Calibri"/>
                        </a:rPr>
                        <a:t>Hoi</a:t>
                      </a:r>
                      <a:endParaRPr lang="en-US" sz="16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baseline="0" dirty="0" smtClean="0">
                          <a:solidFill>
                            <a:srgbClr val="FF0000"/>
                          </a:solidFill>
                          <a:effectLst/>
                          <a:latin typeface="Calibri"/>
                        </a:rPr>
                        <a:t>Lee</a:t>
                      </a:r>
                      <a:endParaRPr lang="en-US" sz="16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baseline="0" dirty="0" smtClean="0">
                          <a:solidFill>
                            <a:srgbClr val="FF0000"/>
                          </a:solidFill>
                          <a:effectLst/>
                          <a:latin typeface="Calibri"/>
                        </a:rPr>
                        <a:t>UT Dallas</a:t>
                      </a:r>
                      <a:endParaRPr lang="en-US" sz="16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28600">
                <a:tc>
                  <a:txBody>
                    <a:bodyPr/>
                    <a:lstStyle/>
                    <a:p>
                      <a:pPr algn="l" fontAlgn="b"/>
                      <a:r>
                        <a:rPr lang="en-US" sz="1600" b="0" i="0" u="none" strike="noStrike" dirty="0">
                          <a:solidFill>
                            <a:srgbClr val="000000"/>
                          </a:solidFill>
                          <a:effectLst/>
                          <a:latin typeface="Calibri"/>
                        </a:rPr>
                        <a:t>William</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600" b="0" i="0" u="none" strike="noStrike" dirty="0">
                          <a:solidFill>
                            <a:srgbClr val="000000"/>
                          </a:solidFill>
                          <a:effectLst/>
                          <a:latin typeface="Calibri"/>
                        </a:rPr>
                        <a:t>McIntyre</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600" b="0" i="0" u="none" strike="noStrike" dirty="0">
                          <a:solidFill>
                            <a:srgbClr val="000000"/>
                          </a:solidFill>
                          <a:effectLst/>
                          <a:latin typeface="Calibri"/>
                        </a:rPr>
                        <a:t>Texas Instruments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80035">
                <a:tc>
                  <a:txBody>
                    <a:bodyPr/>
                    <a:lstStyle/>
                    <a:p>
                      <a:pPr algn="l" fontAlgn="b"/>
                      <a:r>
                        <a:rPr lang="en-US" sz="1600" b="0" i="0" u="none" strike="noStrike">
                          <a:solidFill>
                            <a:srgbClr val="000000"/>
                          </a:solidFill>
                          <a:effectLst/>
                          <a:latin typeface="Calibri"/>
                        </a:rPr>
                        <a:t>Olivier </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dirty="0" err="1">
                          <a:solidFill>
                            <a:srgbClr val="000000"/>
                          </a:solidFill>
                          <a:effectLst/>
                          <a:latin typeface="Calibri"/>
                        </a:rPr>
                        <a:t>Trescases</a:t>
                      </a:r>
                      <a:endParaRPr lang="en-US" sz="16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dirty="0" smtClean="0">
                          <a:solidFill>
                            <a:srgbClr val="000000"/>
                          </a:solidFill>
                          <a:effectLst/>
                          <a:latin typeface="Calibri"/>
                        </a:rPr>
                        <a:t>University </a:t>
                      </a:r>
                      <a:r>
                        <a:rPr lang="en-US" sz="1600" b="0" i="0" u="none" strike="noStrike" dirty="0">
                          <a:solidFill>
                            <a:srgbClr val="000000"/>
                          </a:solidFill>
                          <a:effectLst/>
                          <a:latin typeface="Calibri"/>
                        </a:rPr>
                        <a:t>of </a:t>
                      </a:r>
                      <a:r>
                        <a:rPr lang="en-US" sz="1600" b="0" i="0" u="none" strike="noStrike" dirty="0" smtClean="0">
                          <a:solidFill>
                            <a:srgbClr val="000000"/>
                          </a:solidFill>
                          <a:effectLst/>
                          <a:latin typeface="Calibri"/>
                        </a:rPr>
                        <a:t>Toronto (Canada)</a:t>
                      </a:r>
                      <a:endParaRPr lang="en-US" sz="16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28600">
                <a:tc>
                  <a:txBody>
                    <a:bodyPr/>
                    <a:lstStyle/>
                    <a:p>
                      <a:pPr algn="l" fontAlgn="b"/>
                      <a:r>
                        <a:rPr lang="en-US" sz="1600" b="0" i="0" u="none" strike="noStrike" dirty="0" smtClean="0">
                          <a:solidFill>
                            <a:srgbClr val="000000"/>
                          </a:solidFill>
                          <a:effectLst/>
                          <a:latin typeface="Calibri"/>
                        </a:rPr>
                        <a:t>Jeff</a:t>
                      </a:r>
                      <a:endParaRPr lang="en-US" sz="16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600" b="0" i="0" u="none" strike="noStrike" dirty="0" err="1" smtClean="0">
                          <a:solidFill>
                            <a:srgbClr val="000000"/>
                          </a:solidFill>
                          <a:effectLst/>
                          <a:latin typeface="Calibri"/>
                        </a:rPr>
                        <a:t>Morroni</a:t>
                      </a:r>
                      <a:endParaRPr lang="en-US" sz="16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600" b="0" i="0" u="none" strike="noStrike" dirty="0" smtClean="0">
                          <a:solidFill>
                            <a:srgbClr val="000000"/>
                          </a:solidFill>
                          <a:effectLst/>
                          <a:latin typeface="Calibri"/>
                        </a:rPr>
                        <a:t>Texas Instruments</a:t>
                      </a:r>
                      <a:endParaRPr lang="en-US" sz="16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80035">
                <a:tc>
                  <a:txBody>
                    <a:bodyPr/>
                    <a:lstStyle/>
                    <a:p>
                      <a:pPr algn="l" fontAlgn="b"/>
                      <a:r>
                        <a:rPr lang="en-US" sz="1600" b="0" i="0" u="none" strike="noStrike" dirty="0">
                          <a:solidFill>
                            <a:srgbClr val="000000"/>
                          </a:solidFill>
                          <a:effectLst/>
                          <a:latin typeface="Calibri"/>
                        </a:rPr>
                        <a:t>Mike</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dirty="0">
                          <a:solidFill>
                            <a:srgbClr val="000000"/>
                          </a:solidFill>
                          <a:effectLst/>
                          <a:latin typeface="Calibri"/>
                        </a:rPr>
                        <a:t>Mulligan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dirty="0">
                          <a:solidFill>
                            <a:srgbClr val="000000"/>
                          </a:solidFill>
                          <a:effectLst/>
                          <a:latin typeface="Calibri"/>
                        </a:rPr>
                        <a:t>Silicon Laboratories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28600">
                <a:tc>
                  <a:txBody>
                    <a:bodyPr/>
                    <a:lstStyle/>
                    <a:p>
                      <a:pPr algn="l" fontAlgn="ctr"/>
                      <a:r>
                        <a:rPr lang="en-US" sz="1600" b="0" i="0" u="none" strike="noStrike" dirty="0" err="1">
                          <a:solidFill>
                            <a:srgbClr val="000000"/>
                          </a:solidFill>
                          <a:effectLst/>
                          <a:latin typeface="Calibri"/>
                        </a:rPr>
                        <a:t>Chunlei</a:t>
                      </a:r>
                      <a:endParaRPr lang="en-US" sz="16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a:solidFill>
                            <a:srgbClr val="000000"/>
                          </a:solidFill>
                          <a:effectLst/>
                          <a:latin typeface="Calibri"/>
                        </a:rPr>
                        <a:t>Shi</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dirty="0">
                          <a:solidFill>
                            <a:srgbClr val="000000"/>
                          </a:solidFill>
                          <a:effectLst/>
                          <a:latin typeface="Calibri"/>
                        </a:rPr>
                        <a:t>Qualcomm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80035">
                <a:tc>
                  <a:txBody>
                    <a:bodyPr/>
                    <a:lstStyle/>
                    <a:p>
                      <a:pPr algn="l" fontAlgn="ctr"/>
                      <a:r>
                        <a:rPr lang="en-US" sz="1600" b="0" i="0" u="none" strike="noStrike" baseline="0" dirty="0" err="1" smtClean="0">
                          <a:solidFill>
                            <a:schemeClr val="accent1">
                              <a:lumMod val="75000"/>
                            </a:schemeClr>
                          </a:solidFill>
                          <a:effectLst/>
                          <a:latin typeface="Calibri"/>
                        </a:rPr>
                        <a:t>Tufan</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err="1" smtClean="0">
                          <a:solidFill>
                            <a:schemeClr val="accent1">
                              <a:lumMod val="75000"/>
                            </a:schemeClr>
                          </a:solidFill>
                          <a:effectLst/>
                          <a:latin typeface="Calibri"/>
                        </a:rPr>
                        <a:t>Karalar</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smtClean="0">
                          <a:solidFill>
                            <a:schemeClr val="accent1">
                              <a:lumMod val="75000"/>
                            </a:schemeClr>
                          </a:solidFill>
                          <a:effectLst/>
                          <a:latin typeface="Calibri"/>
                        </a:rPr>
                        <a:t>Istanbul TU (Turkey)</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28600">
                <a:tc>
                  <a:txBody>
                    <a:bodyPr/>
                    <a:lstStyle/>
                    <a:p>
                      <a:pPr algn="l" fontAlgn="ctr"/>
                      <a:r>
                        <a:rPr lang="en-US" sz="1600" b="0" i="0" u="none" strike="noStrike" baseline="0" dirty="0" smtClean="0">
                          <a:solidFill>
                            <a:schemeClr val="accent1">
                              <a:lumMod val="75000"/>
                            </a:schemeClr>
                          </a:solidFill>
                          <a:effectLst/>
                          <a:latin typeface="Calibri"/>
                        </a:rPr>
                        <a:t>Aaron</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baseline="0" dirty="0" err="1" smtClean="0">
                          <a:solidFill>
                            <a:schemeClr val="accent1">
                              <a:lumMod val="75000"/>
                            </a:schemeClr>
                          </a:solidFill>
                          <a:effectLst/>
                          <a:latin typeface="Calibri"/>
                        </a:rPr>
                        <a:t>Grenat</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baseline="0" dirty="0" smtClean="0">
                          <a:solidFill>
                            <a:schemeClr val="accent1">
                              <a:lumMod val="75000"/>
                            </a:schemeClr>
                          </a:solidFill>
                          <a:effectLst/>
                          <a:latin typeface="Calibri"/>
                        </a:rPr>
                        <a:t>AMD</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80035">
                <a:tc>
                  <a:txBody>
                    <a:bodyPr/>
                    <a:lstStyle/>
                    <a:p>
                      <a:pPr algn="l" fontAlgn="ctr"/>
                      <a:r>
                        <a:rPr lang="en-US" sz="1600" b="0" i="0" u="none" strike="noStrike" baseline="0" dirty="0" smtClean="0">
                          <a:solidFill>
                            <a:schemeClr val="accent1">
                              <a:lumMod val="75000"/>
                            </a:schemeClr>
                          </a:solidFill>
                          <a:effectLst/>
                          <a:latin typeface="Calibri"/>
                        </a:rPr>
                        <a:t>Stefano</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err="1" smtClean="0">
                          <a:solidFill>
                            <a:schemeClr val="accent1">
                              <a:lumMod val="75000"/>
                            </a:schemeClr>
                          </a:solidFill>
                          <a:effectLst/>
                          <a:latin typeface="Calibri"/>
                        </a:rPr>
                        <a:t>Pietri</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smtClean="0">
                          <a:solidFill>
                            <a:schemeClr val="accent1">
                              <a:lumMod val="75000"/>
                            </a:schemeClr>
                          </a:solidFill>
                          <a:effectLst/>
                          <a:latin typeface="Calibri"/>
                        </a:rPr>
                        <a:t>NXP Semiconductors</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28600">
                <a:tc>
                  <a:txBody>
                    <a:bodyPr/>
                    <a:lstStyle/>
                    <a:p>
                      <a:pPr algn="l" fontAlgn="ctr"/>
                      <a:r>
                        <a:rPr lang="en-US" sz="1600" b="0" i="0" u="none" strike="noStrike" baseline="0" dirty="0" smtClean="0">
                          <a:solidFill>
                            <a:schemeClr val="accent1">
                              <a:lumMod val="75000"/>
                            </a:schemeClr>
                          </a:solidFill>
                          <a:effectLst/>
                          <a:latin typeface="Calibri"/>
                        </a:rPr>
                        <a:t>Bin</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baseline="0" dirty="0" smtClean="0">
                          <a:solidFill>
                            <a:schemeClr val="accent1">
                              <a:lumMod val="75000"/>
                            </a:schemeClr>
                          </a:solidFill>
                          <a:effectLst/>
                          <a:latin typeface="Calibri"/>
                        </a:rPr>
                        <a:t>Shao</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baseline="0" dirty="0" smtClean="0">
                          <a:solidFill>
                            <a:schemeClr val="accent1">
                              <a:lumMod val="75000"/>
                            </a:schemeClr>
                          </a:solidFill>
                          <a:effectLst/>
                          <a:latin typeface="Calibri"/>
                        </a:rPr>
                        <a:t>Analog Devices</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80035">
                <a:tc>
                  <a:txBody>
                    <a:bodyPr/>
                    <a:lstStyle/>
                    <a:p>
                      <a:pPr algn="l" fontAlgn="ctr"/>
                      <a:r>
                        <a:rPr lang="en-US" sz="1600" b="0" i="0" u="none" strike="noStrike" baseline="0" dirty="0" err="1" smtClean="0">
                          <a:solidFill>
                            <a:schemeClr val="accent1">
                              <a:lumMod val="75000"/>
                            </a:schemeClr>
                          </a:solidFill>
                          <a:effectLst/>
                          <a:latin typeface="Calibri"/>
                        </a:rPr>
                        <a:t>Ke-Horng</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smtClean="0">
                          <a:solidFill>
                            <a:schemeClr val="accent1">
                              <a:lumMod val="75000"/>
                            </a:schemeClr>
                          </a:solidFill>
                          <a:effectLst/>
                          <a:latin typeface="Calibri"/>
                        </a:rPr>
                        <a:t>Chen</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smtClean="0">
                          <a:solidFill>
                            <a:schemeClr val="accent1">
                              <a:lumMod val="75000"/>
                            </a:schemeClr>
                          </a:solidFill>
                          <a:effectLst/>
                          <a:latin typeface="Calibri"/>
                        </a:rPr>
                        <a:t>National </a:t>
                      </a:r>
                      <a:r>
                        <a:rPr lang="en-US" sz="1600" b="0" i="0" u="none" strike="noStrike" baseline="0" dirty="0" err="1" smtClean="0">
                          <a:solidFill>
                            <a:schemeClr val="accent1">
                              <a:lumMod val="75000"/>
                            </a:schemeClr>
                          </a:solidFill>
                          <a:effectLst/>
                          <a:latin typeface="Calibri"/>
                        </a:rPr>
                        <a:t>Chiao</a:t>
                      </a:r>
                      <a:r>
                        <a:rPr lang="en-US" sz="1600" b="0" i="0" u="none" strike="noStrike" baseline="0" dirty="0" smtClean="0">
                          <a:solidFill>
                            <a:schemeClr val="accent1">
                              <a:lumMod val="75000"/>
                            </a:schemeClr>
                          </a:solidFill>
                          <a:effectLst/>
                          <a:latin typeface="Calibri"/>
                        </a:rPr>
                        <a:t> Tung University (Taiwan)</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04800">
                <a:tc>
                  <a:txBody>
                    <a:bodyPr/>
                    <a:lstStyle/>
                    <a:p>
                      <a:pPr algn="l" fontAlgn="ctr"/>
                      <a:r>
                        <a:rPr lang="en-US" sz="1600" b="0" i="0" u="none" strike="noStrike" baseline="0" dirty="0" err="1" smtClean="0">
                          <a:solidFill>
                            <a:schemeClr val="accent1">
                              <a:lumMod val="75000"/>
                            </a:schemeClr>
                          </a:solidFill>
                          <a:effectLst/>
                          <a:latin typeface="Calibri"/>
                        </a:rPr>
                        <a:t>Mingoo</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l" fontAlgn="ctr"/>
                      <a:r>
                        <a:rPr lang="en-US" sz="1600" b="0" i="0" u="none" strike="noStrike" baseline="0" dirty="0" err="1" smtClean="0">
                          <a:solidFill>
                            <a:schemeClr val="accent1">
                              <a:lumMod val="75000"/>
                            </a:schemeClr>
                          </a:solidFill>
                          <a:effectLst/>
                          <a:latin typeface="Calibri"/>
                        </a:rPr>
                        <a:t>Seok</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l" fontAlgn="ctr"/>
                      <a:r>
                        <a:rPr lang="en-US" sz="1600" b="0" i="0" u="none" strike="noStrike" baseline="0" dirty="0" smtClean="0">
                          <a:solidFill>
                            <a:schemeClr val="accent1">
                              <a:lumMod val="75000"/>
                            </a:schemeClr>
                          </a:solidFill>
                          <a:effectLst/>
                          <a:latin typeface="Calibri"/>
                        </a:rPr>
                        <a:t>Columbia University</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304800">
                <a:tc>
                  <a:txBody>
                    <a:bodyPr/>
                    <a:lstStyle/>
                    <a:p>
                      <a:pPr algn="l" fontAlgn="ctr"/>
                      <a:r>
                        <a:rPr lang="en-US" sz="1600" b="0" i="0" u="none" strike="noStrike" baseline="0" dirty="0" smtClean="0">
                          <a:solidFill>
                            <a:schemeClr val="accent1">
                              <a:lumMod val="75000"/>
                            </a:schemeClr>
                          </a:solidFill>
                          <a:effectLst/>
                          <a:latin typeface="Calibri"/>
                        </a:rPr>
                        <a:t>Mehdi</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err="1" smtClean="0">
                          <a:solidFill>
                            <a:schemeClr val="accent1">
                              <a:lumMod val="75000"/>
                            </a:schemeClr>
                          </a:solidFill>
                          <a:effectLst/>
                          <a:latin typeface="Calibri"/>
                        </a:rPr>
                        <a:t>Kiani</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smtClean="0">
                          <a:solidFill>
                            <a:schemeClr val="accent1">
                              <a:lumMod val="75000"/>
                            </a:schemeClr>
                          </a:solidFill>
                          <a:effectLst/>
                          <a:latin typeface="Calibri"/>
                        </a:rPr>
                        <a:t>Penn State University</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04800">
                <a:tc>
                  <a:txBody>
                    <a:bodyPr/>
                    <a:lstStyle/>
                    <a:p>
                      <a:pPr algn="l" fontAlgn="ctr"/>
                      <a:r>
                        <a:rPr lang="en-US" sz="1600" b="0" i="0" u="none" strike="noStrike" baseline="0" dirty="0" smtClean="0">
                          <a:solidFill>
                            <a:schemeClr val="accent1">
                              <a:lumMod val="75000"/>
                            </a:schemeClr>
                          </a:solidFill>
                          <a:effectLst/>
                          <a:latin typeface="Calibri"/>
                        </a:rPr>
                        <a:t>Hanh-</a:t>
                      </a:r>
                      <a:r>
                        <a:rPr lang="en-US" sz="1600" b="0" i="0" u="none" strike="noStrike" baseline="0" dirty="0" err="1" smtClean="0">
                          <a:solidFill>
                            <a:schemeClr val="accent1">
                              <a:lumMod val="75000"/>
                            </a:schemeClr>
                          </a:solidFill>
                          <a:effectLst/>
                          <a:latin typeface="Calibri"/>
                        </a:rPr>
                        <a:t>Phuc</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l" fontAlgn="ctr"/>
                      <a:r>
                        <a:rPr lang="en-US" sz="1600" b="0" i="0" u="none" strike="noStrike" baseline="0" dirty="0" smtClean="0">
                          <a:solidFill>
                            <a:schemeClr val="accent1">
                              <a:lumMod val="75000"/>
                            </a:schemeClr>
                          </a:solidFill>
                          <a:effectLst/>
                          <a:latin typeface="Calibri"/>
                        </a:rPr>
                        <a:t>Le</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l" fontAlgn="ctr"/>
                      <a:r>
                        <a:rPr lang="en-US" sz="1600" b="0" i="0" u="none" strike="noStrike" baseline="0" dirty="0" smtClean="0">
                          <a:solidFill>
                            <a:schemeClr val="accent1">
                              <a:lumMod val="75000"/>
                            </a:schemeClr>
                          </a:solidFill>
                          <a:effectLst/>
                          <a:latin typeface="Calibri"/>
                        </a:rPr>
                        <a:t>University of Colorado, Boulder</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304800">
                <a:tc>
                  <a:txBody>
                    <a:bodyPr/>
                    <a:lstStyle/>
                    <a:p>
                      <a:pPr algn="l" fontAlgn="ctr"/>
                      <a:r>
                        <a:rPr lang="en-US" sz="1600" b="0" i="0" u="none" strike="noStrike" baseline="0" dirty="0" smtClean="0">
                          <a:solidFill>
                            <a:schemeClr val="accent1">
                              <a:lumMod val="75000"/>
                            </a:schemeClr>
                          </a:solidFill>
                          <a:effectLst/>
                          <a:latin typeface="Calibri"/>
                        </a:rPr>
                        <a:t>Eric</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err="1" smtClean="0">
                          <a:solidFill>
                            <a:schemeClr val="accent1">
                              <a:lumMod val="75000"/>
                            </a:schemeClr>
                          </a:solidFill>
                          <a:effectLst/>
                          <a:latin typeface="Calibri"/>
                        </a:rPr>
                        <a:t>Soenen</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baseline="0" dirty="0" smtClean="0">
                          <a:solidFill>
                            <a:schemeClr val="accent1">
                              <a:lumMod val="75000"/>
                            </a:schemeClr>
                          </a:solidFill>
                          <a:effectLst/>
                          <a:latin typeface="Calibri"/>
                        </a:rPr>
                        <a:t>TSMC</a:t>
                      </a:r>
                      <a:endParaRPr lang="en-US" sz="16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
        <p:nvSpPr>
          <p:cNvPr id="5" name="Content Placeholder 2"/>
          <p:cNvSpPr txBox="1">
            <a:spLocks/>
          </p:cNvSpPr>
          <p:nvPr/>
        </p:nvSpPr>
        <p:spPr bwMode="auto">
          <a:xfrm>
            <a:off x="4572001" y="5486400"/>
            <a:ext cx="3886200" cy="762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solidFill>
                  <a:schemeClr val="tx1"/>
                </a:solidFill>
              </a:rPr>
              <a:t>Industry: 8 </a:t>
            </a:r>
          </a:p>
          <a:p>
            <a:r>
              <a:rPr lang="en-US" sz="2000" b="1" kern="0" dirty="0" smtClean="0">
                <a:solidFill>
                  <a:schemeClr val="tx1"/>
                </a:solidFill>
              </a:rPr>
              <a:t>Academia: 7 </a:t>
            </a:r>
          </a:p>
        </p:txBody>
      </p:sp>
    </p:spTree>
    <p:extLst>
      <p:ext uri="{BB962C8B-B14F-4D97-AF65-F5344CB8AC3E}">
        <p14:creationId xmlns:p14="http://schemas.microsoft.com/office/powerpoint/2010/main" val="2367774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&amp; Intro Remarks – Don </a:t>
            </a:r>
            <a:r>
              <a:rPr lang="en-US" b="1" dirty="0" err="1" smtClean="0">
                <a:solidFill>
                  <a:schemeClr val="tx1"/>
                </a:solidFill>
              </a:rPr>
              <a:t>Thelen</a:t>
            </a:r>
            <a:endParaRPr lang="en-US" b="1" dirty="0" smtClean="0">
              <a:solidFill>
                <a:schemeClr val="tx1"/>
              </a:solidFill>
            </a:endParaRPr>
          </a:p>
          <a:p>
            <a:r>
              <a:rPr lang="en-US" b="1" dirty="0" smtClean="0">
                <a:solidFill>
                  <a:schemeClr val="tx1"/>
                </a:solidFill>
              </a:rPr>
              <a:t>8:10 </a:t>
            </a:r>
            <a:r>
              <a:rPr lang="en-US" b="1" dirty="0">
                <a:solidFill>
                  <a:schemeClr val="tx1"/>
                </a:solidFill>
              </a:rPr>
              <a:t>AM	CICC 2017 TPC – </a:t>
            </a:r>
            <a:r>
              <a:rPr lang="en-US" b="1" dirty="0"/>
              <a:t>Alessandro Piovaccari</a:t>
            </a:r>
            <a:endParaRPr lang="en-US" b="1" dirty="0">
              <a:solidFill>
                <a:schemeClr val="tx1"/>
              </a:solidFill>
            </a:endParaRPr>
          </a:p>
          <a:p>
            <a:pPr lvl="1"/>
            <a:r>
              <a:rPr lang="en-US" dirty="0" smtClean="0"/>
              <a:t>Welcome, member introduction</a:t>
            </a:r>
          </a:p>
          <a:p>
            <a:pPr lvl="1"/>
            <a:r>
              <a:rPr lang="en-US" dirty="0"/>
              <a:t>Goals &amp; Responsibilities</a:t>
            </a:r>
          </a:p>
          <a:p>
            <a:pPr lvl="1"/>
            <a:r>
              <a:rPr lang="en-US" dirty="0"/>
              <a:t>TPC questionnaire </a:t>
            </a:r>
            <a:r>
              <a:rPr lang="en-US" dirty="0" smtClean="0"/>
              <a:t>feedback</a:t>
            </a:r>
          </a:p>
          <a:p>
            <a:r>
              <a:rPr lang="en-US" b="1" dirty="0" smtClean="0">
                <a:solidFill>
                  <a:schemeClr val="tx1"/>
                </a:solidFill>
              </a:rPr>
              <a:t>8:40 AM	CICC 2015 review &amp; feedback – </a:t>
            </a:r>
            <a:r>
              <a:rPr lang="en-US" b="1" dirty="0" err="1" smtClean="0">
                <a:solidFill>
                  <a:schemeClr val="tx1"/>
                </a:solidFill>
              </a:rPr>
              <a:t>Kimo</a:t>
            </a:r>
            <a:r>
              <a:rPr lang="en-US" b="1" dirty="0" smtClean="0">
                <a:solidFill>
                  <a:schemeClr val="tx1"/>
                </a:solidFill>
              </a:rPr>
              <a:t> Tam</a:t>
            </a:r>
          </a:p>
          <a:p>
            <a:pPr lvl="1"/>
            <a:r>
              <a:rPr lang="en-US" dirty="0" smtClean="0"/>
              <a:t>Kimo Tam, Conference Chair</a:t>
            </a:r>
          </a:p>
          <a:p>
            <a:r>
              <a:rPr lang="en-US" b="1" dirty="0" smtClean="0"/>
              <a:t>8:50 </a:t>
            </a:r>
            <a:r>
              <a:rPr lang="en-US" b="1" dirty="0"/>
              <a:t>AM	 2015 organizational reports – </a:t>
            </a:r>
            <a:r>
              <a:rPr lang="en-US" b="1" dirty="0" err="1"/>
              <a:t>Kimo</a:t>
            </a:r>
            <a:r>
              <a:rPr lang="en-US" b="1" dirty="0"/>
              <a:t> Tam</a:t>
            </a:r>
          </a:p>
          <a:p>
            <a:pPr lvl="1"/>
            <a:r>
              <a:rPr lang="en-US" dirty="0"/>
              <a:t>Organizational subcommittee chair reports </a:t>
            </a:r>
          </a:p>
          <a:p>
            <a:pPr lvl="1"/>
            <a:r>
              <a:rPr lang="en-US" dirty="0"/>
              <a:t>Topics / speakers suggestions for ed. sessions, panels/forums…</a:t>
            </a:r>
          </a:p>
          <a:p>
            <a:pPr lvl="1"/>
            <a:r>
              <a:rPr lang="en-US" dirty="0"/>
              <a:t>Contacts / suggestions for sponsorships and exhibits</a:t>
            </a:r>
          </a:p>
          <a:p>
            <a:pPr lvl="1"/>
            <a:r>
              <a:rPr lang="en-US" dirty="0"/>
              <a:t>Special Projects</a:t>
            </a:r>
          </a:p>
          <a:p>
            <a:endParaRPr lang="en-US" dirty="0" smtClean="0"/>
          </a:p>
        </p:txBody>
      </p:sp>
    </p:spTree>
    <p:extLst>
      <p:ext uri="{BB962C8B-B14F-4D97-AF65-F5344CB8AC3E}">
        <p14:creationId xmlns:p14="http://schemas.microsoft.com/office/powerpoint/2010/main" val="18590414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Wireless Transceivers and RF Circuits</a:t>
            </a:r>
          </a:p>
        </p:txBody>
      </p:sp>
      <p:sp>
        <p:nvSpPr>
          <p:cNvPr id="15363" name="Content Placeholder 2"/>
          <p:cNvSpPr>
            <a:spLocks noGrp="1"/>
          </p:cNvSpPr>
          <p:nvPr>
            <p:ph idx="1"/>
          </p:nvPr>
        </p:nvSpPr>
        <p:spPr>
          <a:xfrm>
            <a:off x="609601" y="5334000"/>
            <a:ext cx="3962399" cy="762000"/>
          </a:xfrm>
        </p:spPr>
        <p:txBody>
          <a:bodyPr/>
          <a:lstStyle/>
          <a:p>
            <a:r>
              <a:rPr lang="en-US" sz="2000" b="1" dirty="0"/>
              <a:t>Subcommittee chair in </a:t>
            </a:r>
            <a:r>
              <a:rPr lang="en-US" sz="2000" b="1" dirty="0">
                <a:solidFill>
                  <a:srgbClr val="FF0000"/>
                </a:solidFill>
              </a:rPr>
              <a:t>RED</a:t>
            </a:r>
          </a:p>
          <a:p>
            <a:r>
              <a:rPr lang="en-US" sz="2000" b="1" dirty="0" smtClean="0"/>
              <a:t>New members in </a:t>
            </a:r>
            <a:r>
              <a:rPr lang="en-US" sz="2000" b="1" dirty="0" smtClean="0">
                <a:solidFill>
                  <a:schemeClr val="accent1">
                    <a:lumMod val="75000"/>
                  </a:schemeClr>
                </a:solidFill>
              </a:rPr>
              <a:t>GREEN</a:t>
            </a:r>
          </a:p>
        </p:txBody>
      </p:sp>
      <p:graphicFrame>
        <p:nvGraphicFramePr>
          <p:cNvPr id="7" name="Table 6"/>
          <p:cNvGraphicFramePr>
            <a:graphicFrameLocks noGrp="1"/>
          </p:cNvGraphicFramePr>
          <p:nvPr>
            <p:extLst/>
          </p:nvPr>
        </p:nvGraphicFramePr>
        <p:xfrm>
          <a:off x="609599" y="914400"/>
          <a:ext cx="7848601" cy="4169346"/>
        </p:xfrm>
        <a:graphic>
          <a:graphicData uri="http://schemas.openxmlformats.org/drawingml/2006/table">
            <a:tbl>
              <a:tblPr/>
              <a:tblGrid>
                <a:gridCol w="2256300"/>
                <a:gridCol w="2256300"/>
                <a:gridCol w="3336001"/>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baseline="0" dirty="0" smtClean="0">
                          <a:solidFill>
                            <a:srgbClr val="FF0000"/>
                          </a:solidFill>
                          <a:effectLst/>
                          <a:latin typeface="Calibri"/>
                        </a:rPr>
                        <a:t>Julian</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err="1" smtClean="0">
                          <a:solidFill>
                            <a:srgbClr val="FF0000"/>
                          </a:solidFill>
                          <a:effectLst/>
                          <a:latin typeface="Calibri"/>
                        </a:rPr>
                        <a:t>Tham</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dirty="0" smtClean="0">
                          <a:solidFill>
                            <a:srgbClr val="FF0000"/>
                          </a:solidFill>
                          <a:effectLst/>
                          <a:latin typeface="Calibri"/>
                        </a:rPr>
                        <a:t>Broadcom</a:t>
                      </a:r>
                      <a:endParaRPr lang="en-US" sz="1800" b="0" i="0" u="none" strike="noStrike" baseline="0"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dirty="0">
                          <a:solidFill>
                            <a:srgbClr val="000000"/>
                          </a:solidFill>
                          <a:effectLst/>
                          <a:latin typeface="Calibri"/>
                        </a:rPr>
                        <a:t>Fa Foster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Dai</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Auburn University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err="1">
                          <a:solidFill>
                            <a:srgbClr val="000000"/>
                          </a:solidFill>
                          <a:effectLst/>
                          <a:latin typeface="Calibri"/>
                        </a:rPr>
                        <a:t>Alireza</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err="1">
                          <a:solidFill>
                            <a:srgbClr val="000000"/>
                          </a:solidFill>
                          <a:effectLst/>
                          <a:latin typeface="Calibri"/>
                        </a:rPr>
                        <a:t>Shirvani</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dirty="0" err="1" smtClean="0">
                          <a:solidFill>
                            <a:srgbClr val="000000"/>
                          </a:solidFill>
                          <a:effectLst/>
                          <a:latin typeface="Calibri"/>
                        </a:rPr>
                        <a:t>Invensense</a:t>
                      </a:r>
                      <a:endParaRPr lang="en-US" sz="18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dirty="0" err="1">
                          <a:solidFill>
                            <a:srgbClr val="000000"/>
                          </a:solidFill>
                          <a:effectLst/>
                          <a:latin typeface="Calibri"/>
                        </a:rPr>
                        <a:t>Yanjie</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Wang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Intel</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Hua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Wang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dirty="0">
                          <a:solidFill>
                            <a:srgbClr val="000000"/>
                          </a:solidFill>
                          <a:effectLst/>
                          <a:latin typeface="Calibri"/>
                        </a:rPr>
                        <a:t>Georgia </a:t>
                      </a:r>
                      <a:r>
                        <a:rPr lang="en-US" sz="1800" b="0" i="0" u="none" strike="noStrike" dirty="0" smtClean="0">
                          <a:solidFill>
                            <a:srgbClr val="000000"/>
                          </a:solidFill>
                          <a:effectLst/>
                          <a:latin typeface="Calibri"/>
                        </a:rPr>
                        <a:t>Tech</a:t>
                      </a:r>
                      <a:endParaRPr lang="en-US" sz="18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chemeClr val="tx1"/>
                          </a:solidFill>
                          <a:effectLst/>
                          <a:latin typeface="Calibri"/>
                        </a:rPr>
                        <a:t>Woogeun</a:t>
                      </a:r>
                      <a:endParaRPr lang="en-US" sz="1800" b="0" i="0" u="none" strike="noStrike" baseline="0" dirty="0">
                        <a:solidFill>
                          <a:schemeClr val="tx1"/>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tx1"/>
                          </a:solidFill>
                          <a:effectLst/>
                          <a:latin typeface="Calibri"/>
                        </a:rPr>
                        <a:t>Rhee</a:t>
                      </a:r>
                      <a:endParaRPr lang="en-US" sz="1800" b="0" i="0" u="none" strike="noStrike" baseline="0" dirty="0">
                        <a:solidFill>
                          <a:schemeClr val="tx1"/>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tx1"/>
                          </a:solidFill>
                          <a:effectLst/>
                          <a:latin typeface="Calibri"/>
                        </a:rPr>
                        <a:t>Tsinghua University (China)</a:t>
                      </a:r>
                      <a:endParaRPr lang="en-US" sz="1800" b="0" i="0" u="none" strike="noStrike" baseline="0" dirty="0">
                        <a:solidFill>
                          <a:schemeClr val="tx1"/>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b"/>
                      <a:r>
                        <a:rPr lang="en-US" sz="1800" b="0" i="0" u="none" strike="noStrike" dirty="0" err="1">
                          <a:solidFill>
                            <a:srgbClr val="000000"/>
                          </a:solidFill>
                          <a:effectLst/>
                          <a:latin typeface="Calibri"/>
                        </a:rPr>
                        <a:t>Swaminathan</a:t>
                      </a:r>
                      <a:endParaRPr lang="en-US" sz="18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dirty="0" err="1">
                          <a:solidFill>
                            <a:srgbClr val="000000"/>
                          </a:solidFill>
                          <a:effectLst/>
                          <a:latin typeface="Calibri"/>
                        </a:rPr>
                        <a:t>Sankaran</a:t>
                      </a:r>
                      <a:endParaRPr lang="en-US" sz="18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smtClean="0">
                          <a:solidFill>
                            <a:srgbClr val="000000"/>
                          </a:solidFill>
                          <a:effectLst/>
                          <a:latin typeface="Calibri"/>
                        </a:rPr>
                        <a:t>Texas</a:t>
                      </a:r>
                      <a:r>
                        <a:rPr lang="en-US" sz="1800" b="0" i="0" u="none" strike="noStrike" baseline="0" dirty="0" smtClean="0">
                          <a:solidFill>
                            <a:srgbClr val="000000"/>
                          </a:solidFill>
                          <a:effectLst/>
                          <a:latin typeface="Calibri"/>
                        </a:rPr>
                        <a:t> Instruments</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Hossein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chemeClr val="accent1">
                              <a:lumMod val="75000"/>
                            </a:schemeClr>
                          </a:solidFill>
                          <a:effectLst/>
                          <a:latin typeface="Calibri"/>
                        </a:rPr>
                        <a:t>Lavasani</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Qualcomm</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John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Long</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University of Waterloo (Canada)</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KJ</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chemeClr val="accent1">
                              <a:lumMod val="75000"/>
                            </a:schemeClr>
                          </a:solidFill>
                          <a:effectLst/>
                          <a:latin typeface="Calibri"/>
                        </a:rPr>
                        <a:t>Koh</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Virginia Tech</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Peter</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Kinget</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Columbia University</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
        <p:nvSpPr>
          <p:cNvPr id="5" name="Content Placeholder 2"/>
          <p:cNvSpPr txBox="1">
            <a:spLocks/>
          </p:cNvSpPr>
          <p:nvPr/>
        </p:nvSpPr>
        <p:spPr bwMode="auto">
          <a:xfrm>
            <a:off x="4572001" y="5346700"/>
            <a:ext cx="3886200" cy="762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solidFill>
                  <a:schemeClr val="tx1"/>
                </a:solidFill>
              </a:rPr>
              <a:t>Industry: 5 </a:t>
            </a:r>
          </a:p>
          <a:p>
            <a:r>
              <a:rPr lang="en-US" sz="2000" b="1" kern="0" dirty="0" smtClean="0">
                <a:solidFill>
                  <a:schemeClr val="tx1"/>
                </a:solidFill>
              </a:rPr>
              <a:t>Academia: 6 </a:t>
            </a:r>
          </a:p>
        </p:txBody>
      </p:sp>
    </p:spTree>
    <p:extLst>
      <p:ext uri="{BB962C8B-B14F-4D97-AF65-F5344CB8AC3E}">
        <p14:creationId xmlns:p14="http://schemas.microsoft.com/office/powerpoint/2010/main" val="14300914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Wireline Communications and Systems</a:t>
            </a:r>
          </a:p>
        </p:txBody>
      </p:sp>
      <p:sp>
        <p:nvSpPr>
          <p:cNvPr id="15363" name="Content Placeholder 2"/>
          <p:cNvSpPr>
            <a:spLocks noGrp="1"/>
          </p:cNvSpPr>
          <p:nvPr>
            <p:ph idx="1"/>
          </p:nvPr>
        </p:nvSpPr>
        <p:spPr>
          <a:xfrm>
            <a:off x="609601" y="5334000"/>
            <a:ext cx="3962399" cy="762000"/>
          </a:xfrm>
        </p:spPr>
        <p:txBody>
          <a:bodyPr/>
          <a:lstStyle/>
          <a:p>
            <a:r>
              <a:rPr lang="en-US" sz="2000" b="1" dirty="0"/>
              <a:t>Subcommittee chair in </a:t>
            </a:r>
            <a:r>
              <a:rPr lang="en-US" sz="2000" b="1" dirty="0">
                <a:solidFill>
                  <a:srgbClr val="FF0000"/>
                </a:solidFill>
              </a:rPr>
              <a:t>RED</a:t>
            </a:r>
          </a:p>
          <a:p>
            <a:r>
              <a:rPr lang="en-US" sz="2000" b="1" dirty="0" smtClean="0"/>
              <a:t>New members in </a:t>
            </a:r>
            <a:r>
              <a:rPr lang="en-US" sz="2000" b="1" dirty="0" smtClean="0">
                <a:solidFill>
                  <a:schemeClr val="accent1">
                    <a:lumMod val="75000"/>
                  </a:schemeClr>
                </a:solidFill>
              </a:rPr>
              <a:t>GREEN</a:t>
            </a:r>
          </a:p>
        </p:txBody>
      </p:sp>
      <p:graphicFrame>
        <p:nvGraphicFramePr>
          <p:cNvPr id="7" name="Table 6"/>
          <p:cNvGraphicFramePr>
            <a:graphicFrameLocks noGrp="1"/>
          </p:cNvGraphicFramePr>
          <p:nvPr>
            <p:extLst/>
          </p:nvPr>
        </p:nvGraphicFramePr>
        <p:xfrm>
          <a:off x="609599" y="914400"/>
          <a:ext cx="7848601" cy="4169346"/>
        </p:xfrm>
        <a:graphic>
          <a:graphicData uri="http://schemas.openxmlformats.org/drawingml/2006/table">
            <a:tbl>
              <a:tblPr/>
              <a:tblGrid>
                <a:gridCol w="2256300"/>
                <a:gridCol w="2256300"/>
                <a:gridCol w="3336001"/>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dirty="0">
                          <a:solidFill>
                            <a:srgbClr val="FF0000"/>
                          </a:solidFill>
                          <a:effectLst/>
                          <a:latin typeface="Calibri"/>
                        </a:rPr>
                        <a:t>Samuel</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dirty="0">
                          <a:solidFill>
                            <a:srgbClr val="FF0000"/>
                          </a:solidFill>
                          <a:effectLst/>
                          <a:latin typeface="Calibri"/>
                        </a:rPr>
                        <a:t>Palermo</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dirty="0">
                          <a:solidFill>
                            <a:srgbClr val="FF0000"/>
                          </a:solidFill>
                          <a:effectLst/>
                          <a:latin typeface="Calibri"/>
                        </a:rPr>
                        <a:t>Texas </a:t>
                      </a:r>
                      <a:r>
                        <a:rPr lang="en-US" sz="1800" b="0" i="0" u="none" strike="noStrike" dirty="0" smtClean="0">
                          <a:solidFill>
                            <a:srgbClr val="FF0000"/>
                          </a:solidFill>
                          <a:effectLst/>
                          <a:latin typeface="Calibri"/>
                        </a:rPr>
                        <a:t>A&amp;M</a:t>
                      </a:r>
                      <a:endParaRPr lang="en-US" sz="1800" b="0" i="0" u="none" strike="noStrike" dirty="0">
                        <a:solidFill>
                          <a:srgbClr val="FF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dirty="0" err="1">
                          <a:solidFill>
                            <a:srgbClr val="000000"/>
                          </a:solidFill>
                          <a:effectLst/>
                          <a:latin typeface="Calibri"/>
                        </a:rPr>
                        <a:t>Shahriar</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err="1">
                          <a:solidFill>
                            <a:srgbClr val="000000"/>
                          </a:solidFill>
                          <a:effectLst/>
                          <a:latin typeface="Calibri"/>
                        </a:rPr>
                        <a:t>Mirabbasi</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dirty="0">
                          <a:solidFill>
                            <a:srgbClr val="000000"/>
                          </a:solidFill>
                          <a:effectLst/>
                          <a:latin typeface="Calibri"/>
                        </a:rPr>
                        <a:t>University of British Columbia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Eric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err="1">
                          <a:solidFill>
                            <a:srgbClr val="000000"/>
                          </a:solidFill>
                          <a:effectLst/>
                          <a:latin typeface="Calibri"/>
                        </a:rPr>
                        <a:t>Naviasky</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Cadence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b"/>
                      <a:r>
                        <a:rPr lang="en-US" sz="1800" b="0" i="0" u="none" strike="noStrike" dirty="0" err="1">
                          <a:solidFill>
                            <a:srgbClr val="000000"/>
                          </a:solidFill>
                          <a:effectLst/>
                          <a:latin typeface="Calibri"/>
                        </a:rPr>
                        <a:t>Gerrit</a:t>
                      </a:r>
                      <a:endParaRPr lang="en-US" sz="1800" b="0" i="0" u="none" strike="noStrike" dirty="0">
                        <a:solidFill>
                          <a:srgbClr val="000000"/>
                        </a:solidFill>
                        <a:effectLst/>
                        <a:latin typeface="Calibri"/>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a:solidFill>
                            <a:srgbClr val="000000"/>
                          </a:solidFill>
                          <a:effectLst/>
                          <a:latin typeface="Calibri"/>
                        </a:rPr>
                        <a:t>den Besten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dirty="0">
                          <a:solidFill>
                            <a:srgbClr val="000000"/>
                          </a:solidFill>
                          <a:effectLst/>
                          <a:latin typeface="Calibri"/>
                        </a:rPr>
                        <a:t>NXP Semiconductors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dirty="0">
                          <a:solidFill>
                            <a:srgbClr val="000000"/>
                          </a:solidFill>
                          <a:effectLst/>
                          <a:latin typeface="Calibri"/>
                        </a:rPr>
                        <a:t>Jun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Cao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Broadcom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err="1" smtClean="0">
                          <a:solidFill>
                            <a:schemeClr val="tx1"/>
                          </a:solidFill>
                          <a:effectLst/>
                          <a:latin typeface="Calibri"/>
                        </a:rPr>
                        <a:t>Byunghoo</a:t>
                      </a:r>
                      <a:endParaRPr lang="en-US" sz="1800" b="0" i="0" u="none" strike="noStrike" baseline="0" dirty="0">
                        <a:solidFill>
                          <a:schemeClr val="tx1"/>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tx1"/>
                          </a:solidFill>
                          <a:effectLst/>
                          <a:latin typeface="Calibri"/>
                        </a:rPr>
                        <a:t>Jung</a:t>
                      </a:r>
                      <a:endParaRPr lang="en-US" sz="1800" b="0" i="0" u="none" strike="noStrike" baseline="0" dirty="0">
                        <a:solidFill>
                          <a:schemeClr val="tx1"/>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tx1"/>
                          </a:solidFill>
                          <a:effectLst/>
                          <a:latin typeface="Calibri"/>
                        </a:rPr>
                        <a:t>Purdue University</a:t>
                      </a:r>
                      <a:endParaRPr lang="en-US" sz="1800" b="0" i="0" u="none" strike="noStrike" baseline="0" dirty="0">
                        <a:solidFill>
                          <a:schemeClr val="tx1"/>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Mohammad</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Hekmat</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Samsung</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Tod</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Dickson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IBM T.J. Watson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err="1" smtClean="0">
                          <a:solidFill>
                            <a:schemeClr val="accent1">
                              <a:lumMod val="75000"/>
                            </a:schemeClr>
                          </a:solidFill>
                          <a:effectLst/>
                          <a:latin typeface="Calibri"/>
                        </a:rPr>
                        <a:t>Sudip</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Shekhar</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smtClean="0">
                          <a:solidFill>
                            <a:schemeClr val="accent1">
                              <a:lumMod val="75000"/>
                            </a:schemeClr>
                          </a:solidFill>
                          <a:effectLst/>
                          <a:latin typeface="Calibri"/>
                        </a:rPr>
                        <a:t>University of British Columbia</a:t>
                      </a:r>
                      <a:endParaRPr lang="en-US" sz="1800" b="0" i="0" u="none" strike="noStrike"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Ion</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err="1" smtClean="0">
                          <a:solidFill>
                            <a:schemeClr val="accent1">
                              <a:lumMod val="75000"/>
                            </a:schemeClr>
                          </a:solidFill>
                          <a:effectLst/>
                          <a:latin typeface="Calibri"/>
                        </a:rPr>
                        <a:t>Tesu</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smtClean="0">
                          <a:solidFill>
                            <a:schemeClr val="accent1">
                              <a:lumMod val="75000"/>
                            </a:schemeClr>
                          </a:solidFill>
                          <a:effectLst/>
                          <a:latin typeface="Calibri"/>
                        </a:rPr>
                        <a:t>Silicon Laboratories</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dirty="0" smtClean="0">
                          <a:solidFill>
                            <a:schemeClr val="accent1">
                              <a:lumMod val="75000"/>
                            </a:schemeClr>
                          </a:solidFill>
                          <a:effectLst/>
                          <a:latin typeface="Calibri"/>
                        </a:rPr>
                        <a:t>Yannick</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err="1" smtClean="0">
                          <a:solidFill>
                            <a:schemeClr val="accent1">
                              <a:lumMod val="75000"/>
                            </a:schemeClr>
                          </a:solidFill>
                          <a:effectLst/>
                          <a:latin typeface="Calibri"/>
                        </a:rPr>
                        <a:t>Leclercq</a:t>
                      </a:r>
                      <a:endParaRPr lang="en-US" sz="1800" b="0" i="0" u="none" strike="noStrike" baseline="0" dirty="0" smtClean="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dirty="0" smtClean="0">
                          <a:solidFill>
                            <a:schemeClr val="accent1">
                              <a:lumMod val="75000"/>
                            </a:schemeClr>
                          </a:solidFill>
                          <a:effectLst/>
                          <a:latin typeface="Calibri"/>
                        </a:rPr>
                        <a:t>Intel</a:t>
                      </a:r>
                      <a:endParaRPr lang="en-US" sz="1800" b="0" i="0" u="none" strike="noStrike" baseline="0" dirty="0">
                        <a:solidFill>
                          <a:schemeClr val="accent1">
                            <a:lumMod val="75000"/>
                          </a:schemeClr>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
        <p:nvSpPr>
          <p:cNvPr id="5" name="Content Placeholder 2"/>
          <p:cNvSpPr txBox="1">
            <a:spLocks/>
          </p:cNvSpPr>
          <p:nvPr/>
        </p:nvSpPr>
        <p:spPr bwMode="auto">
          <a:xfrm>
            <a:off x="4572001" y="5346700"/>
            <a:ext cx="3886200" cy="762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solidFill>
                  <a:schemeClr val="tx1"/>
                </a:solidFill>
              </a:rPr>
              <a:t>Industry: 8</a:t>
            </a:r>
          </a:p>
          <a:p>
            <a:r>
              <a:rPr lang="en-US" sz="2000" b="1" kern="0" dirty="0" smtClean="0">
                <a:solidFill>
                  <a:schemeClr val="tx1"/>
                </a:solidFill>
              </a:rPr>
              <a:t>Academia: 3 </a:t>
            </a:r>
          </a:p>
        </p:txBody>
      </p:sp>
    </p:spTree>
    <p:extLst>
      <p:ext uri="{BB962C8B-B14F-4D97-AF65-F5344CB8AC3E}">
        <p14:creationId xmlns:p14="http://schemas.microsoft.com/office/powerpoint/2010/main" val="11124512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2590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&amp; Intro Remarks – Don </a:t>
            </a:r>
            <a:r>
              <a:rPr lang="en-US" b="1" dirty="0" err="1" smtClean="0">
                <a:solidFill>
                  <a:schemeClr val="tx1"/>
                </a:solidFill>
              </a:rPr>
              <a:t>Thelen</a:t>
            </a:r>
            <a:endParaRPr lang="en-US" b="1" dirty="0" smtClean="0">
              <a:solidFill>
                <a:schemeClr val="tx1"/>
              </a:solidFill>
            </a:endParaRPr>
          </a:p>
          <a:p>
            <a:r>
              <a:rPr lang="en-US" b="1" dirty="0" smtClean="0">
                <a:solidFill>
                  <a:schemeClr val="tx1"/>
                </a:solidFill>
              </a:rPr>
              <a:t>8:10 </a:t>
            </a:r>
            <a:r>
              <a:rPr lang="en-US" b="1" dirty="0">
                <a:solidFill>
                  <a:schemeClr val="tx1"/>
                </a:solidFill>
              </a:rPr>
              <a:t>AM	CICC 2017 TPC – </a:t>
            </a:r>
            <a:r>
              <a:rPr lang="en-US" b="1" dirty="0"/>
              <a:t>Alessandro Piovaccari</a:t>
            </a:r>
            <a:endParaRPr lang="en-US" b="1" dirty="0">
              <a:solidFill>
                <a:schemeClr val="tx1"/>
              </a:solidFill>
            </a:endParaRPr>
          </a:p>
          <a:p>
            <a:pPr lvl="1"/>
            <a:r>
              <a:rPr lang="en-US" dirty="0" smtClean="0"/>
              <a:t>Welcome, member introduction</a:t>
            </a:r>
          </a:p>
          <a:p>
            <a:pPr lvl="1"/>
            <a:r>
              <a:rPr lang="en-US" dirty="0"/>
              <a:t>Goals &amp; Responsibilities</a:t>
            </a:r>
          </a:p>
          <a:p>
            <a:pPr lvl="1"/>
            <a:r>
              <a:rPr lang="en-US" dirty="0"/>
              <a:t>TPC questionnaire </a:t>
            </a:r>
            <a:r>
              <a:rPr lang="en-US" dirty="0" smtClean="0"/>
              <a:t>feedback</a:t>
            </a:r>
          </a:p>
          <a:p>
            <a:r>
              <a:rPr lang="en-US" b="1" dirty="0" smtClean="0">
                <a:solidFill>
                  <a:schemeClr val="tx1"/>
                </a:solidFill>
              </a:rPr>
              <a:t>8:40 AM	CICC 2015 review &amp; feedback – </a:t>
            </a:r>
            <a:r>
              <a:rPr lang="en-US" b="1" dirty="0" err="1" smtClean="0">
                <a:solidFill>
                  <a:schemeClr val="tx1"/>
                </a:solidFill>
              </a:rPr>
              <a:t>Kimo</a:t>
            </a:r>
            <a:r>
              <a:rPr lang="en-US" b="1" dirty="0" smtClean="0">
                <a:solidFill>
                  <a:schemeClr val="tx1"/>
                </a:solidFill>
              </a:rPr>
              <a:t> Tam</a:t>
            </a:r>
          </a:p>
          <a:p>
            <a:pPr lvl="1"/>
            <a:r>
              <a:rPr lang="en-US" dirty="0" smtClean="0"/>
              <a:t>Kimo Tam, Conference Chair</a:t>
            </a:r>
          </a:p>
          <a:p>
            <a:r>
              <a:rPr lang="en-US" b="1" dirty="0" smtClean="0"/>
              <a:t>8:50 </a:t>
            </a:r>
            <a:r>
              <a:rPr lang="en-US" b="1" dirty="0"/>
              <a:t>AM	 2015 organizational reports – </a:t>
            </a:r>
            <a:r>
              <a:rPr lang="en-US" b="1" dirty="0" err="1"/>
              <a:t>Kimo</a:t>
            </a:r>
            <a:r>
              <a:rPr lang="en-US" b="1" dirty="0"/>
              <a:t> Tam</a:t>
            </a:r>
          </a:p>
          <a:p>
            <a:pPr lvl="1"/>
            <a:r>
              <a:rPr lang="en-US" dirty="0"/>
              <a:t>Organizational subcommittee chair reports </a:t>
            </a:r>
          </a:p>
          <a:p>
            <a:pPr lvl="1"/>
            <a:r>
              <a:rPr lang="en-US" dirty="0"/>
              <a:t>Topics / speakers suggestions for ed. sessions, panels/forums…</a:t>
            </a:r>
          </a:p>
          <a:p>
            <a:pPr lvl="1"/>
            <a:r>
              <a:rPr lang="en-US" dirty="0"/>
              <a:t>Contacts / suggestions for sponsorships and exhibits</a:t>
            </a:r>
          </a:p>
          <a:p>
            <a:pPr lvl="1"/>
            <a:r>
              <a:rPr lang="en-US" dirty="0"/>
              <a:t>Special Projects</a:t>
            </a:r>
          </a:p>
          <a:p>
            <a:endParaRPr lang="en-US" dirty="0" smtClean="0"/>
          </a:p>
        </p:txBody>
      </p:sp>
    </p:spTree>
    <p:extLst>
      <p:ext uri="{BB962C8B-B14F-4D97-AF65-F5344CB8AC3E}">
        <p14:creationId xmlns:p14="http://schemas.microsoft.com/office/powerpoint/2010/main" val="23877601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09600" y="1588"/>
            <a:ext cx="7770813" cy="760412"/>
          </a:xfrm>
        </p:spPr>
        <p:txBody>
          <a:bodyPr/>
          <a:lstStyle/>
          <a:p>
            <a:r>
              <a:rPr lang="en-US" dirty="0" smtClean="0"/>
              <a:t>2017 goals &amp; responsibilities: overall</a:t>
            </a:r>
          </a:p>
        </p:txBody>
      </p:sp>
      <p:sp>
        <p:nvSpPr>
          <p:cNvPr id="33795" name="Content Placeholder 2"/>
          <p:cNvSpPr>
            <a:spLocks noGrp="1"/>
          </p:cNvSpPr>
          <p:nvPr>
            <p:ph idx="1"/>
          </p:nvPr>
        </p:nvSpPr>
        <p:spPr>
          <a:xfrm>
            <a:off x="228600" y="762000"/>
            <a:ext cx="8686800" cy="4986338"/>
          </a:xfrm>
        </p:spPr>
        <p:txBody>
          <a:bodyPr/>
          <a:lstStyle/>
          <a:p>
            <a:r>
              <a:rPr lang="en-US" sz="2400" b="1" dirty="0" smtClean="0"/>
              <a:t>Improve conference quality</a:t>
            </a:r>
          </a:p>
          <a:p>
            <a:pPr lvl="1"/>
            <a:r>
              <a:rPr lang="en-US" sz="2000" dirty="0" smtClean="0"/>
              <a:t>Higher paper quality</a:t>
            </a:r>
          </a:p>
          <a:p>
            <a:pPr lvl="1"/>
            <a:r>
              <a:rPr lang="en-US" sz="2000" dirty="0" smtClean="0"/>
              <a:t>Higher attendance</a:t>
            </a:r>
            <a:endParaRPr lang="en-US" sz="2000" dirty="0"/>
          </a:p>
          <a:p>
            <a:r>
              <a:rPr lang="en-US" sz="2400" b="1" dirty="0" smtClean="0"/>
              <a:t>Increase quality submissions </a:t>
            </a:r>
            <a:r>
              <a:rPr lang="en-US" sz="2400" b="1" dirty="0" smtClean="0">
                <a:sym typeface="Symbol"/>
              </a:rPr>
              <a:t> higher selectivity</a:t>
            </a:r>
            <a:endParaRPr lang="en-US" sz="2400" b="1" dirty="0" smtClean="0"/>
          </a:p>
          <a:p>
            <a:pPr lvl="1"/>
            <a:r>
              <a:rPr lang="en-US" sz="2000" dirty="0" smtClean="0"/>
              <a:t>Offer Invited Papers to speakers with topics that will draw a good audience  </a:t>
            </a:r>
          </a:p>
          <a:p>
            <a:pPr lvl="2"/>
            <a:r>
              <a:rPr lang="en-US" sz="1800" dirty="0" smtClean="0"/>
              <a:t>Invited papers can be 8 pages w/ 50 minute conference presentation</a:t>
            </a:r>
          </a:p>
          <a:p>
            <a:pPr lvl="2"/>
            <a:r>
              <a:rPr lang="en-US" sz="1800" dirty="0" smtClean="0"/>
              <a:t>Invited papers can also be 4 pages with 20 minute presentation</a:t>
            </a:r>
          </a:p>
          <a:p>
            <a:pPr lvl="1"/>
            <a:r>
              <a:rPr lang="en-US" sz="2000" dirty="0" smtClean="0"/>
              <a:t>Solicit Regular Papers on a wide range of State-of-the-Art topics</a:t>
            </a:r>
          </a:p>
          <a:p>
            <a:r>
              <a:rPr lang="en-US" sz="2400" b="1" dirty="0" smtClean="0"/>
              <a:t>Improve overall quality of papers &amp; presentations</a:t>
            </a:r>
          </a:p>
          <a:p>
            <a:pPr lvl="1"/>
            <a:r>
              <a:rPr lang="en-US" sz="2000" dirty="0" smtClean="0"/>
              <a:t>Review drafts of Invited Papers before official submission</a:t>
            </a:r>
            <a:endParaRPr lang="en-US" sz="2000" dirty="0"/>
          </a:p>
          <a:p>
            <a:pPr lvl="1"/>
            <a:r>
              <a:rPr lang="en-US" sz="2000" dirty="0" smtClean="0"/>
              <a:t>Offer to review drafts of Regular Papers from colleagues</a:t>
            </a:r>
          </a:p>
          <a:p>
            <a:pPr lvl="1"/>
            <a:r>
              <a:rPr lang="en-US" sz="2000" dirty="0"/>
              <a:t>W</a:t>
            </a:r>
            <a:r>
              <a:rPr lang="en-US" sz="2000" dirty="0" smtClean="0"/>
              <a:t>ork closely with Accepted Authors on presentation clarity and content</a:t>
            </a:r>
          </a:p>
          <a:p>
            <a:endParaRPr lang="en-US" sz="2400" dirty="0" smtClean="0"/>
          </a:p>
        </p:txBody>
      </p:sp>
    </p:spTree>
    <p:extLst>
      <p:ext uri="{BB962C8B-B14F-4D97-AF65-F5344CB8AC3E}">
        <p14:creationId xmlns:p14="http://schemas.microsoft.com/office/powerpoint/2010/main" val="39774532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09600" y="1588"/>
            <a:ext cx="7770813" cy="760412"/>
          </a:xfrm>
        </p:spPr>
        <p:txBody>
          <a:bodyPr/>
          <a:lstStyle/>
          <a:p>
            <a:r>
              <a:rPr lang="en-US" dirty="0" smtClean="0"/>
              <a:t>2017 </a:t>
            </a:r>
            <a:r>
              <a:rPr lang="en-US" dirty="0"/>
              <a:t>g</a:t>
            </a:r>
            <a:r>
              <a:rPr lang="en-US" dirty="0" smtClean="0"/>
              <a:t>oals &amp; responsibilities: TPC-1</a:t>
            </a:r>
          </a:p>
        </p:txBody>
      </p:sp>
      <p:sp>
        <p:nvSpPr>
          <p:cNvPr id="34819" name="Content Placeholder 2"/>
          <p:cNvSpPr>
            <a:spLocks noGrp="1"/>
          </p:cNvSpPr>
          <p:nvPr>
            <p:ph idx="1"/>
          </p:nvPr>
        </p:nvSpPr>
        <p:spPr>
          <a:xfrm>
            <a:off x="228600" y="762000"/>
            <a:ext cx="8382000" cy="4986338"/>
          </a:xfrm>
        </p:spPr>
        <p:txBody>
          <a:bodyPr/>
          <a:lstStyle/>
          <a:p>
            <a:r>
              <a:rPr lang="en-US" sz="2400" b="1" dirty="0" smtClean="0"/>
              <a:t>Work with Technical Subcommittees (before end of the day)</a:t>
            </a:r>
            <a:endParaRPr lang="en-US" sz="2000" dirty="0" smtClean="0"/>
          </a:p>
          <a:p>
            <a:pPr lvl="1"/>
            <a:r>
              <a:rPr lang="en-US" sz="2000" dirty="0" smtClean="0"/>
              <a:t>Brainstorm on </a:t>
            </a:r>
            <a:r>
              <a:rPr lang="en-US" sz="2000" dirty="0"/>
              <a:t>topics/speakers/ideas for </a:t>
            </a:r>
            <a:r>
              <a:rPr lang="en-US" sz="2000" dirty="0" smtClean="0"/>
              <a:t>Panels, Forums and </a:t>
            </a:r>
            <a:r>
              <a:rPr lang="en-US" sz="2000" dirty="0"/>
              <a:t>Ed Sessions</a:t>
            </a:r>
            <a:endParaRPr lang="en-US" sz="2000" dirty="0" smtClean="0"/>
          </a:p>
          <a:p>
            <a:pPr lvl="1"/>
            <a:r>
              <a:rPr lang="en-US" sz="2000" dirty="0" smtClean="0"/>
              <a:t>Brainstorm on Exhibits, Sponsors</a:t>
            </a:r>
            <a:r>
              <a:rPr lang="en-US" sz="2000" dirty="0"/>
              <a:t> </a:t>
            </a:r>
            <a:r>
              <a:rPr lang="en-US" sz="2000" dirty="0" smtClean="0"/>
              <a:t>and Publicity</a:t>
            </a:r>
          </a:p>
          <a:p>
            <a:pPr lvl="1"/>
            <a:r>
              <a:rPr lang="en-US" sz="2000" dirty="0" smtClean="0"/>
              <a:t>Provides updates for Call for Papers as necessary</a:t>
            </a:r>
          </a:p>
          <a:p>
            <a:pPr lvl="1"/>
            <a:r>
              <a:rPr lang="en-US" sz="2000" dirty="0" smtClean="0"/>
              <a:t>Plan for Invited Papers</a:t>
            </a:r>
          </a:p>
          <a:p>
            <a:pPr lvl="1"/>
            <a:r>
              <a:rPr lang="en-US" sz="2000" dirty="0" smtClean="0"/>
              <a:t>Agree on topics to target</a:t>
            </a:r>
          </a:p>
          <a:p>
            <a:pPr lvl="1"/>
            <a:r>
              <a:rPr lang="en-US" sz="2000" dirty="0" smtClean="0"/>
              <a:t>Identify companies, universities and individuals to solicit Regular </a:t>
            </a:r>
            <a:r>
              <a:rPr lang="en-US" sz="2000" dirty="0"/>
              <a:t>P</a:t>
            </a:r>
            <a:r>
              <a:rPr lang="en-US" sz="2000" dirty="0" smtClean="0"/>
              <a:t>apers</a:t>
            </a:r>
          </a:p>
          <a:p>
            <a:r>
              <a:rPr lang="en-US" sz="2400" b="1" dirty="0" smtClean="0"/>
              <a:t>Work with organizational subcommittees (lunch) </a:t>
            </a:r>
          </a:p>
          <a:p>
            <a:pPr lvl="1"/>
            <a:r>
              <a:rPr lang="en-US" sz="2000" dirty="0" smtClean="0"/>
              <a:t>Assign action item list required before TPC-2</a:t>
            </a:r>
          </a:p>
          <a:p>
            <a:pPr lvl="1"/>
            <a:r>
              <a:rPr lang="en-US" sz="2000" dirty="0" smtClean="0"/>
              <a:t>Organizational chairs: delegate and follow up on action items</a:t>
            </a:r>
          </a:p>
          <a:p>
            <a:r>
              <a:rPr lang="en-US" sz="2400" b="1" dirty="0" smtClean="0"/>
              <a:t>Build professional network </a:t>
            </a:r>
            <a:endParaRPr lang="en-US" sz="2400" b="1" dirty="0"/>
          </a:p>
          <a:p>
            <a:pPr lvl="1"/>
            <a:r>
              <a:rPr lang="en-US" sz="2000" dirty="0" smtClean="0"/>
              <a:t>Connect with old colleagues &amp; build new connections</a:t>
            </a:r>
          </a:p>
          <a:p>
            <a:pPr lvl="1"/>
            <a:r>
              <a:rPr lang="en-US" sz="2000" dirty="0" smtClean="0"/>
              <a:t>Leverage TPC network for technical &amp; organizing programs!</a:t>
            </a:r>
          </a:p>
        </p:txBody>
      </p:sp>
    </p:spTree>
    <p:extLst>
      <p:ext uri="{BB962C8B-B14F-4D97-AF65-F5344CB8AC3E}">
        <p14:creationId xmlns:p14="http://schemas.microsoft.com/office/powerpoint/2010/main" val="18219612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09600" y="0"/>
            <a:ext cx="8229600" cy="760412"/>
          </a:xfrm>
        </p:spPr>
        <p:txBody>
          <a:bodyPr/>
          <a:lstStyle/>
          <a:p>
            <a:r>
              <a:rPr lang="en-US" dirty="0" smtClean="0"/>
              <a:t>2017 </a:t>
            </a:r>
            <a:r>
              <a:rPr lang="en-US" dirty="0"/>
              <a:t>g</a:t>
            </a:r>
            <a:r>
              <a:rPr lang="en-US" dirty="0" smtClean="0"/>
              <a:t>oals &amp; responsibilities: TPC-1</a:t>
            </a:r>
            <a:r>
              <a:rPr lang="en-US" dirty="0" smtClean="0">
                <a:sym typeface="Symbol"/>
              </a:rPr>
              <a:t></a:t>
            </a:r>
            <a:r>
              <a:rPr lang="en-US" dirty="0" smtClean="0"/>
              <a:t>CICC</a:t>
            </a:r>
          </a:p>
        </p:txBody>
      </p:sp>
      <p:sp>
        <p:nvSpPr>
          <p:cNvPr id="35843" name="Content Placeholder 2"/>
          <p:cNvSpPr>
            <a:spLocks noGrp="1"/>
          </p:cNvSpPr>
          <p:nvPr>
            <p:ph idx="1"/>
          </p:nvPr>
        </p:nvSpPr>
        <p:spPr>
          <a:xfrm>
            <a:off x="228600" y="762000"/>
            <a:ext cx="8228013" cy="5410200"/>
          </a:xfrm>
        </p:spPr>
        <p:txBody>
          <a:bodyPr/>
          <a:lstStyle/>
          <a:p>
            <a:r>
              <a:rPr lang="en-US" sz="2400" b="1" dirty="0" smtClean="0"/>
              <a:t>Between now and TPC-2</a:t>
            </a:r>
          </a:p>
          <a:p>
            <a:pPr lvl="1"/>
            <a:r>
              <a:rPr lang="en-US" sz="2000" dirty="0" smtClean="0"/>
              <a:t>Solicit papers and send solicitation report to subcommittee chair</a:t>
            </a:r>
          </a:p>
          <a:p>
            <a:pPr lvl="1"/>
            <a:r>
              <a:rPr lang="en-US" sz="2000" dirty="0" smtClean="0"/>
              <a:t>Review drafts &amp; provide feedback to invited paper authors (and others)</a:t>
            </a:r>
          </a:p>
          <a:p>
            <a:pPr lvl="1"/>
            <a:r>
              <a:rPr lang="en-US" sz="2000" dirty="0" smtClean="0"/>
              <a:t>Remind authors to meet the submission deadline</a:t>
            </a:r>
          </a:p>
          <a:p>
            <a:pPr lvl="1"/>
            <a:r>
              <a:rPr lang="en-US" sz="2000" dirty="0" smtClean="0"/>
              <a:t>Complete organizational subcommittee tasks</a:t>
            </a:r>
          </a:p>
          <a:p>
            <a:pPr lvl="1"/>
            <a:r>
              <a:rPr lang="en-US" sz="2000" dirty="0" smtClean="0"/>
              <a:t>Review papers and send scores to subcommittee chair</a:t>
            </a:r>
          </a:p>
          <a:p>
            <a:r>
              <a:rPr lang="en-US" sz="2400" b="1" dirty="0" smtClean="0"/>
              <a:t>At TPC-2 (mandatory attendance)</a:t>
            </a:r>
          </a:p>
          <a:p>
            <a:pPr lvl="1"/>
            <a:r>
              <a:rPr lang="en-US" sz="2000" dirty="0" smtClean="0"/>
              <a:t>Discuss and decide on paper acceptances and arrange in sessions</a:t>
            </a:r>
          </a:p>
          <a:p>
            <a:pPr lvl="1"/>
            <a:r>
              <a:rPr lang="en-US" sz="2000" dirty="0" smtClean="0"/>
              <a:t>Finish TPC-2 with a complete program</a:t>
            </a:r>
          </a:p>
          <a:p>
            <a:r>
              <a:rPr lang="en-US" sz="2400" b="1" dirty="0" smtClean="0"/>
              <a:t>Between TPC-2 and Conference</a:t>
            </a:r>
          </a:p>
          <a:p>
            <a:pPr lvl="1"/>
            <a:r>
              <a:rPr lang="en-US" sz="2000" dirty="0" smtClean="0"/>
              <a:t>Session Chairs and Co-chairs</a:t>
            </a:r>
          </a:p>
          <a:p>
            <a:pPr lvl="2"/>
            <a:r>
              <a:rPr lang="en-US" sz="1800" dirty="0" smtClean="0"/>
              <a:t>work closely with authors on </a:t>
            </a:r>
            <a:r>
              <a:rPr lang="en-US" sz="1800" smtClean="0"/>
              <a:t>presentations content </a:t>
            </a:r>
            <a:r>
              <a:rPr lang="en-US" sz="1800" dirty="0" smtClean="0"/>
              <a:t>and clarity</a:t>
            </a:r>
          </a:p>
          <a:p>
            <a:pPr lvl="1"/>
            <a:r>
              <a:rPr lang="en-US" sz="2000" dirty="0" smtClean="0"/>
              <a:t>Organizational subcommittee actions continue</a:t>
            </a:r>
          </a:p>
          <a:p>
            <a:r>
              <a:rPr lang="en-US" sz="2400" b="1" dirty="0" smtClean="0"/>
              <a:t>Conference (mandatory attendance)</a:t>
            </a:r>
          </a:p>
          <a:p>
            <a:pPr lvl="1"/>
            <a:r>
              <a:rPr lang="en-US" sz="2100" dirty="0" smtClean="0"/>
              <a:t>Session Chairs run sessions, nominate JSSC papers, keep attendance</a:t>
            </a:r>
          </a:p>
          <a:p>
            <a:endParaRPr lang="en-US" sz="2400" dirty="0" smtClean="0"/>
          </a:p>
        </p:txBody>
      </p:sp>
    </p:spTree>
    <p:extLst>
      <p:ext uri="{BB962C8B-B14F-4D97-AF65-F5344CB8AC3E}">
        <p14:creationId xmlns:p14="http://schemas.microsoft.com/office/powerpoint/2010/main" val="38188415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smtClean="0"/>
              <a:t>CICC 2017 schedule</a:t>
            </a:r>
          </a:p>
        </p:txBody>
      </p:sp>
      <p:sp>
        <p:nvSpPr>
          <p:cNvPr id="36867" name="Content Placeholder 2"/>
          <p:cNvSpPr>
            <a:spLocks noGrp="1"/>
          </p:cNvSpPr>
          <p:nvPr>
            <p:ph idx="1"/>
          </p:nvPr>
        </p:nvSpPr>
        <p:spPr>
          <a:xfrm>
            <a:off x="228600" y="762000"/>
            <a:ext cx="8686800" cy="5334000"/>
          </a:xfrm>
        </p:spPr>
        <p:txBody>
          <a:bodyPr/>
          <a:lstStyle/>
          <a:p>
            <a:r>
              <a:rPr lang="en-US" sz="2200" b="1" dirty="0" smtClean="0"/>
              <a:t>Main Conference</a:t>
            </a:r>
          </a:p>
          <a:p>
            <a:pPr lvl="1">
              <a:spcBef>
                <a:spcPts val="100"/>
              </a:spcBef>
            </a:pPr>
            <a:r>
              <a:rPr lang="en-US" sz="1800" dirty="0">
                <a:solidFill>
                  <a:schemeClr val="tx1"/>
                </a:solidFill>
              </a:rPr>
              <a:t>Paper submission open							12 August</a:t>
            </a:r>
          </a:p>
          <a:p>
            <a:pPr lvl="1">
              <a:spcBef>
                <a:spcPts val="100"/>
              </a:spcBef>
            </a:pPr>
            <a:r>
              <a:rPr lang="en-US" sz="1800" dirty="0" smtClean="0">
                <a:solidFill>
                  <a:schemeClr val="tx1"/>
                </a:solidFill>
              </a:rPr>
              <a:t>TPC-1 (Austin Hilton Hotel</a:t>
            </a:r>
            <a:r>
              <a:rPr lang="en-US" sz="1800" dirty="0">
                <a:solidFill>
                  <a:schemeClr val="tx1"/>
                </a:solidFill>
              </a:rPr>
              <a:t> , Austin, TX)</a:t>
            </a:r>
            <a:r>
              <a:rPr lang="en-US" sz="1800" dirty="0" smtClean="0">
                <a:solidFill>
                  <a:schemeClr val="tx1"/>
                </a:solidFill>
              </a:rPr>
              <a:t>				23 September</a:t>
            </a:r>
          </a:p>
          <a:p>
            <a:pPr lvl="1">
              <a:spcBef>
                <a:spcPts val="100"/>
              </a:spcBef>
            </a:pPr>
            <a:r>
              <a:rPr lang="en-US" sz="1800" b="1" dirty="0" smtClean="0">
                <a:solidFill>
                  <a:srgbClr val="C00000"/>
                </a:solidFill>
              </a:rPr>
              <a:t>Start invited paper solicitations					23 September</a:t>
            </a:r>
          </a:p>
          <a:p>
            <a:pPr lvl="1">
              <a:spcBef>
                <a:spcPts val="100"/>
              </a:spcBef>
            </a:pPr>
            <a:r>
              <a:rPr lang="en-US" sz="1800" dirty="0" smtClean="0">
                <a:solidFill>
                  <a:schemeClr val="tx1"/>
                </a:solidFill>
              </a:rPr>
              <a:t>Solicitation report due							24 October</a:t>
            </a:r>
          </a:p>
          <a:p>
            <a:pPr lvl="1">
              <a:spcBef>
                <a:spcPts val="100"/>
              </a:spcBef>
            </a:pPr>
            <a:r>
              <a:rPr lang="en-US" sz="1800" dirty="0" smtClean="0">
                <a:solidFill>
                  <a:schemeClr val="tx1"/>
                </a:solidFill>
              </a:rPr>
              <a:t>Paper submission deadline (including Invited Papers) 	7 November, midnight PST</a:t>
            </a:r>
          </a:p>
          <a:p>
            <a:pPr lvl="1">
              <a:spcBef>
                <a:spcPts val="100"/>
              </a:spcBef>
            </a:pPr>
            <a:r>
              <a:rPr lang="en-US" sz="1800" dirty="0" smtClean="0">
                <a:solidFill>
                  <a:schemeClr val="tx1"/>
                </a:solidFill>
              </a:rPr>
              <a:t>Papers available to TPC for review					28 November</a:t>
            </a:r>
          </a:p>
          <a:p>
            <a:pPr lvl="1">
              <a:spcBef>
                <a:spcPts val="100"/>
              </a:spcBef>
            </a:pPr>
            <a:r>
              <a:rPr lang="en-US" sz="1800" dirty="0" smtClean="0">
                <a:solidFill>
                  <a:schemeClr val="tx1"/>
                </a:solidFill>
              </a:rPr>
              <a:t>Review scores to subcommittee chair				</a:t>
            </a:r>
            <a:r>
              <a:rPr lang="en-US" sz="1800" dirty="0">
                <a:solidFill>
                  <a:schemeClr val="tx1"/>
                </a:solidFill>
              </a:rPr>
              <a:t>9</a:t>
            </a:r>
            <a:r>
              <a:rPr lang="en-US" sz="1800" dirty="0" smtClean="0">
                <a:solidFill>
                  <a:schemeClr val="tx1"/>
                </a:solidFill>
              </a:rPr>
              <a:t> January</a:t>
            </a:r>
          </a:p>
          <a:p>
            <a:pPr lvl="1">
              <a:spcBef>
                <a:spcPts val="100"/>
              </a:spcBef>
            </a:pPr>
            <a:r>
              <a:rPr lang="en-US" sz="1800" b="1" dirty="0" smtClean="0">
                <a:solidFill>
                  <a:srgbClr val="C00000"/>
                </a:solidFill>
              </a:rPr>
              <a:t>TPC-2 (TBD, San Diego, CA)						13 January</a:t>
            </a:r>
          </a:p>
          <a:p>
            <a:pPr lvl="1">
              <a:spcBef>
                <a:spcPts val="100"/>
              </a:spcBef>
            </a:pPr>
            <a:r>
              <a:rPr lang="en-US" sz="1800" dirty="0" smtClean="0">
                <a:solidFill>
                  <a:schemeClr val="tx1"/>
                </a:solidFill>
              </a:rPr>
              <a:t>Communication of acceptance						15 January</a:t>
            </a:r>
          </a:p>
          <a:p>
            <a:pPr lvl="1">
              <a:spcBef>
                <a:spcPts val="100"/>
              </a:spcBef>
            </a:pPr>
            <a:r>
              <a:rPr lang="en-US" sz="1800" dirty="0" smtClean="0">
                <a:solidFill>
                  <a:schemeClr val="tx1"/>
                </a:solidFill>
              </a:rPr>
              <a:t>First draft slides to session chairs					3 April</a:t>
            </a:r>
          </a:p>
          <a:p>
            <a:pPr lvl="1">
              <a:spcBef>
                <a:spcPts val="100"/>
              </a:spcBef>
            </a:pPr>
            <a:r>
              <a:rPr lang="en-US" sz="1800" dirty="0" smtClean="0">
                <a:solidFill>
                  <a:schemeClr val="tx1"/>
                </a:solidFill>
              </a:rPr>
              <a:t>Final presentation to session chairs					26 April</a:t>
            </a:r>
          </a:p>
          <a:p>
            <a:pPr lvl="1">
              <a:spcBef>
                <a:spcPts val="100"/>
              </a:spcBef>
            </a:pPr>
            <a:r>
              <a:rPr lang="en-US" sz="1800" dirty="0" smtClean="0">
                <a:solidFill>
                  <a:schemeClr val="tx1"/>
                </a:solidFill>
              </a:rPr>
              <a:t>Session Chairs + Program Chair load presentations	 	30 April</a:t>
            </a:r>
          </a:p>
          <a:p>
            <a:pPr lvl="1">
              <a:spcBef>
                <a:spcPts val="100"/>
              </a:spcBef>
            </a:pPr>
            <a:r>
              <a:rPr lang="en-US" sz="1800" dirty="0" smtClean="0">
                <a:solidFill>
                  <a:schemeClr val="tx1"/>
                </a:solidFill>
              </a:rPr>
              <a:t>CICC 2017 (Hotel Van Zandt, Austin, TX)				30 April – 3 May</a:t>
            </a:r>
          </a:p>
          <a:p>
            <a:r>
              <a:rPr lang="en-US" sz="2200" b="1" dirty="0" smtClean="0">
                <a:solidFill>
                  <a:schemeClr val="tx1"/>
                </a:solidFill>
              </a:rPr>
              <a:t>Educational Sessions </a:t>
            </a:r>
          </a:p>
          <a:p>
            <a:pPr lvl="1">
              <a:spcBef>
                <a:spcPts val="100"/>
              </a:spcBef>
            </a:pPr>
            <a:r>
              <a:rPr lang="en-US" sz="1800" dirty="0" smtClean="0">
                <a:solidFill>
                  <a:schemeClr val="tx1"/>
                </a:solidFill>
              </a:rPr>
              <a:t>Speaker commitment and Ed Session titles			15 December</a:t>
            </a:r>
          </a:p>
          <a:p>
            <a:pPr lvl="1">
              <a:spcBef>
                <a:spcPts val="100"/>
              </a:spcBef>
            </a:pPr>
            <a:r>
              <a:rPr lang="en-US" sz="1800" dirty="0" smtClean="0">
                <a:solidFill>
                  <a:schemeClr val="tx1"/>
                </a:solidFill>
              </a:rPr>
              <a:t>Advanced Program Write-up					</a:t>
            </a:r>
            <a:r>
              <a:rPr lang="en-US" sz="1800" smtClean="0">
                <a:solidFill>
                  <a:schemeClr val="tx1"/>
                </a:solidFill>
              </a:rPr>
              <a:t>	13 </a:t>
            </a:r>
            <a:r>
              <a:rPr lang="en-US" sz="1800" dirty="0" smtClean="0">
                <a:solidFill>
                  <a:schemeClr val="tx1"/>
                </a:solidFill>
              </a:rPr>
              <a:t>January</a:t>
            </a:r>
          </a:p>
          <a:p>
            <a:pPr lvl="1">
              <a:spcBef>
                <a:spcPts val="100"/>
              </a:spcBef>
            </a:pPr>
            <a:r>
              <a:rPr lang="en-US" sz="1800" dirty="0" smtClean="0">
                <a:solidFill>
                  <a:schemeClr val="tx1"/>
                </a:solidFill>
              </a:rPr>
              <a:t>Ed </a:t>
            </a:r>
            <a:r>
              <a:rPr lang="en-US" sz="1800" dirty="0">
                <a:solidFill>
                  <a:schemeClr val="tx1"/>
                </a:solidFill>
              </a:rPr>
              <a:t>S</a:t>
            </a:r>
            <a:r>
              <a:rPr lang="en-US" sz="1800" dirty="0" smtClean="0">
                <a:solidFill>
                  <a:schemeClr val="tx1"/>
                </a:solidFill>
              </a:rPr>
              <a:t>ession workbook doc deadline 					27 March</a:t>
            </a:r>
            <a:endParaRPr lang="en-US" sz="1800" dirty="0" smtClean="0"/>
          </a:p>
          <a:p>
            <a:endParaRPr lang="en-US" sz="1800" dirty="0" smtClean="0"/>
          </a:p>
        </p:txBody>
      </p:sp>
    </p:spTree>
    <p:extLst>
      <p:ext uri="{BB962C8B-B14F-4D97-AF65-F5344CB8AC3E}">
        <p14:creationId xmlns:p14="http://schemas.microsoft.com/office/powerpoint/2010/main" val="32123145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2971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&amp; Intro Remarks – Don </a:t>
            </a:r>
            <a:r>
              <a:rPr lang="en-US" b="1" dirty="0" err="1" smtClean="0">
                <a:solidFill>
                  <a:schemeClr val="tx1"/>
                </a:solidFill>
              </a:rPr>
              <a:t>Thelen</a:t>
            </a:r>
            <a:endParaRPr lang="en-US" b="1" dirty="0" smtClean="0">
              <a:solidFill>
                <a:schemeClr val="tx1"/>
              </a:solidFill>
            </a:endParaRPr>
          </a:p>
          <a:p>
            <a:r>
              <a:rPr lang="en-US" b="1" dirty="0" smtClean="0">
                <a:solidFill>
                  <a:schemeClr val="tx1"/>
                </a:solidFill>
              </a:rPr>
              <a:t>8:10 </a:t>
            </a:r>
            <a:r>
              <a:rPr lang="en-US" b="1" dirty="0">
                <a:solidFill>
                  <a:schemeClr val="tx1"/>
                </a:solidFill>
              </a:rPr>
              <a:t>AM	CICC 2017 TPC – </a:t>
            </a:r>
            <a:r>
              <a:rPr lang="en-US" b="1" dirty="0"/>
              <a:t>Alessandro Piovaccari</a:t>
            </a:r>
            <a:endParaRPr lang="en-US" b="1" dirty="0">
              <a:solidFill>
                <a:schemeClr val="tx1"/>
              </a:solidFill>
            </a:endParaRPr>
          </a:p>
          <a:p>
            <a:pPr lvl="1"/>
            <a:r>
              <a:rPr lang="en-US" dirty="0" smtClean="0"/>
              <a:t>Welcome, member introduction</a:t>
            </a:r>
          </a:p>
          <a:p>
            <a:pPr lvl="1"/>
            <a:r>
              <a:rPr lang="en-US" dirty="0"/>
              <a:t>Goals &amp; Responsibilities</a:t>
            </a:r>
          </a:p>
          <a:p>
            <a:pPr lvl="1"/>
            <a:r>
              <a:rPr lang="en-US" dirty="0"/>
              <a:t>TPC questionnaire </a:t>
            </a:r>
            <a:r>
              <a:rPr lang="en-US" dirty="0" smtClean="0"/>
              <a:t>feedback</a:t>
            </a:r>
          </a:p>
          <a:p>
            <a:r>
              <a:rPr lang="en-US" b="1" dirty="0" smtClean="0">
                <a:solidFill>
                  <a:schemeClr val="tx1"/>
                </a:solidFill>
              </a:rPr>
              <a:t>8:40 AM	CICC 2015 review &amp; feedback – </a:t>
            </a:r>
            <a:r>
              <a:rPr lang="en-US" b="1" dirty="0" err="1" smtClean="0">
                <a:solidFill>
                  <a:schemeClr val="tx1"/>
                </a:solidFill>
              </a:rPr>
              <a:t>Kimo</a:t>
            </a:r>
            <a:r>
              <a:rPr lang="en-US" b="1" dirty="0" smtClean="0">
                <a:solidFill>
                  <a:schemeClr val="tx1"/>
                </a:solidFill>
              </a:rPr>
              <a:t> Tam</a:t>
            </a:r>
          </a:p>
          <a:p>
            <a:pPr lvl="1"/>
            <a:r>
              <a:rPr lang="en-US" dirty="0" smtClean="0"/>
              <a:t>Kimo Tam, Conference Chair</a:t>
            </a:r>
          </a:p>
          <a:p>
            <a:r>
              <a:rPr lang="en-US" b="1" dirty="0" smtClean="0"/>
              <a:t>8:50 </a:t>
            </a:r>
            <a:r>
              <a:rPr lang="en-US" b="1" dirty="0"/>
              <a:t>AM	 2015 organizational reports – </a:t>
            </a:r>
            <a:r>
              <a:rPr lang="en-US" b="1" dirty="0" err="1"/>
              <a:t>Kimo</a:t>
            </a:r>
            <a:r>
              <a:rPr lang="en-US" b="1" dirty="0"/>
              <a:t> Tam</a:t>
            </a:r>
          </a:p>
          <a:p>
            <a:pPr lvl="1"/>
            <a:r>
              <a:rPr lang="en-US" dirty="0"/>
              <a:t>Organizational subcommittee chair reports </a:t>
            </a:r>
          </a:p>
          <a:p>
            <a:pPr lvl="1"/>
            <a:r>
              <a:rPr lang="en-US" dirty="0"/>
              <a:t>Topics / speakers suggestions for ed. sessions, panels/forums…</a:t>
            </a:r>
          </a:p>
          <a:p>
            <a:pPr lvl="1"/>
            <a:r>
              <a:rPr lang="en-US" dirty="0"/>
              <a:t>Contacts / suggestions for sponsorships and exhibits</a:t>
            </a:r>
          </a:p>
          <a:p>
            <a:pPr lvl="1"/>
            <a:r>
              <a:rPr lang="en-US" dirty="0"/>
              <a:t>Special Projects</a:t>
            </a:r>
          </a:p>
          <a:p>
            <a:endParaRPr lang="en-US" dirty="0" smtClean="0"/>
          </a:p>
        </p:txBody>
      </p:sp>
    </p:spTree>
    <p:extLst>
      <p:ext uri="{BB962C8B-B14F-4D97-AF65-F5344CB8AC3E}">
        <p14:creationId xmlns:p14="http://schemas.microsoft.com/office/powerpoint/2010/main" val="30019315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feedback – Topics (1) </a:t>
            </a:r>
          </a:p>
        </p:txBody>
      </p:sp>
      <p:sp>
        <p:nvSpPr>
          <p:cNvPr id="38915" name="Content Placeholder 2"/>
          <p:cNvSpPr>
            <a:spLocks noGrp="1"/>
          </p:cNvSpPr>
          <p:nvPr>
            <p:ph idx="1"/>
          </p:nvPr>
        </p:nvSpPr>
        <p:spPr>
          <a:xfrm>
            <a:off x="457200" y="1066800"/>
            <a:ext cx="8228013" cy="5029200"/>
          </a:xfrm>
        </p:spPr>
        <p:txBody>
          <a:bodyPr/>
          <a:lstStyle/>
          <a:p>
            <a:r>
              <a:rPr lang="en-US" b="1" dirty="0" smtClean="0"/>
              <a:t>Improve focus on</a:t>
            </a:r>
          </a:p>
          <a:p>
            <a:pPr lvl="1"/>
            <a:r>
              <a:rPr lang="en-US" dirty="0" smtClean="0"/>
              <a:t>Power Management</a:t>
            </a:r>
          </a:p>
          <a:p>
            <a:pPr lvl="1"/>
            <a:r>
              <a:rPr lang="en-US" dirty="0" smtClean="0"/>
              <a:t>Switched cap power converters</a:t>
            </a:r>
          </a:p>
          <a:p>
            <a:pPr lvl="1"/>
            <a:r>
              <a:rPr lang="en-US" dirty="0" smtClean="0"/>
              <a:t>Sensors &amp; biomedical</a:t>
            </a:r>
          </a:p>
          <a:p>
            <a:pPr lvl="1"/>
            <a:r>
              <a:rPr lang="en-US" dirty="0" smtClean="0"/>
              <a:t>Emerging technologies</a:t>
            </a:r>
          </a:p>
          <a:p>
            <a:pPr lvl="1"/>
            <a:r>
              <a:rPr lang="en-US" dirty="0" smtClean="0"/>
              <a:t>Ultra-low power</a:t>
            </a:r>
          </a:p>
          <a:p>
            <a:r>
              <a:rPr lang="en-US" b="1" dirty="0" smtClean="0"/>
              <a:t>Emerging applications</a:t>
            </a:r>
          </a:p>
          <a:p>
            <a:pPr lvl="1"/>
            <a:r>
              <a:rPr lang="en-US" dirty="0" smtClean="0"/>
              <a:t>Sensor technology for health and resources management</a:t>
            </a:r>
          </a:p>
          <a:p>
            <a:pPr lvl="1"/>
            <a:r>
              <a:rPr lang="en-US" dirty="0" smtClean="0"/>
              <a:t>Chip architecture for AI, cognitive computing, machine learning</a:t>
            </a:r>
          </a:p>
          <a:p>
            <a:pPr lvl="1"/>
            <a:r>
              <a:rPr lang="en-US" dirty="0" smtClean="0"/>
              <a:t>Ultra low-power biomedical design</a:t>
            </a:r>
          </a:p>
          <a:p>
            <a:pPr lvl="1"/>
            <a:r>
              <a:rPr lang="en-US" dirty="0" smtClean="0"/>
              <a:t>Hardware oriented security</a:t>
            </a:r>
          </a:p>
          <a:p>
            <a:pPr lvl="1"/>
            <a:r>
              <a:rPr lang="en-US" dirty="0" smtClean="0"/>
              <a:t> Advanced automotive applications</a:t>
            </a:r>
          </a:p>
          <a:p>
            <a:pPr lvl="1"/>
            <a:r>
              <a:rPr lang="en-US" dirty="0" smtClean="0"/>
              <a:t>Energy scavenging and harvesting</a:t>
            </a:r>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32663726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feedback – Topics (2)</a:t>
            </a:r>
          </a:p>
        </p:txBody>
      </p:sp>
      <p:sp>
        <p:nvSpPr>
          <p:cNvPr id="38915" name="Content Placeholder 2"/>
          <p:cNvSpPr>
            <a:spLocks noGrp="1"/>
          </p:cNvSpPr>
          <p:nvPr>
            <p:ph idx="1"/>
          </p:nvPr>
        </p:nvSpPr>
        <p:spPr>
          <a:xfrm>
            <a:off x="457200" y="1066800"/>
            <a:ext cx="8228013" cy="5029200"/>
          </a:xfrm>
        </p:spPr>
        <p:txBody>
          <a:bodyPr/>
          <a:lstStyle/>
          <a:p>
            <a:r>
              <a:rPr lang="en-US" b="1" dirty="0"/>
              <a:t>Other dimensions</a:t>
            </a:r>
          </a:p>
          <a:p>
            <a:pPr lvl="1"/>
            <a:r>
              <a:rPr lang="en-US" dirty="0"/>
              <a:t>Material electronics (graphene, </a:t>
            </a:r>
            <a:r>
              <a:rPr lang="is-IS" dirty="0"/>
              <a:t>…)</a:t>
            </a:r>
          </a:p>
          <a:p>
            <a:pPr lvl="1"/>
            <a:r>
              <a:rPr lang="is-IS" dirty="0"/>
              <a:t>3D printed sensors</a:t>
            </a:r>
          </a:p>
          <a:p>
            <a:pPr lvl="1"/>
            <a:r>
              <a:rPr lang="is-IS" dirty="0"/>
              <a:t>GaN reliability</a:t>
            </a:r>
          </a:p>
          <a:p>
            <a:pPr lvl="1"/>
            <a:r>
              <a:rPr lang="is-IS" dirty="0"/>
              <a:t>Technologies for on-chip large L &amp; C </a:t>
            </a:r>
            <a:r>
              <a:rPr lang="is-IS" dirty="0" smtClean="0"/>
              <a:t>components</a:t>
            </a:r>
          </a:p>
          <a:p>
            <a:pPr lvl="1"/>
            <a:r>
              <a:rPr lang="is-IS" dirty="0" smtClean="0"/>
              <a:t>New hybrid device technologies, like silicon photonics</a:t>
            </a:r>
          </a:p>
          <a:p>
            <a:r>
              <a:rPr lang="en-US" b="1" dirty="0" smtClean="0"/>
              <a:t>Pushing the envelope</a:t>
            </a:r>
          </a:p>
          <a:p>
            <a:pPr lvl="1"/>
            <a:r>
              <a:rPr lang="en-US" dirty="0" smtClean="0"/>
              <a:t>5G &amp; massive MIMO applications</a:t>
            </a:r>
          </a:p>
          <a:p>
            <a:pPr lvl="1"/>
            <a:r>
              <a:rPr lang="en-US" dirty="0" smtClean="0"/>
              <a:t>mm-wave &amp; THz circuits and systems</a:t>
            </a:r>
            <a:endParaRPr lang="en-US" dirty="0"/>
          </a:p>
          <a:p>
            <a:pPr lvl="1"/>
            <a:endParaRPr lang="en-US" b="1" dirty="0" smtClean="0"/>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912321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solidFill>
                  <a:schemeClr val="tx1"/>
                </a:solidFill>
              </a:rPr>
              <a:t>9:30 </a:t>
            </a:r>
            <a:r>
              <a:rPr lang="en-US" b="1" dirty="0">
                <a:solidFill>
                  <a:schemeClr val="tx1"/>
                </a:solidFill>
              </a:rPr>
              <a:t>AM	Special events planning</a:t>
            </a:r>
          </a:p>
          <a:p>
            <a:pPr lvl="1"/>
            <a:r>
              <a:rPr lang="en-US" dirty="0"/>
              <a:t>Keynote speaker – Don </a:t>
            </a:r>
            <a:r>
              <a:rPr lang="en-US" dirty="0" err="1"/>
              <a:t>Thelen</a:t>
            </a:r>
            <a:endParaRPr lang="en-US" dirty="0"/>
          </a:p>
          <a:p>
            <a:pPr lvl="1"/>
            <a:r>
              <a:rPr lang="en-US" dirty="0"/>
              <a:t>Luncheon speaker – </a:t>
            </a:r>
            <a:r>
              <a:rPr lang="en-US" dirty="0" err="1"/>
              <a:t>Kimo</a:t>
            </a:r>
            <a:r>
              <a:rPr lang="en-US" dirty="0"/>
              <a:t> </a:t>
            </a:r>
            <a:r>
              <a:rPr lang="en-US" dirty="0" smtClean="0"/>
              <a:t>Tam</a:t>
            </a:r>
            <a:endParaRPr lang="en-US" b="1" dirty="0" smtClean="0"/>
          </a:p>
          <a:p>
            <a:r>
              <a:rPr lang="en-US" b="1" dirty="0" smtClean="0"/>
              <a:t>9:45 AM	Break</a:t>
            </a:r>
          </a:p>
          <a:p>
            <a:r>
              <a:rPr lang="en-US" b="1" dirty="0" smtClean="0"/>
              <a:t>10:00 AM	TPC instructions – Alessandro Piovaccari</a:t>
            </a:r>
          </a:p>
          <a:p>
            <a:r>
              <a:rPr lang="en-US" b="1" dirty="0" smtClean="0"/>
              <a:t>10:10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15199588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3352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&amp; Intro Remarks – Don </a:t>
            </a:r>
            <a:r>
              <a:rPr lang="en-US" b="1" dirty="0" err="1" smtClean="0">
                <a:solidFill>
                  <a:schemeClr val="tx1"/>
                </a:solidFill>
              </a:rPr>
              <a:t>Thelen</a:t>
            </a:r>
            <a:endParaRPr lang="en-US" b="1" dirty="0" smtClean="0">
              <a:solidFill>
                <a:schemeClr val="tx1"/>
              </a:solidFill>
            </a:endParaRPr>
          </a:p>
          <a:p>
            <a:r>
              <a:rPr lang="en-US" b="1" dirty="0" smtClean="0">
                <a:solidFill>
                  <a:schemeClr val="tx1"/>
                </a:solidFill>
              </a:rPr>
              <a:t>8:10 </a:t>
            </a:r>
            <a:r>
              <a:rPr lang="en-US" b="1" dirty="0">
                <a:solidFill>
                  <a:schemeClr val="tx1"/>
                </a:solidFill>
              </a:rPr>
              <a:t>AM	CICC 2017 TPC – </a:t>
            </a:r>
            <a:r>
              <a:rPr lang="en-US" b="1" dirty="0"/>
              <a:t>Alessandro Piovaccari</a:t>
            </a:r>
            <a:endParaRPr lang="en-US" b="1" dirty="0">
              <a:solidFill>
                <a:schemeClr val="tx1"/>
              </a:solidFill>
            </a:endParaRPr>
          </a:p>
          <a:p>
            <a:pPr lvl="1"/>
            <a:r>
              <a:rPr lang="en-US" dirty="0" smtClean="0"/>
              <a:t>Welcome, member introduction</a:t>
            </a:r>
          </a:p>
          <a:p>
            <a:pPr lvl="1"/>
            <a:r>
              <a:rPr lang="en-US" dirty="0"/>
              <a:t>Goals &amp; Responsibilities</a:t>
            </a:r>
          </a:p>
          <a:p>
            <a:pPr lvl="1"/>
            <a:r>
              <a:rPr lang="en-US" dirty="0"/>
              <a:t>TPC questionnaire </a:t>
            </a:r>
            <a:r>
              <a:rPr lang="en-US" dirty="0" smtClean="0"/>
              <a:t>feedback</a:t>
            </a:r>
          </a:p>
          <a:p>
            <a:r>
              <a:rPr lang="en-US" b="1" dirty="0" smtClean="0">
                <a:solidFill>
                  <a:schemeClr val="tx1"/>
                </a:solidFill>
              </a:rPr>
              <a:t>8:40 AM	CICC 2015 review &amp; feedback – </a:t>
            </a:r>
            <a:r>
              <a:rPr lang="en-US" b="1" dirty="0" err="1" smtClean="0">
                <a:solidFill>
                  <a:schemeClr val="tx1"/>
                </a:solidFill>
              </a:rPr>
              <a:t>Kimo</a:t>
            </a:r>
            <a:r>
              <a:rPr lang="en-US" b="1" dirty="0" smtClean="0">
                <a:solidFill>
                  <a:schemeClr val="tx1"/>
                </a:solidFill>
              </a:rPr>
              <a:t> Tam</a:t>
            </a:r>
          </a:p>
          <a:p>
            <a:pPr lvl="1"/>
            <a:r>
              <a:rPr lang="en-US" dirty="0" smtClean="0"/>
              <a:t>Kimo Tam, Conference Chair</a:t>
            </a:r>
          </a:p>
          <a:p>
            <a:r>
              <a:rPr lang="en-US" b="1" dirty="0" smtClean="0"/>
              <a:t>8:50 </a:t>
            </a:r>
            <a:r>
              <a:rPr lang="en-US" b="1" dirty="0"/>
              <a:t>AM	 2015 organizational reports – </a:t>
            </a:r>
            <a:r>
              <a:rPr lang="en-US" b="1" dirty="0" err="1"/>
              <a:t>Kimo</a:t>
            </a:r>
            <a:r>
              <a:rPr lang="en-US" b="1" dirty="0"/>
              <a:t> Tam</a:t>
            </a:r>
          </a:p>
          <a:p>
            <a:pPr lvl="1"/>
            <a:r>
              <a:rPr lang="en-US" dirty="0"/>
              <a:t>Organizational subcommittee chair reports </a:t>
            </a:r>
          </a:p>
          <a:p>
            <a:pPr lvl="1"/>
            <a:r>
              <a:rPr lang="en-US" dirty="0"/>
              <a:t>Topics / speakers suggestions for ed. sessions, panels/forums…</a:t>
            </a:r>
          </a:p>
          <a:p>
            <a:pPr lvl="1"/>
            <a:r>
              <a:rPr lang="en-US" dirty="0"/>
              <a:t>Contacts / suggestions for sponsorships and exhibits</a:t>
            </a:r>
          </a:p>
          <a:p>
            <a:pPr lvl="1"/>
            <a:r>
              <a:rPr lang="en-US" dirty="0"/>
              <a:t>Special Projects</a:t>
            </a:r>
          </a:p>
          <a:p>
            <a:endParaRPr lang="en-US" dirty="0" smtClean="0"/>
          </a:p>
        </p:txBody>
      </p:sp>
    </p:spTree>
    <p:extLst>
      <p:ext uri="{BB962C8B-B14F-4D97-AF65-F5344CB8AC3E}">
        <p14:creationId xmlns:p14="http://schemas.microsoft.com/office/powerpoint/2010/main" val="6985911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solidFill>
                  <a:schemeClr val="tx1"/>
                </a:solidFill>
              </a:rPr>
              <a:t>CICC Attendance: Last 7 years</a:t>
            </a:r>
          </a:p>
        </p:txBody>
      </p:sp>
      <p:sp>
        <p:nvSpPr>
          <p:cNvPr id="4099" name="Rectangle 6"/>
          <p:cNvSpPr>
            <a:spLocks noChangeArrowheads="1"/>
          </p:cNvSpPr>
          <p:nvPr/>
        </p:nvSpPr>
        <p:spPr bwMode="auto">
          <a:xfrm>
            <a:off x="1371600" y="1295400"/>
            <a:ext cx="1752600" cy="461963"/>
          </a:xfrm>
          <a:prstGeom prst="rect">
            <a:avLst/>
          </a:prstGeom>
          <a:noFill/>
          <a:ln w="9525">
            <a:noFill/>
            <a:miter lim="800000"/>
            <a:headEnd/>
            <a:tailEnd/>
          </a:ln>
        </p:spPr>
        <p:txBody>
          <a:bodyPr>
            <a:spAutoFit/>
          </a:bodyPr>
          <a:lstStyle/>
          <a:p>
            <a:r>
              <a:rPr lang="en-US" sz="1200" b="1">
                <a:solidFill>
                  <a:schemeClr val="tx1"/>
                </a:solidFill>
                <a:latin typeface="Calibri" pitchFamily="34" charset="0"/>
              </a:rPr>
              <a:t>Session 4 - Wireless Transceivers in CMOS</a:t>
            </a:r>
          </a:p>
        </p:txBody>
      </p:sp>
      <p:graphicFrame>
        <p:nvGraphicFramePr>
          <p:cNvPr id="9" name="Table 8"/>
          <p:cNvGraphicFramePr>
            <a:graphicFrameLocks noGrp="1"/>
          </p:cNvGraphicFramePr>
          <p:nvPr>
            <p:extLst>
              <p:ext uri="{D42A27DB-BD31-4B8C-83A1-F6EECF244321}">
                <p14:modId xmlns:p14="http://schemas.microsoft.com/office/powerpoint/2010/main" val="3704471432"/>
              </p:ext>
            </p:extLst>
          </p:nvPr>
        </p:nvGraphicFramePr>
        <p:xfrm>
          <a:off x="914398" y="990600"/>
          <a:ext cx="7278693" cy="1085850"/>
        </p:xfrm>
        <a:graphic>
          <a:graphicData uri="http://schemas.openxmlformats.org/drawingml/2006/table">
            <a:tbl>
              <a:tblPr/>
              <a:tblGrid>
                <a:gridCol w="1617485"/>
                <a:gridCol w="808744"/>
                <a:gridCol w="808744"/>
                <a:gridCol w="808744"/>
                <a:gridCol w="808744"/>
                <a:gridCol w="808744"/>
                <a:gridCol w="808744"/>
                <a:gridCol w="808744"/>
              </a:tblGrid>
              <a:tr h="122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2009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182563">
                <a:tc>
                  <a:txBody>
                    <a:bodyPr/>
                    <a:lstStyle/>
                    <a:p>
                      <a:pPr algn="l" fontAlgn="ctr"/>
                      <a:r>
                        <a:rPr lang="en-US" sz="1600" b="1" i="0" u="none" strike="noStrike" dirty="0" smtClean="0">
                          <a:solidFill>
                            <a:srgbClr val="000000"/>
                          </a:solidFill>
                          <a:latin typeface="Calibri" pitchFamily="34" charset="0"/>
                        </a:rPr>
                        <a:t>Attendance</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b"/>
                      <a:r>
                        <a:rPr lang="en-US" sz="1600" b="1" i="0" u="none" strike="noStrike" dirty="0" smtClean="0">
                          <a:latin typeface="Calibri" pitchFamily="34" charset="0"/>
                        </a:rPr>
                        <a:t>321</a:t>
                      </a:r>
                      <a:endParaRPr lang="en-US" sz="1600" b="1" i="0" u="none" strike="noStrike"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solidFill>
                            <a:srgbClr val="000000"/>
                          </a:solidFill>
                          <a:latin typeface="Calibri" pitchFamily="34" charset="0"/>
                        </a:rPr>
                        <a:t>350</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355</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322</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326</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289</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ctr" fontAlgn="ctr"/>
                      <a:r>
                        <a:rPr lang="en-US" sz="1600" b="1" i="0" u="none" strike="noStrike" dirty="0" smtClean="0">
                          <a:latin typeface="Calibri" pitchFamily="34" charset="0"/>
                        </a:rPr>
                        <a:t>283</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algn="l" fontAlgn="ctr"/>
                      <a:r>
                        <a:rPr lang="en-US" sz="1600" b="1" i="0" u="none" strike="noStrike" dirty="0" smtClean="0">
                          <a:solidFill>
                            <a:srgbClr val="000000"/>
                          </a:solidFill>
                          <a:latin typeface="Calibri" pitchFamily="34" charset="0"/>
                        </a:rPr>
                        <a:t>Educational sessions</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75</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solidFill>
                            <a:srgbClr val="000000"/>
                          </a:solidFill>
                          <a:latin typeface="Calibri" pitchFamily="34" charset="0"/>
                        </a:rPr>
                        <a:t>65</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78</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59</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gridSpan="3">
                  <a:txBody>
                    <a:bodyPr/>
                    <a:lstStyle/>
                    <a:p>
                      <a:pPr algn="ctr" fontAlgn="ctr"/>
                      <a:r>
                        <a:rPr lang="en-US" sz="1600" b="1" i="0" u="none" strike="noStrike" dirty="0" smtClean="0">
                          <a:latin typeface="Calibri" pitchFamily="34" charset="0"/>
                        </a:rPr>
                        <a:t>Concurrent Ed Sessions</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hMerge="1">
                  <a:txBody>
                    <a:bodyPr/>
                    <a:lstStyle/>
                    <a:p>
                      <a:pPr algn="r" fontAlgn="ct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hMerge="1">
                  <a:txBody>
                    <a:bodyPr/>
                    <a:lstStyle/>
                    <a:p>
                      <a:pPr algn="r" fontAlgn="ct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4233839621"/>
              </p:ext>
            </p:extLst>
          </p:nvPr>
        </p:nvGraphicFramePr>
        <p:xfrm>
          <a:off x="914400" y="2133600"/>
          <a:ext cx="7278688" cy="39909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2484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Attendance</a:t>
            </a:r>
            <a:endParaRPr lang="en-US" dirty="0"/>
          </a:p>
        </p:txBody>
      </p:sp>
      <p:sp>
        <p:nvSpPr>
          <p:cNvPr id="3" name="Content Placeholder 2"/>
          <p:cNvSpPr>
            <a:spLocks noGrp="1"/>
          </p:cNvSpPr>
          <p:nvPr>
            <p:ph idx="1"/>
          </p:nvPr>
        </p:nvSpPr>
        <p:spPr>
          <a:xfrm>
            <a:off x="457200" y="1066800"/>
            <a:ext cx="8228013" cy="4419601"/>
          </a:xfrm>
        </p:spPr>
        <p:txBody>
          <a:bodyPr/>
          <a:lstStyle/>
          <a:p>
            <a:r>
              <a:rPr lang="en-US" dirty="0" smtClean="0"/>
              <a:t>Strong attendance keeps the conference viable</a:t>
            </a:r>
          </a:p>
          <a:p>
            <a:pPr lvl="1"/>
            <a:r>
              <a:rPr lang="en-US" dirty="0" smtClean="0"/>
              <a:t>Better paper submissions</a:t>
            </a:r>
          </a:p>
          <a:p>
            <a:pPr lvl="1"/>
            <a:r>
              <a:rPr lang="en-US" dirty="0" smtClean="0"/>
              <a:t>Enhances conference reputation</a:t>
            </a:r>
          </a:p>
          <a:p>
            <a:pPr lvl="1"/>
            <a:r>
              <a:rPr lang="en-US" dirty="0" smtClean="0"/>
              <a:t>ADCOM metric</a:t>
            </a:r>
          </a:p>
          <a:p>
            <a:pPr lvl="1"/>
            <a:r>
              <a:rPr lang="en-US" dirty="0" smtClean="0"/>
              <a:t>More interested exhibitors and sponsors</a:t>
            </a:r>
          </a:p>
          <a:p>
            <a:pPr lvl="1"/>
            <a:r>
              <a:rPr lang="en-US" dirty="0" smtClean="0"/>
              <a:t>Finances stay in the black</a:t>
            </a:r>
          </a:p>
          <a:p>
            <a:pPr lvl="1"/>
            <a:r>
              <a:rPr lang="en-US" dirty="0" smtClean="0"/>
              <a:t>2017 target: 350+</a:t>
            </a:r>
          </a:p>
          <a:p>
            <a:pPr lvl="1"/>
            <a:r>
              <a:rPr lang="en-US" dirty="0" smtClean="0"/>
              <a:t>2019 target: 500+</a:t>
            </a:r>
          </a:p>
          <a:p>
            <a:r>
              <a:rPr lang="en-US" dirty="0" smtClean="0"/>
              <a:t>New location (underserved Austin community)</a:t>
            </a:r>
          </a:p>
          <a:p>
            <a:r>
              <a:rPr lang="en-US" dirty="0" smtClean="0"/>
              <a:t>New date (eliminates ESSCIRC conflict)</a:t>
            </a:r>
          </a:p>
        </p:txBody>
      </p:sp>
    </p:spTree>
    <p:extLst>
      <p:ext uri="{BB962C8B-B14F-4D97-AF65-F5344CB8AC3E}">
        <p14:creationId xmlns:p14="http://schemas.microsoft.com/office/powerpoint/2010/main" val="15876351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Successes</a:t>
            </a:r>
            <a:endParaRPr lang="en-US" dirty="0"/>
          </a:p>
        </p:txBody>
      </p:sp>
      <p:sp>
        <p:nvSpPr>
          <p:cNvPr id="3" name="Content Placeholder 2"/>
          <p:cNvSpPr>
            <a:spLocks noGrp="1"/>
          </p:cNvSpPr>
          <p:nvPr>
            <p:ph idx="1"/>
          </p:nvPr>
        </p:nvSpPr>
        <p:spPr>
          <a:xfrm>
            <a:off x="457200" y="1066800"/>
            <a:ext cx="8228013" cy="4038600"/>
          </a:xfrm>
        </p:spPr>
        <p:txBody>
          <a:bodyPr/>
          <a:lstStyle/>
          <a:p>
            <a:r>
              <a:rPr lang="en-US" dirty="0" smtClean="0"/>
              <a:t>Addition of Data Converters Technical Subcommittee</a:t>
            </a:r>
          </a:p>
          <a:p>
            <a:r>
              <a:rPr lang="en-US" dirty="0" smtClean="0"/>
              <a:t>Many new TPC members contributed at a high level</a:t>
            </a:r>
          </a:p>
          <a:p>
            <a:r>
              <a:rPr lang="en-US" dirty="0" smtClean="0"/>
              <a:t>Record sponsorships (2015:$72.5K vs 2014: $33K </a:t>
            </a:r>
          </a:p>
          <a:p>
            <a:pPr lvl="1"/>
            <a:r>
              <a:rPr lang="en-US" dirty="0" smtClean="0"/>
              <a:t>More student registrations</a:t>
            </a:r>
          </a:p>
          <a:p>
            <a:r>
              <a:rPr lang="en-US" dirty="0" smtClean="0"/>
              <a:t>Strong rebound in Panels/Forums (2014: 2 → 2015: 6)</a:t>
            </a:r>
          </a:p>
          <a:p>
            <a:r>
              <a:rPr lang="en-US" dirty="0" smtClean="0"/>
              <a:t>Solid Ed sessions</a:t>
            </a:r>
          </a:p>
          <a:p>
            <a:r>
              <a:rPr lang="en-US" dirty="0" smtClean="0"/>
              <a:t>Strong, well-attended invited papers</a:t>
            </a:r>
          </a:p>
          <a:p>
            <a:r>
              <a:rPr lang="en-US" dirty="0" smtClean="0"/>
              <a:t>Enthusiastic reception to Luncheon speaker</a:t>
            </a:r>
          </a:p>
          <a:p>
            <a:r>
              <a:rPr lang="en-US" dirty="0" smtClean="0"/>
              <a:t>Halted declining attendance trend</a:t>
            </a:r>
          </a:p>
          <a:p>
            <a:endParaRPr lang="en-US" dirty="0"/>
          </a:p>
        </p:txBody>
      </p:sp>
    </p:spTree>
    <p:extLst>
      <p:ext uri="{BB962C8B-B14F-4D97-AF65-F5344CB8AC3E}">
        <p14:creationId xmlns:p14="http://schemas.microsoft.com/office/powerpoint/2010/main" val="23555629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9012"/>
            <a:ext cx="8228013" cy="5183188"/>
          </a:xfrm>
        </p:spPr>
        <p:txBody>
          <a:bodyPr/>
          <a:lstStyle/>
          <a:p>
            <a:r>
              <a:rPr lang="en-US" dirty="0" smtClean="0"/>
              <a:t>Attendance not growing (vs competing conferences)</a:t>
            </a:r>
          </a:p>
          <a:p>
            <a:r>
              <a:rPr lang="en-US" dirty="0"/>
              <a:t>Too many TPC members did not attend CICC</a:t>
            </a:r>
          </a:p>
          <a:p>
            <a:pPr lvl="1"/>
            <a:r>
              <a:rPr lang="en-US" dirty="0"/>
              <a:t>Reminder: CICC attendance is a mandatory requirement of </a:t>
            </a:r>
            <a:r>
              <a:rPr lang="en-US" dirty="0" smtClean="0"/>
              <a:t>TPC</a:t>
            </a:r>
          </a:p>
          <a:p>
            <a:r>
              <a:rPr lang="en-US" dirty="0" smtClean="0"/>
              <a:t>Paper submissions down (2015: 235 vs 2014: 266)</a:t>
            </a:r>
          </a:p>
          <a:p>
            <a:pPr lvl="1"/>
            <a:r>
              <a:rPr lang="en-US" dirty="0" smtClean="0"/>
              <a:t>TPC members’ core responsibility to solicit strong papers</a:t>
            </a:r>
          </a:p>
          <a:p>
            <a:r>
              <a:rPr lang="en-US" dirty="0"/>
              <a:t>Lightly attended </a:t>
            </a:r>
            <a:r>
              <a:rPr lang="en-US" dirty="0" smtClean="0"/>
              <a:t>sessions</a:t>
            </a:r>
          </a:p>
          <a:p>
            <a:r>
              <a:rPr lang="en-US" dirty="0"/>
              <a:t>Transformation underway but hotel contract locked to SJ</a:t>
            </a:r>
            <a:endParaRPr lang="en-US" dirty="0" smtClean="0"/>
          </a:p>
          <a:p>
            <a:r>
              <a:rPr lang="en-US" dirty="0" smtClean="0"/>
              <a:t>Lack </a:t>
            </a:r>
            <a:r>
              <a:rPr lang="en-US" dirty="0"/>
              <a:t>of growth → Activist </a:t>
            </a:r>
            <a:r>
              <a:rPr lang="en-US" dirty="0" smtClean="0"/>
              <a:t>investors</a:t>
            </a:r>
          </a:p>
          <a:p>
            <a:r>
              <a:rPr lang="en-US" dirty="0"/>
              <a:t>C</a:t>
            </a:r>
            <a:r>
              <a:rPr lang="en-US" dirty="0" smtClean="0"/>
              <a:t>ontention between regular/invited papers, Ed sessions</a:t>
            </a:r>
          </a:p>
          <a:p>
            <a:r>
              <a:rPr lang="en-US" dirty="0" smtClean="0"/>
              <a:t>Perceived lack of focus</a:t>
            </a:r>
          </a:p>
          <a:p>
            <a:r>
              <a:rPr lang="en-US" dirty="0" smtClean="0"/>
              <a:t>Poster “stigma”</a:t>
            </a:r>
          </a:p>
          <a:p>
            <a:pPr marL="0" indent="0">
              <a:buNone/>
            </a:pPr>
            <a:endParaRPr lang="en-US" dirty="0"/>
          </a:p>
          <a:p>
            <a:endParaRPr lang="en-US" dirty="0" smtClean="0"/>
          </a:p>
        </p:txBody>
      </p:sp>
      <p:sp>
        <p:nvSpPr>
          <p:cNvPr id="4" name="Title 1"/>
          <p:cNvSpPr txBox="1">
            <a:spLocks/>
          </p:cNvSpPr>
          <p:nvPr/>
        </p:nvSpPr>
        <p:spPr bwMode="auto">
          <a:xfrm>
            <a:off x="457200" y="0"/>
            <a:ext cx="7770813" cy="9890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lvl1pPr algn="l"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a:lstStyle>
          <a:p>
            <a:r>
              <a:rPr lang="en-US" kern="0" dirty="0" smtClean="0"/>
              <a:t>2015 Challenges</a:t>
            </a:r>
            <a:endParaRPr lang="en-US" kern="0" dirty="0"/>
          </a:p>
        </p:txBody>
      </p:sp>
    </p:spTree>
    <p:extLst>
      <p:ext uri="{BB962C8B-B14F-4D97-AF65-F5344CB8AC3E}">
        <p14:creationId xmlns:p14="http://schemas.microsoft.com/office/powerpoint/2010/main" val="11787905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4114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&amp; Intro Remarks – Don </a:t>
            </a:r>
            <a:r>
              <a:rPr lang="en-US" b="1" dirty="0" err="1" smtClean="0">
                <a:solidFill>
                  <a:schemeClr val="tx1"/>
                </a:solidFill>
              </a:rPr>
              <a:t>Thelen</a:t>
            </a:r>
            <a:endParaRPr lang="en-US" b="1" dirty="0" smtClean="0">
              <a:solidFill>
                <a:schemeClr val="tx1"/>
              </a:solidFill>
            </a:endParaRPr>
          </a:p>
          <a:p>
            <a:r>
              <a:rPr lang="en-US" b="1" dirty="0" smtClean="0">
                <a:solidFill>
                  <a:schemeClr val="tx1"/>
                </a:solidFill>
              </a:rPr>
              <a:t>8:10 </a:t>
            </a:r>
            <a:r>
              <a:rPr lang="en-US" b="1" dirty="0">
                <a:solidFill>
                  <a:schemeClr val="tx1"/>
                </a:solidFill>
              </a:rPr>
              <a:t>AM	CICC 2017 TPC – </a:t>
            </a:r>
            <a:r>
              <a:rPr lang="en-US" b="1" dirty="0"/>
              <a:t>Alessandro Piovaccari</a:t>
            </a:r>
            <a:endParaRPr lang="en-US" b="1" dirty="0">
              <a:solidFill>
                <a:schemeClr val="tx1"/>
              </a:solidFill>
            </a:endParaRPr>
          </a:p>
          <a:p>
            <a:pPr lvl="1"/>
            <a:r>
              <a:rPr lang="en-US" dirty="0" smtClean="0"/>
              <a:t>Welcome, member introduction</a:t>
            </a:r>
          </a:p>
          <a:p>
            <a:pPr lvl="1"/>
            <a:r>
              <a:rPr lang="en-US" dirty="0"/>
              <a:t>Goals &amp; Responsibilities</a:t>
            </a:r>
          </a:p>
          <a:p>
            <a:pPr lvl="1"/>
            <a:r>
              <a:rPr lang="en-US" dirty="0"/>
              <a:t>TPC questionnaire </a:t>
            </a:r>
            <a:r>
              <a:rPr lang="en-US" dirty="0" smtClean="0"/>
              <a:t>feedback</a:t>
            </a:r>
          </a:p>
          <a:p>
            <a:r>
              <a:rPr lang="en-US" b="1" dirty="0" smtClean="0">
                <a:solidFill>
                  <a:schemeClr val="tx1"/>
                </a:solidFill>
              </a:rPr>
              <a:t>8:40 AM	CICC 2015 review &amp; feedback – </a:t>
            </a:r>
            <a:r>
              <a:rPr lang="en-US" b="1" dirty="0" err="1" smtClean="0">
                <a:solidFill>
                  <a:schemeClr val="tx1"/>
                </a:solidFill>
              </a:rPr>
              <a:t>Kimo</a:t>
            </a:r>
            <a:r>
              <a:rPr lang="en-US" b="1" dirty="0" smtClean="0">
                <a:solidFill>
                  <a:schemeClr val="tx1"/>
                </a:solidFill>
              </a:rPr>
              <a:t> Tam</a:t>
            </a:r>
          </a:p>
          <a:p>
            <a:pPr lvl="1"/>
            <a:r>
              <a:rPr lang="en-US" dirty="0" smtClean="0"/>
              <a:t>Kimo Tam, Conference Chair</a:t>
            </a:r>
          </a:p>
          <a:p>
            <a:r>
              <a:rPr lang="en-US" b="1" dirty="0" smtClean="0"/>
              <a:t>8:50 </a:t>
            </a:r>
            <a:r>
              <a:rPr lang="en-US" b="1" dirty="0"/>
              <a:t>AM	 2015 organizational reports – </a:t>
            </a:r>
            <a:r>
              <a:rPr lang="en-US" b="1" dirty="0" err="1"/>
              <a:t>Kimo</a:t>
            </a:r>
            <a:r>
              <a:rPr lang="en-US" b="1" dirty="0"/>
              <a:t> Tam</a:t>
            </a:r>
          </a:p>
          <a:p>
            <a:pPr lvl="1"/>
            <a:r>
              <a:rPr lang="en-US" dirty="0"/>
              <a:t>Organizational subcommittee chair reports </a:t>
            </a:r>
          </a:p>
          <a:p>
            <a:pPr lvl="1"/>
            <a:r>
              <a:rPr lang="en-US" dirty="0"/>
              <a:t>Topics / speakers suggestions for ed. sessions, panels/forums…</a:t>
            </a:r>
          </a:p>
          <a:p>
            <a:pPr lvl="1"/>
            <a:r>
              <a:rPr lang="en-US" dirty="0"/>
              <a:t>Contacts / suggestions for sponsorships and exhibits</a:t>
            </a:r>
          </a:p>
          <a:p>
            <a:pPr lvl="1"/>
            <a:r>
              <a:rPr lang="en-US" dirty="0"/>
              <a:t>Special Projects</a:t>
            </a:r>
          </a:p>
          <a:p>
            <a:endParaRPr lang="en-US" dirty="0" smtClean="0"/>
          </a:p>
        </p:txBody>
      </p:sp>
    </p:spTree>
    <p:extLst>
      <p:ext uri="{BB962C8B-B14F-4D97-AF65-F5344CB8AC3E}">
        <p14:creationId xmlns:p14="http://schemas.microsoft.com/office/powerpoint/2010/main" val="17032119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066800"/>
            <a:ext cx="8715375" cy="19812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dirty="0"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CICC 2015 organizational reports – Kimo Tam</a:t>
            </a:r>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r>
              <a:rPr lang="en-US" b="1" dirty="0" smtClean="0"/>
              <a:t>9:45 AM	Break</a:t>
            </a:r>
          </a:p>
          <a:p>
            <a:r>
              <a:rPr lang="en-US" b="1" dirty="0" smtClean="0"/>
              <a:t>10:00 AM	Instructions to technical subcommittees – Alessandro </a:t>
            </a:r>
            <a:r>
              <a:rPr lang="en-US" b="1" dirty="0" err="1" smtClean="0"/>
              <a:t>Piovaccari</a:t>
            </a:r>
            <a:endParaRPr lang="en-US" b="1" dirty="0" smtClean="0"/>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9001608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81000" y="1588"/>
            <a:ext cx="8382000" cy="989012"/>
          </a:xfrm>
        </p:spPr>
        <p:txBody>
          <a:bodyPr/>
          <a:lstStyle/>
          <a:p>
            <a:r>
              <a:rPr lang="en-US" dirty="0" smtClean="0">
                <a:solidFill>
                  <a:schemeClr val="tx1"/>
                </a:solidFill>
              </a:rPr>
              <a:t>TPC organizational subcommittee chairs</a:t>
            </a:r>
          </a:p>
        </p:txBody>
      </p:sp>
      <p:graphicFrame>
        <p:nvGraphicFramePr>
          <p:cNvPr id="5" name="Table 4"/>
          <p:cNvGraphicFramePr>
            <a:graphicFrameLocks noGrp="1"/>
          </p:cNvGraphicFramePr>
          <p:nvPr>
            <p:extLst/>
          </p:nvPr>
        </p:nvGraphicFramePr>
        <p:xfrm>
          <a:off x="228600" y="1295401"/>
          <a:ext cx="8610601" cy="4572000"/>
        </p:xfrm>
        <a:graphic>
          <a:graphicData uri="http://schemas.openxmlformats.org/drawingml/2006/table">
            <a:tbl>
              <a:tblPr/>
              <a:tblGrid>
                <a:gridCol w="1752600"/>
                <a:gridCol w="2286000"/>
                <a:gridCol w="2480855"/>
                <a:gridCol w="2091146"/>
              </a:tblGrid>
              <a:tr h="13682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Organizational subcommittee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2017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2015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2014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400467">
                <a:tc>
                  <a:txBody>
                    <a:bodyPr/>
                    <a:lstStyle/>
                    <a:p>
                      <a:pPr marL="0" marR="0" algn="l">
                        <a:spcBef>
                          <a:spcPts val="0"/>
                        </a:spcBef>
                        <a:spcAft>
                          <a:spcPts val="0"/>
                        </a:spcAft>
                      </a:pPr>
                      <a:r>
                        <a:rPr lang="en-US" sz="1800" b="1" dirty="0">
                          <a:latin typeface="Arial"/>
                          <a:ea typeface="Times New Roman"/>
                          <a:cs typeface="Times New Roman"/>
                        </a:rPr>
                        <a:t>Best paper</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Shahriar Mirabbasi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Shahriar Mirabbasi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Ron Kapusta</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400467">
                <a:tc>
                  <a:txBody>
                    <a:bodyPr/>
                    <a:lstStyle/>
                    <a:p>
                      <a:pPr marL="0" marR="0" algn="l">
                        <a:spcBef>
                          <a:spcPts val="0"/>
                        </a:spcBef>
                        <a:spcAft>
                          <a:spcPts val="0"/>
                        </a:spcAft>
                      </a:pPr>
                      <a:r>
                        <a:rPr lang="en-US" sz="1800" b="1" dirty="0" smtClean="0">
                          <a:latin typeface="Arial"/>
                          <a:ea typeface="Times New Roman"/>
                          <a:cs typeface="Times New Roman"/>
                        </a:rPr>
                        <a:t>Educational</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err="1" smtClean="0">
                          <a:latin typeface="Arial"/>
                          <a:ea typeface="Times New Roman"/>
                          <a:cs typeface="Times New Roman"/>
                        </a:rPr>
                        <a:t>Yanjie</a:t>
                      </a:r>
                      <a:r>
                        <a:rPr lang="en-US" sz="1800" b="1" baseline="0" dirty="0" smtClean="0">
                          <a:latin typeface="Arial"/>
                          <a:ea typeface="Times New Roman"/>
                          <a:cs typeface="Times New Roman"/>
                        </a:rPr>
                        <a:t> Wang</a:t>
                      </a:r>
                      <a:endParaRPr lang="en-US" sz="1800" b="1" dirty="0" smtClean="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Fa (Foster)</a:t>
                      </a:r>
                      <a:r>
                        <a:rPr lang="en-US" sz="1800" b="1" baseline="0" dirty="0" smtClean="0">
                          <a:latin typeface="Arial"/>
                          <a:ea typeface="Times New Roman"/>
                          <a:cs typeface="Times New Roman"/>
                        </a:rPr>
                        <a:t> Dai</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Fa (Foster) Dai</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400467">
                <a:tc>
                  <a:txBody>
                    <a:bodyPr/>
                    <a:lstStyle/>
                    <a:p>
                      <a:pPr marL="0" marR="0" algn="l">
                        <a:spcBef>
                          <a:spcPts val="0"/>
                        </a:spcBef>
                        <a:spcAft>
                          <a:spcPts val="0"/>
                        </a:spcAft>
                      </a:pPr>
                      <a:r>
                        <a:rPr lang="en-US" sz="1800" b="1" dirty="0">
                          <a:latin typeface="Arial"/>
                          <a:ea typeface="Times New Roman"/>
                          <a:cs typeface="Times New Roman"/>
                        </a:rPr>
                        <a:t>Exhibits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Yusuf </a:t>
                      </a:r>
                      <a:r>
                        <a:rPr lang="en-US" sz="1800" b="1" dirty="0" err="1" smtClean="0">
                          <a:latin typeface="Arial"/>
                          <a:ea typeface="Times New Roman"/>
                          <a:cs typeface="Times New Roman"/>
                        </a:rPr>
                        <a:t>Haque</a:t>
                      </a:r>
                      <a:endParaRPr lang="en-US" sz="1800" b="1" dirty="0" smtClean="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Yusuf Haque</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Trent McConaghy</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400467">
                <a:tc>
                  <a:txBody>
                    <a:bodyPr/>
                    <a:lstStyle/>
                    <a:p>
                      <a:pPr marL="0" marR="0" algn="l">
                        <a:spcBef>
                          <a:spcPts val="0"/>
                        </a:spcBef>
                        <a:spcAft>
                          <a:spcPts val="0"/>
                        </a:spcAft>
                      </a:pPr>
                      <a:r>
                        <a:rPr lang="en-US" sz="1800" b="1" dirty="0">
                          <a:latin typeface="Arial"/>
                          <a:ea typeface="Times New Roman"/>
                          <a:cs typeface="Times New Roman"/>
                        </a:rPr>
                        <a:t>Panels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Hua Wang</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Hua Wang</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Ehsan Afshari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400467">
                <a:tc>
                  <a:txBody>
                    <a:bodyPr/>
                    <a:lstStyle/>
                    <a:p>
                      <a:pPr marL="0" marR="0" algn="l">
                        <a:spcBef>
                          <a:spcPts val="0"/>
                        </a:spcBef>
                        <a:spcAft>
                          <a:spcPts val="0"/>
                        </a:spcAft>
                      </a:pPr>
                      <a:r>
                        <a:rPr lang="en-US" sz="1800" b="1" dirty="0">
                          <a:latin typeface="Arial"/>
                          <a:ea typeface="Times New Roman"/>
                          <a:cs typeface="Times New Roman"/>
                        </a:rPr>
                        <a:t>Publicity</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Colin McAndrew</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Colin McAndrew</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Rick Paul</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600701">
                <a:tc>
                  <a:txBody>
                    <a:bodyPr/>
                    <a:lstStyle/>
                    <a:p>
                      <a:pPr marL="0" marR="0" algn="l">
                        <a:spcBef>
                          <a:spcPts val="0"/>
                        </a:spcBef>
                        <a:spcAft>
                          <a:spcPts val="0"/>
                        </a:spcAft>
                      </a:pPr>
                      <a:r>
                        <a:rPr lang="en-US" sz="1800" b="1" dirty="0">
                          <a:latin typeface="Arial"/>
                          <a:ea typeface="Times New Roman"/>
                          <a:cs typeface="Times New Roman"/>
                        </a:rPr>
                        <a:t>Sponsorship</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Paul Billig</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Paul Billig</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Christophe Antoine</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600701">
                <a:tc>
                  <a:txBody>
                    <a:bodyPr/>
                    <a:lstStyle/>
                    <a:p>
                      <a:pPr marL="0" marR="0" algn="l">
                        <a:spcBef>
                          <a:spcPts val="0"/>
                        </a:spcBef>
                        <a:spcAft>
                          <a:spcPts val="0"/>
                        </a:spcAft>
                      </a:pPr>
                      <a:r>
                        <a:rPr lang="en-US" sz="1800" b="1" smtClean="0">
                          <a:latin typeface="Arial"/>
                          <a:ea typeface="Times New Roman"/>
                          <a:cs typeface="Times New Roman"/>
                        </a:rPr>
                        <a:t>Tech Direction</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Christophe</a:t>
                      </a:r>
                      <a:r>
                        <a:rPr lang="en-US" sz="1800" b="1" baseline="0" dirty="0" smtClean="0">
                          <a:latin typeface="Arial"/>
                          <a:ea typeface="Times New Roman"/>
                          <a:cs typeface="Times New Roman"/>
                        </a:rPr>
                        <a:t> Antoine</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Christophe</a:t>
                      </a:r>
                      <a:r>
                        <a:rPr lang="en-US" sz="1800" b="1" baseline="0" dirty="0" smtClean="0">
                          <a:latin typeface="Arial"/>
                          <a:ea typeface="Times New Roman"/>
                          <a:cs typeface="Times New Roman"/>
                        </a:rPr>
                        <a:t> Antoine</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Tree>
    <p:extLst>
      <p:ext uri="{BB962C8B-B14F-4D97-AF65-F5344CB8AC3E}">
        <p14:creationId xmlns:p14="http://schemas.microsoft.com/office/powerpoint/2010/main" val="13321580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1981200"/>
            <a:ext cx="7772400" cy="13716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CICC 2017 Best Paper </a:t>
            </a:r>
            <a:r>
              <a:rPr lang="en-US" dirty="0" err="1" smtClean="0"/>
              <a:t>Subcommitte</a:t>
            </a:r>
            <a:r>
              <a:rPr lang="en-US" dirty="0" smtClean="0"/>
              <a:t/>
            </a:r>
            <a:br>
              <a:rPr lang="en-US" dirty="0" smtClean="0"/>
            </a:br>
            <a:r>
              <a:rPr lang="en-US" dirty="0" smtClean="0"/>
              <a:t>TPC - I</a:t>
            </a:r>
            <a:endParaRPr lang="en-GB" dirty="0" smtClean="0"/>
          </a:p>
        </p:txBody>
      </p:sp>
      <p:sp>
        <p:nvSpPr>
          <p:cNvPr id="3075" name="Rectangle 3"/>
          <p:cNvSpPr>
            <a:spLocks noGrp="1" noChangeArrowheads="1"/>
          </p:cNvSpPr>
          <p:nvPr>
            <p:ph type="subTitle" idx="4294967295"/>
          </p:nvPr>
        </p:nvSpPr>
        <p:spPr>
          <a:xfrm>
            <a:off x="1371600" y="3886200"/>
            <a:ext cx="6400800" cy="1524000"/>
          </a:xfrm>
        </p:spPr>
        <p:txBody>
          <a:bodyPr lIns="90000" tIns="46800" rIns="90000" bIns="46800"/>
          <a:lstStyle/>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Chair: Shahriar Mirabbasi</a:t>
            </a:r>
          </a:p>
          <a:p>
            <a:pPr marL="0" indent="0" algn="ctr">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Co-chair: </a:t>
            </a:r>
            <a:r>
              <a:rPr lang="en-US" b="1" dirty="0" smtClean="0"/>
              <a:t>Open</a:t>
            </a:r>
            <a:endParaRPr lang="en-US" b="1" dirty="0"/>
          </a:p>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b="1" dirty="0" smtClean="0"/>
          </a:p>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September 23, 2016</a:t>
            </a:r>
            <a:r>
              <a:rPr lang="en-US" b="1" dirty="0" smtClean="0"/>
              <a:t/>
            </a:r>
            <a:br>
              <a:rPr lang="en-US" b="1" dirty="0" smtClean="0"/>
            </a:br>
            <a:endParaRPr lang="en-GB" dirty="0" smtClean="0"/>
          </a:p>
        </p:txBody>
      </p:sp>
      <p:pic>
        <p:nvPicPr>
          <p:cNvPr id="3076" name="Picture 9"/>
          <p:cNvPicPr>
            <a:picLocks noChangeAspect="1" noChangeArrowheads="1"/>
          </p:cNvPicPr>
          <p:nvPr/>
        </p:nvPicPr>
        <p:blipFill>
          <a:blip r:embed="rId3" cstate="print"/>
          <a:srcRect/>
          <a:stretch>
            <a:fillRect/>
          </a:stretch>
        </p:blipFill>
        <p:spPr bwMode="auto">
          <a:xfrm>
            <a:off x="457200" y="6226175"/>
            <a:ext cx="1676400" cy="555625"/>
          </a:xfrm>
          <a:prstGeom prst="rect">
            <a:avLst/>
          </a:prstGeom>
          <a:noFill/>
          <a:ln w="9525">
            <a:noFill/>
            <a:round/>
            <a:headEnd/>
            <a:tailEnd/>
          </a:ln>
        </p:spPr>
      </p:pic>
    </p:spTree>
    <p:extLst>
      <p:ext uri="{BB962C8B-B14F-4D97-AF65-F5344CB8AC3E}">
        <p14:creationId xmlns:p14="http://schemas.microsoft.com/office/powerpoint/2010/main" val="22152525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CICC 2017 Best Paper Committee</a:t>
            </a:r>
            <a:endParaRPr lang="en-US" dirty="0"/>
          </a:p>
        </p:txBody>
      </p:sp>
      <p:graphicFrame>
        <p:nvGraphicFramePr>
          <p:cNvPr id="8" name="Table 7"/>
          <p:cNvGraphicFramePr>
            <a:graphicFrameLocks noGrp="1"/>
          </p:cNvGraphicFramePr>
          <p:nvPr>
            <p:extLst/>
          </p:nvPr>
        </p:nvGraphicFramePr>
        <p:xfrm>
          <a:off x="609601" y="838201"/>
          <a:ext cx="7770813" cy="5090093"/>
        </p:xfrm>
        <a:graphic>
          <a:graphicData uri="http://schemas.openxmlformats.org/drawingml/2006/table">
            <a:tbl>
              <a:tblPr firstRow="1" bandRow="1">
                <a:tableStyleId>{21E4AEA4-8DFA-4A89-87EB-49C32662AFE0}</a:tableStyleId>
              </a:tblPr>
              <a:tblGrid>
                <a:gridCol w="1827214"/>
                <a:gridCol w="2133600"/>
                <a:gridCol w="3809999"/>
              </a:tblGrid>
              <a:tr h="458221">
                <a:tc>
                  <a:txBody>
                    <a:bodyPr/>
                    <a:lstStyle/>
                    <a:p>
                      <a:pPr marL="0" algn="ctr" defTabSz="914400" rtl="0" eaLnBrk="1" latinLnBrk="0" hangingPunct="1">
                        <a:lnSpc>
                          <a:spcPct val="100000"/>
                        </a:lnSpc>
                      </a:pPr>
                      <a:r>
                        <a:rPr lang="en-US" sz="1800" b="1" kern="1200" dirty="0" smtClean="0">
                          <a:solidFill>
                            <a:schemeClr val="lt1"/>
                          </a:solidFill>
                          <a:latin typeface="Calibri" pitchFamily="34" charset="0"/>
                          <a:ea typeface="+mn-ea"/>
                          <a:cs typeface="+mn-cs"/>
                        </a:rPr>
                        <a:t>Member</a:t>
                      </a:r>
                    </a:p>
                  </a:txBody>
                  <a:tcPr anchor="ctr"/>
                </a:tc>
                <a:tc>
                  <a:txBody>
                    <a:bodyPr/>
                    <a:lstStyle/>
                    <a:p>
                      <a:pPr marL="0" algn="ctr" defTabSz="914400" rtl="0" eaLnBrk="1" latinLnBrk="0" hangingPunct="1">
                        <a:lnSpc>
                          <a:spcPct val="100000"/>
                        </a:lnSpc>
                      </a:pPr>
                      <a:r>
                        <a:rPr lang="en-US" sz="1800" b="1" kern="1200" dirty="0" smtClean="0">
                          <a:solidFill>
                            <a:schemeClr val="lt1"/>
                          </a:solidFill>
                          <a:latin typeface="Calibri" pitchFamily="34" charset="0"/>
                          <a:ea typeface="+mn-ea"/>
                          <a:cs typeface="+mn-cs"/>
                        </a:rPr>
                        <a:t>Sub-Committee</a:t>
                      </a: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rgbClr val="FFFFFF"/>
                          </a:solidFill>
                          <a:effectLst/>
                          <a:latin typeface="Calibri" pitchFamily="34" charset="0"/>
                          <a:ea typeface="+mn-ea"/>
                          <a:cs typeface="+mn-cs"/>
                        </a:rPr>
                        <a:t>Affiliation</a:t>
                      </a:r>
                    </a:p>
                  </a:txBody>
                  <a:tcPr anchor="ctr"/>
                </a:tc>
              </a:tr>
              <a:tr h="289492">
                <a:tc>
                  <a:txBody>
                    <a:bodyPr/>
                    <a:lstStyle/>
                    <a:p>
                      <a:pPr algn="l" fontAlgn="ctr"/>
                      <a:r>
                        <a:rPr lang="en-US" sz="1800" b="1" i="0" u="none" strike="noStrike" dirty="0">
                          <a:solidFill>
                            <a:schemeClr val="tx1"/>
                          </a:solidFill>
                          <a:effectLst/>
                          <a:latin typeface="Calibri" panose="020F0502020204030204" pitchFamily="34" charset="0"/>
                        </a:rPr>
                        <a:t>Yu (Kevin</a:t>
                      </a:r>
                      <a:r>
                        <a:rPr lang="en-US" sz="1800" b="1" i="0" u="none" strike="noStrike" dirty="0" smtClean="0">
                          <a:solidFill>
                            <a:schemeClr val="tx1"/>
                          </a:solidFill>
                          <a:effectLst/>
                          <a:latin typeface="Calibri" panose="020F0502020204030204" pitchFamily="34" charset="0"/>
                        </a:rPr>
                        <a:t>) Cao</a:t>
                      </a: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Design Foundations</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Arizona State University</a:t>
                      </a:r>
                    </a:p>
                  </a:txBody>
                  <a:tcPr marL="4763" marR="4763" marT="4763" marB="0" anchor="ctr"/>
                </a:tc>
              </a:tr>
              <a:tr h="289492">
                <a:tc>
                  <a:txBody>
                    <a:bodyPr/>
                    <a:lstStyle/>
                    <a:p>
                      <a:pPr algn="l" fontAlgn="b"/>
                      <a:r>
                        <a:rPr lang="en-US" sz="1800" b="1" i="0" u="none" strike="noStrike" dirty="0" err="1" smtClean="0">
                          <a:solidFill>
                            <a:schemeClr val="tx1"/>
                          </a:solidFill>
                          <a:effectLst/>
                          <a:latin typeface="Calibri" panose="020F0502020204030204" pitchFamily="34" charset="0"/>
                        </a:rPr>
                        <a:t>Yunzhi</a:t>
                      </a:r>
                      <a:r>
                        <a:rPr lang="en-US" sz="1800" b="1" i="0" u="none" strike="noStrike" dirty="0" smtClean="0">
                          <a:solidFill>
                            <a:schemeClr val="tx1"/>
                          </a:solidFill>
                          <a:effectLst/>
                          <a:latin typeface="Calibri" panose="020F0502020204030204" pitchFamily="34" charset="0"/>
                        </a:rPr>
                        <a:t> Dong</a:t>
                      </a: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Data Converters</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Analog Devices</a:t>
                      </a:r>
                    </a:p>
                  </a:txBody>
                  <a:tcPr marL="4763" marR="4763" marT="4763" marB="0" anchor="ctr"/>
                </a:tc>
              </a:tr>
              <a:tr h="289492">
                <a:tc>
                  <a:txBody>
                    <a:bodyPr/>
                    <a:lstStyle/>
                    <a:p>
                      <a:pPr algn="l" fontAlgn="b"/>
                      <a:r>
                        <a:rPr lang="en-US" sz="1800" b="1" i="0" u="none" strike="noStrike" dirty="0" smtClean="0">
                          <a:solidFill>
                            <a:schemeClr val="tx1"/>
                          </a:solidFill>
                          <a:effectLst/>
                          <a:latin typeface="Calibri" panose="020F0502020204030204" pitchFamily="34" charset="0"/>
                        </a:rPr>
                        <a:t>Ian Galton</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Data Converters</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UC San Diego</a:t>
                      </a:r>
                    </a:p>
                  </a:txBody>
                  <a:tcPr marL="4763" marR="4763" marT="4763" marB="0" anchor="ctr"/>
                </a:tc>
              </a:tr>
              <a:tr h="289492">
                <a:tc>
                  <a:txBody>
                    <a:bodyPr/>
                    <a:lstStyle/>
                    <a:p>
                      <a:pPr algn="l" fontAlgn="b"/>
                      <a:r>
                        <a:rPr lang="en-US" sz="1800" b="1" i="0" u="none" strike="noStrike" dirty="0" smtClean="0">
                          <a:solidFill>
                            <a:schemeClr val="tx1"/>
                          </a:solidFill>
                          <a:effectLst/>
                          <a:latin typeface="Calibri" panose="020F0502020204030204" pitchFamily="34" charset="0"/>
                        </a:rPr>
                        <a:t>Jorge </a:t>
                      </a:r>
                      <a:r>
                        <a:rPr lang="en-US" sz="1800" b="1" i="0" u="none" strike="noStrike" dirty="0" err="1" smtClean="0">
                          <a:solidFill>
                            <a:schemeClr val="tx1"/>
                          </a:solidFill>
                          <a:effectLst/>
                          <a:latin typeface="Calibri" panose="020F0502020204030204" pitchFamily="34" charset="0"/>
                        </a:rPr>
                        <a:t>Grilo</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Analog</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ctr"/>
                      <a:r>
                        <a:rPr lang="en-US" sz="1800" b="1" i="0" u="none" strike="noStrike" dirty="0" err="1">
                          <a:solidFill>
                            <a:schemeClr val="tx1"/>
                          </a:solidFill>
                          <a:effectLst/>
                          <a:latin typeface="Calibri" panose="020F0502020204030204" pitchFamily="34" charset="0"/>
                        </a:rPr>
                        <a:t>Maxlinear</a:t>
                      </a:r>
                      <a:endParaRPr lang="en-US" sz="1800" b="1" i="0" u="none" strike="noStrike" dirty="0">
                        <a:solidFill>
                          <a:schemeClr val="tx1"/>
                        </a:solidFill>
                        <a:effectLst/>
                        <a:latin typeface="Calibri" panose="020F0502020204030204" pitchFamily="34" charset="0"/>
                      </a:endParaRPr>
                    </a:p>
                  </a:txBody>
                  <a:tcPr marL="4763" marR="4763" marT="4763" marB="0" anchor="ctr"/>
                </a:tc>
              </a:tr>
              <a:tr h="289492">
                <a:tc>
                  <a:txBody>
                    <a:bodyPr/>
                    <a:lstStyle/>
                    <a:p>
                      <a:pPr algn="l" fontAlgn="b"/>
                      <a:r>
                        <a:rPr lang="en-US" sz="1800" b="1" i="0" u="none" strike="noStrike" dirty="0" smtClean="0">
                          <a:solidFill>
                            <a:schemeClr val="tx1"/>
                          </a:solidFill>
                          <a:effectLst/>
                          <a:latin typeface="Calibri" panose="020F0502020204030204" pitchFamily="34" charset="0"/>
                        </a:rPr>
                        <a:t>Mehdi </a:t>
                      </a:r>
                      <a:r>
                        <a:rPr lang="en-US" sz="1800" b="1" i="0" u="none" strike="noStrike" dirty="0" err="1" smtClean="0">
                          <a:solidFill>
                            <a:schemeClr val="tx1"/>
                          </a:solidFill>
                          <a:effectLst/>
                          <a:latin typeface="Calibri" panose="020F0502020204030204" pitchFamily="34" charset="0"/>
                        </a:rPr>
                        <a:t>Kiani</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Power Management </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Penn State</a:t>
                      </a:r>
                    </a:p>
                  </a:txBody>
                  <a:tcPr marL="4763" marR="4763" marT="4763" marB="0" anchor="ctr"/>
                </a:tc>
              </a:tr>
              <a:tr h="289492">
                <a:tc>
                  <a:txBody>
                    <a:bodyPr/>
                    <a:lstStyle/>
                    <a:p>
                      <a:pPr algn="l" fontAlgn="b"/>
                      <a:r>
                        <a:rPr lang="en-US" sz="1800" b="1" i="0" u="none" strike="noStrike" dirty="0" smtClean="0">
                          <a:solidFill>
                            <a:schemeClr val="tx1"/>
                          </a:solidFill>
                          <a:effectLst/>
                          <a:latin typeface="Calibri" panose="020F0502020204030204" pitchFamily="34" charset="0"/>
                        </a:rPr>
                        <a:t>Peter </a:t>
                      </a:r>
                      <a:r>
                        <a:rPr lang="en-US" sz="1800" b="1" i="0" u="none" strike="noStrike" dirty="0" err="1" smtClean="0">
                          <a:solidFill>
                            <a:schemeClr val="tx1"/>
                          </a:solidFill>
                          <a:effectLst/>
                          <a:latin typeface="Calibri" panose="020F0502020204030204" pitchFamily="34" charset="0"/>
                        </a:rPr>
                        <a:t>Kinget</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Wireless and RF</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Columbia University</a:t>
                      </a:r>
                    </a:p>
                  </a:txBody>
                  <a:tcPr marL="4763" marR="4763" marT="4763" marB="0" anchor="ctr"/>
                </a:tc>
              </a:tr>
              <a:tr h="289492">
                <a:tc>
                  <a:txBody>
                    <a:bodyPr/>
                    <a:lstStyle/>
                    <a:p>
                      <a:pPr algn="l" fontAlgn="b"/>
                      <a:r>
                        <a:rPr lang="en-US" sz="1800" b="1" i="0" u="none" strike="noStrike" dirty="0" err="1" smtClean="0">
                          <a:solidFill>
                            <a:schemeClr val="tx1"/>
                          </a:solidFill>
                          <a:effectLst/>
                          <a:latin typeface="Calibri" panose="020F0502020204030204" pitchFamily="34" charset="0"/>
                        </a:rPr>
                        <a:t>Hossein</a:t>
                      </a:r>
                      <a:r>
                        <a:rPr lang="en-US" sz="1800" b="1" i="0" u="none" strike="noStrike" dirty="0" smtClean="0">
                          <a:solidFill>
                            <a:schemeClr val="tx1"/>
                          </a:solidFill>
                          <a:effectLst/>
                          <a:latin typeface="Calibri" panose="020F0502020204030204" pitchFamily="34" charset="0"/>
                        </a:rPr>
                        <a:t> </a:t>
                      </a:r>
                      <a:r>
                        <a:rPr lang="en-US" sz="1800" b="1" i="0" u="none" strike="noStrike" dirty="0" err="1" smtClean="0">
                          <a:solidFill>
                            <a:schemeClr val="tx1"/>
                          </a:solidFill>
                          <a:effectLst/>
                          <a:latin typeface="Calibri" panose="020F0502020204030204" pitchFamily="34" charset="0"/>
                        </a:rPr>
                        <a:t>Lavasani</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Wireless and RF</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Qualcomm</a:t>
                      </a:r>
                    </a:p>
                  </a:txBody>
                  <a:tcPr marL="4763" marR="4763" marT="4763" marB="0" anchor="ctr"/>
                </a:tc>
              </a:tr>
              <a:tr h="289492">
                <a:tc>
                  <a:txBody>
                    <a:bodyPr/>
                    <a:lstStyle/>
                    <a:p>
                      <a:pPr algn="l" fontAlgn="b"/>
                      <a:r>
                        <a:rPr lang="en-US" sz="1800" b="1" i="0" u="none" strike="noStrike" dirty="0" err="1">
                          <a:solidFill>
                            <a:schemeClr val="tx1"/>
                          </a:solidFill>
                          <a:effectLst/>
                          <a:latin typeface="Calibri" panose="020F0502020204030204" pitchFamily="34" charset="0"/>
                        </a:rPr>
                        <a:t>Hanh-</a:t>
                      </a:r>
                      <a:r>
                        <a:rPr lang="en-US" sz="1800" b="1" i="0" u="none" strike="noStrike" dirty="0" err="1" smtClean="0">
                          <a:solidFill>
                            <a:schemeClr val="tx1"/>
                          </a:solidFill>
                          <a:effectLst/>
                          <a:latin typeface="Calibri" panose="020F0502020204030204" pitchFamily="34" charset="0"/>
                        </a:rPr>
                        <a:t>Phuc</a:t>
                      </a:r>
                      <a:r>
                        <a:rPr lang="en-US" sz="1800" b="1" i="0" u="none" strike="noStrike" dirty="0" smtClean="0">
                          <a:solidFill>
                            <a:schemeClr val="tx1"/>
                          </a:solidFill>
                          <a:effectLst/>
                          <a:latin typeface="Calibri" panose="020F0502020204030204" pitchFamily="34" charset="0"/>
                        </a:rPr>
                        <a:t> Le</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Power Management</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U Colorado, Boulder</a:t>
                      </a:r>
                    </a:p>
                  </a:txBody>
                  <a:tcPr marL="4763" marR="4763" marT="4763" marB="0" anchor="ctr"/>
                </a:tc>
              </a:tr>
              <a:tr h="289492">
                <a:tc>
                  <a:txBody>
                    <a:bodyPr/>
                    <a:lstStyle/>
                    <a:p>
                      <a:pPr algn="l" fontAlgn="b"/>
                      <a:r>
                        <a:rPr lang="en-US" sz="1800" b="1" i="0" u="none" strike="noStrike" dirty="0" smtClean="0">
                          <a:solidFill>
                            <a:schemeClr val="tx1"/>
                          </a:solidFill>
                          <a:effectLst/>
                          <a:latin typeface="Calibri" panose="020F0502020204030204" pitchFamily="34" charset="0"/>
                        </a:rPr>
                        <a:t>Shahriar Mirabbasi</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err="1" smtClean="0">
                          <a:solidFill>
                            <a:schemeClr val="tx1"/>
                          </a:solidFill>
                          <a:effectLst/>
                          <a:latin typeface="Calibri" panose="020F0502020204030204" pitchFamily="34" charset="0"/>
                        </a:rPr>
                        <a:t>Wireline</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University of British Columbia</a:t>
                      </a:r>
                      <a:endParaRPr lang="en-US" sz="1800" b="1" i="0" u="none" strike="noStrike" dirty="0">
                        <a:solidFill>
                          <a:schemeClr val="tx1"/>
                        </a:solidFill>
                        <a:effectLst/>
                        <a:latin typeface="Calibri" panose="020F0502020204030204" pitchFamily="34" charset="0"/>
                      </a:endParaRPr>
                    </a:p>
                  </a:txBody>
                  <a:tcPr marL="4763" marR="4763" marT="4763" marB="0" anchor="ctr"/>
                </a:tc>
              </a:tr>
              <a:tr h="289492">
                <a:tc>
                  <a:txBody>
                    <a:bodyPr/>
                    <a:lstStyle/>
                    <a:p>
                      <a:pPr algn="l" fontAlgn="b"/>
                      <a:r>
                        <a:rPr lang="en-US" sz="1800" b="1" i="0" u="none" strike="noStrike" dirty="0" smtClean="0">
                          <a:solidFill>
                            <a:schemeClr val="tx1"/>
                          </a:solidFill>
                          <a:effectLst/>
                          <a:latin typeface="Calibri" panose="020F0502020204030204" pitchFamily="34" charset="0"/>
                        </a:rPr>
                        <a:t>Samuel Palermo</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err="1" smtClean="0">
                          <a:solidFill>
                            <a:schemeClr val="tx1"/>
                          </a:solidFill>
                          <a:effectLst/>
                          <a:latin typeface="Calibri" panose="020F0502020204030204" pitchFamily="34" charset="0"/>
                        </a:rPr>
                        <a:t>Wireline</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Texas A&amp;M University</a:t>
                      </a:r>
                    </a:p>
                  </a:txBody>
                  <a:tcPr marL="4763" marR="4763" marT="4763" marB="0" anchor="ctr"/>
                </a:tc>
              </a:tr>
              <a:tr h="289492">
                <a:tc>
                  <a:txBody>
                    <a:bodyPr/>
                    <a:lstStyle/>
                    <a:p>
                      <a:pPr algn="l" fontAlgn="b"/>
                      <a:r>
                        <a:rPr lang="en-US" sz="1800" b="1" i="0" u="none" strike="noStrike" dirty="0" err="1" smtClean="0">
                          <a:solidFill>
                            <a:schemeClr val="tx1"/>
                          </a:solidFill>
                          <a:effectLst/>
                          <a:latin typeface="Calibri" panose="020F0502020204030204" pitchFamily="34" charset="0"/>
                        </a:rPr>
                        <a:t>Sudhakar</a:t>
                      </a:r>
                      <a:r>
                        <a:rPr lang="en-US" sz="1800" b="1" i="0" u="none" strike="noStrike" dirty="0" smtClean="0">
                          <a:solidFill>
                            <a:schemeClr val="tx1"/>
                          </a:solidFill>
                          <a:effectLst/>
                          <a:latin typeface="Calibri" panose="020F0502020204030204" pitchFamily="34" charset="0"/>
                        </a:rPr>
                        <a:t> </a:t>
                      </a:r>
                      <a:r>
                        <a:rPr lang="en-US" sz="1800" b="1" i="0" u="none" strike="noStrike" dirty="0" err="1" smtClean="0">
                          <a:solidFill>
                            <a:schemeClr val="tx1"/>
                          </a:solidFill>
                          <a:effectLst/>
                          <a:latin typeface="Calibri" panose="020F0502020204030204" pitchFamily="34" charset="0"/>
                        </a:rPr>
                        <a:t>Pamarti</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err="1" smtClean="0">
                          <a:solidFill>
                            <a:schemeClr val="tx1"/>
                          </a:solidFill>
                          <a:effectLst/>
                          <a:latin typeface="Calibri" panose="020F0502020204030204" pitchFamily="34" charset="0"/>
                        </a:rPr>
                        <a:t>Wireline</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UCLA</a:t>
                      </a:r>
                    </a:p>
                  </a:txBody>
                  <a:tcPr marL="4763" marR="4763" marT="4763" marB="0" anchor="ctr"/>
                </a:tc>
              </a:tr>
              <a:tr h="289492">
                <a:tc>
                  <a:txBody>
                    <a:bodyPr/>
                    <a:lstStyle/>
                    <a:p>
                      <a:pPr algn="l" fontAlgn="ctr"/>
                      <a:r>
                        <a:rPr lang="en-US" sz="1800" b="1" i="0" u="none" strike="noStrike" dirty="0" err="1" smtClean="0">
                          <a:solidFill>
                            <a:schemeClr val="tx1"/>
                          </a:solidFill>
                          <a:effectLst/>
                          <a:latin typeface="Calibri" panose="020F0502020204030204" pitchFamily="34" charset="0"/>
                        </a:rPr>
                        <a:t>Visvesh</a:t>
                      </a:r>
                      <a:r>
                        <a:rPr lang="en-US" sz="1800" b="1" i="0" u="none" strike="noStrike" baseline="0" dirty="0" smtClean="0">
                          <a:solidFill>
                            <a:schemeClr val="tx1"/>
                          </a:solidFill>
                          <a:effectLst/>
                          <a:latin typeface="Calibri" panose="020F0502020204030204" pitchFamily="34" charset="0"/>
                        </a:rPr>
                        <a:t> </a:t>
                      </a:r>
                      <a:r>
                        <a:rPr lang="en-US" sz="1800" b="1" i="0" u="none" strike="noStrike" baseline="0" dirty="0" err="1" smtClean="0">
                          <a:solidFill>
                            <a:schemeClr val="tx1"/>
                          </a:solidFill>
                          <a:effectLst/>
                          <a:latin typeface="Calibri" panose="020F0502020204030204" pitchFamily="34" charset="0"/>
                        </a:rPr>
                        <a:t>Sathe</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Technology</a:t>
                      </a:r>
                      <a:r>
                        <a:rPr lang="en-US" sz="1800" b="1" i="0" u="none" strike="noStrike" baseline="0" dirty="0" smtClean="0">
                          <a:solidFill>
                            <a:schemeClr val="tx1"/>
                          </a:solidFill>
                          <a:effectLst/>
                          <a:latin typeface="Calibri" panose="020F0502020204030204" pitchFamily="34" charset="0"/>
                        </a:rPr>
                        <a:t> D</a:t>
                      </a:r>
                      <a:r>
                        <a:rPr lang="en-US" sz="1800" b="1" i="0" u="none" strike="noStrike" dirty="0" smtClean="0">
                          <a:solidFill>
                            <a:schemeClr val="tx1"/>
                          </a:solidFill>
                          <a:effectLst/>
                          <a:latin typeface="Calibri" panose="020F0502020204030204" pitchFamily="34" charset="0"/>
                        </a:rPr>
                        <a:t>irections</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University of Washington, Seattle</a:t>
                      </a:r>
                    </a:p>
                  </a:txBody>
                  <a:tcPr marL="4763" marR="4763" marT="4763" marB="0" anchor="ctr"/>
                </a:tc>
              </a:tr>
              <a:tr h="289492">
                <a:tc>
                  <a:txBody>
                    <a:bodyPr/>
                    <a:lstStyle/>
                    <a:p>
                      <a:pPr algn="l" fontAlgn="b"/>
                      <a:r>
                        <a:rPr lang="en-US" sz="1800" b="1" i="0" u="none" strike="noStrike" dirty="0" err="1" smtClean="0">
                          <a:solidFill>
                            <a:schemeClr val="tx1"/>
                          </a:solidFill>
                          <a:effectLst/>
                          <a:latin typeface="Calibri" panose="020F0502020204030204" pitchFamily="34" charset="0"/>
                        </a:rPr>
                        <a:t>Kaushik</a:t>
                      </a:r>
                      <a:r>
                        <a:rPr lang="en-US" sz="1800" b="1" i="0" u="none" strike="noStrike" dirty="0" smtClean="0">
                          <a:solidFill>
                            <a:schemeClr val="tx1"/>
                          </a:solidFill>
                          <a:effectLst/>
                          <a:latin typeface="Calibri" panose="020F0502020204030204" pitchFamily="34" charset="0"/>
                        </a:rPr>
                        <a:t> </a:t>
                      </a:r>
                      <a:r>
                        <a:rPr lang="en-US" sz="1800" b="1" i="0" u="none" strike="noStrike" dirty="0" err="1" smtClean="0">
                          <a:solidFill>
                            <a:schemeClr val="tx1"/>
                          </a:solidFill>
                          <a:effectLst/>
                          <a:latin typeface="Calibri" panose="020F0502020204030204" pitchFamily="34" charset="0"/>
                        </a:rPr>
                        <a:t>Sengupta</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Technology</a:t>
                      </a:r>
                      <a:r>
                        <a:rPr lang="en-US" sz="1800" b="1" i="0" u="none" strike="noStrike" baseline="0" dirty="0" smtClean="0">
                          <a:solidFill>
                            <a:schemeClr val="tx1"/>
                          </a:solidFill>
                          <a:effectLst/>
                          <a:latin typeface="Calibri" panose="020F0502020204030204" pitchFamily="34" charset="0"/>
                        </a:rPr>
                        <a:t> D</a:t>
                      </a:r>
                      <a:r>
                        <a:rPr lang="en-US" sz="1800" b="1" i="0" u="none" strike="noStrike" dirty="0" smtClean="0">
                          <a:solidFill>
                            <a:schemeClr val="tx1"/>
                          </a:solidFill>
                          <a:effectLst/>
                          <a:latin typeface="Calibri" panose="020F0502020204030204" pitchFamily="34" charset="0"/>
                        </a:rPr>
                        <a:t>irections</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Princeton University</a:t>
                      </a:r>
                      <a:endParaRPr lang="en-US" sz="1800" b="1" i="0" u="none" strike="noStrike" dirty="0">
                        <a:solidFill>
                          <a:schemeClr val="tx1"/>
                        </a:solidFill>
                        <a:effectLst/>
                        <a:latin typeface="Calibri" panose="020F0502020204030204" pitchFamily="34" charset="0"/>
                      </a:endParaRPr>
                    </a:p>
                  </a:txBody>
                  <a:tcPr marL="4763" marR="4763" marT="4763" marB="0" anchor="ctr"/>
                </a:tc>
              </a:tr>
              <a:tr h="289492">
                <a:tc>
                  <a:txBody>
                    <a:bodyPr/>
                    <a:lstStyle/>
                    <a:p>
                      <a:pPr algn="l" fontAlgn="ctr"/>
                      <a:r>
                        <a:rPr lang="en-US" sz="1800" b="1" i="0" u="none" strike="noStrike" dirty="0" err="1" smtClean="0">
                          <a:solidFill>
                            <a:schemeClr val="tx1"/>
                          </a:solidFill>
                          <a:effectLst/>
                          <a:latin typeface="Calibri" panose="020F0502020204030204" pitchFamily="34" charset="0"/>
                        </a:rPr>
                        <a:t>Alireza</a:t>
                      </a:r>
                      <a:r>
                        <a:rPr lang="en-US" sz="1800" b="1" i="0" u="none" strike="noStrike" dirty="0" smtClean="0">
                          <a:solidFill>
                            <a:schemeClr val="tx1"/>
                          </a:solidFill>
                          <a:effectLst/>
                          <a:latin typeface="Calibri" panose="020F0502020204030204" pitchFamily="34" charset="0"/>
                        </a:rPr>
                        <a:t> </a:t>
                      </a:r>
                      <a:r>
                        <a:rPr lang="en-US" sz="1800" b="1" i="0" u="none" strike="noStrike" dirty="0" err="1" smtClean="0">
                          <a:solidFill>
                            <a:schemeClr val="tx1"/>
                          </a:solidFill>
                          <a:effectLst/>
                          <a:latin typeface="Calibri" panose="020F0502020204030204" pitchFamily="34" charset="0"/>
                        </a:rPr>
                        <a:t>Shirvani</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Wireless and RF</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err="1">
                          <a:solidFill>
                            <a:schemeClr val="tx1"/>
                          </a:solidFill>
                          <a:effectLst/>
                          <a:latin typeface="Calibri" panose="020F0502020204030204" pitchFamily="34" charset="0"/>
                        </a:rPr>
                        <a:t>Invensense</a:t>
                      </a:r>
                      <a:endParaRPr lang="en-US" sz="1800" b="1" i="0" u="none" strike="noStrike" dirty="0">
                        <a:solidFill>
                          <a:schemeClr val="tx1"/>
                        </a:solidFill>
                        <a:effectLst/>
                        <a:latin typeface="Calibri" panose="020F0502020204030204" pitchFamily="34" charset="0"/>
                      </a:endParaRPr>
                    </a:p>
                  </a:txBody>
                  <a:tcPr marL="4763" marR="4763" marT="4763" marB="0" anchor="ctr"/>
                </a:tc>
              </a:tr>
              <a:tr h="289492">
                <a:tc>
                  <a:txBody>
                    <a:bodyPr/>
                    <a:lstStyle/>
                    <a:p>
                      <a:pPr algn="l" fontAlgn="b"/>
                      <a:r>
                        <a:rPr lang="en-US" sz="1800" b="1" i="0" u="none" strike="noStrike" dirty="0">
                          <a:solidFill>
                            <a:schemeClr val="tx1"/>
                          </a:solidFill>
                          <a:effectLst/>
                          <a:latin typeface="Calibri" panose="020F0502020204030204" pitchFamily="34" charset="0"/>
                        </a:rPr>
                        <a:t>Olivier </a:t>
                      </a:r>
                      <a:r>
                        <a:rPr lang="en-US" sz="1800" b="1" i="0" u="none" strike="noStrike" dirty="0" err="1" smtClean="0">
                          <a:solidFill>
                            <a:schemeClr val="tx1"/>
                          </a:solidFill>
                          <a:effectLst/>
                          <a:latin typeface="Calibri" panose="020F0502020204030204" pitchFamily="34" charset="0"/>
                        </a:rPr>
                        <a:t>Trescases</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Power Management</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University of Toronto</a:t>
                      </a:r>
                    </a:p>
                  </a:txBody>
                  <a:tcPr marL="4763" marR="4763" marT="4763" marB="0" anchor="ctr"/>
                </a:tc>
              </a:tr>
              <a:tr h="289492">
                <a:tc>
                  <a:txBody>
                    <a:bodyPr/>
                    <a:lstStyle/>
                    <a:p>
                      <a:pPr algn="l" fontAlgn="b"/>
                      <a:r>
                        <a:rPr lang="en-US" sz="1800" b="1" i="0" u="none" strike="noStrike" dirty="0" smtClean="0">
                          <a:solidFill>
                            <a:schemeClr val="tx1"/>
                          </a:solidFill>
                          <a:effectLst/>
                          <a:latin typeface="Calibri" panose="020F0502020204030204" pitchFamily="34" charset="0"/>
                        </a:rPr>
                        <a:t>Jing Yang</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smtClean="0">
                          <a:solidFill>
                            <a:schemeClr val="tx1"/>
                          </a:solidFill>
                          <a:effectLst/>
                          <a:latin typeface="Calibri" panose="020F0502020204030204" pitchFamily="34" charset="0"/>
                        </a:rPr>
                        <a:t>Analog</a:t>
                      </a:r>
                      <a:endParaRPr lang="en-US" sz="18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r>
                        <a:rPr lang="en-US" sz="1800" b="1" i="0" u="none" strike="noStrike" dirty="0">
                          <a:solidFill>
                            <a:schemeClr val="tx1"/>
                          </a:solidFill>
                          <a:effectLst/>
                          <a:latin typeface="Calibri" panose="020F0502020204030204" pitchFamily="34" charset="0"/>
                        </a:rPr>
                        <a:t>Texas Instruments</a:t>
                      </a:r>
                    </a:p>
                  </a:txBody>
                  <a:tcPr marL="4763" marR="4763" marT="4763" marB="0" anchor="ctr"/>
                </a:tc>
              </a:tr>
            </a:tbl>
          </a:graphicData>
        </a:graphic>
      </p:graphicFrame>
    </p:spTree>
    <p:extLst>
      <p:ext uri="{BB962C8B-B14F-4D97-AF65-F5344CB8AC3E}">
        <p14:creationId xmlns:p14="http://schemas.microsoft.com/office/powerpoint/2010/main" val="425900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Agenda (afternoon)</a:t>
            </a:r>
          </a:p>
        </p:txBody>
      </p:sp>
      <p:sp>
        <p:nvSpPr>
          <p:cNvPr id="6147" name="Content Placeholder 2"/>
          <p:cNvSpPr>
            <a:spLocks noGrp="1"/>
          </p:cNvSpPr>
          <p:nvPr>
            <p:ph idx="1"/>
          </p:nvPr>
        </p:nvSpPr>
        <p:spPr>
          <a:xfrm>
            <a:off x="457200" y="1143000"/>
            <a:ext cx="8228013" cy="4986338"/>
          </a:xfrm>
        </p:spPr>
        <p:txBody>
          <a:bodyPr/>
          <a:lstStyle/>
          <a:p>
            <a:r>
              <a:rPr lang="en-US" b="1" dirty="0"/>
              <a:t>2:00 PM 	Technical subcommittee chair reports </a:t>
            </a:r>
          </a:p>
          <a:p>
            <a:pPr lvl="1"/>
            <a:r>
              <a:rPr lang="en-US" dirty="0"/>
              <a:t>Analog Circuit Design (10 min) – </a:t>
            </a:r>
            <a:r>
              <a:rPr lang="en-US" dirty="0" smtClean="0"/>
              <a:t>Jorge </a:t>
            </a:r>
            <a:r>
              <a:rPr lang="en-US" dirty="0" err="1" smtClean="0"/>
              <a:t>Grilo</a:t>
            </a:r>
            <a:endParaRPr lang="en-US" dirty="0"/>
          </a:p>
          <a:p>
            <a:pPr lvl="1"/>
            <a:r>
              <a:rPr lang="en-US" dirty="0"/>
              <a:t>Data Converters (10 min) – </a:t>
            </a:r>
            <a:r>
              <a:rPr lang="en-US" dirty="0" smtClean="0"/>
              <a:t>Mohammad </a:t>
            </a:r>
            <a:r>
              <a:rPr lang="en-US" dirty="0" err="1" smtClean="0"/>
              <a:t>Ranjbar</a:t>
            </a:r>
            <a:endParaRPr lang="en-US" dirty="0"/>
          </a:p>
          <a:p>
            <a:pPr lvl="1"/>
            <a:r>
              <a:rPr lang="en-US" dirty="0"/>
              <a:t>Design Foundations (10 min) </a:t>
            </a:r>
            <a:r>
              <a:rPr lang="en-US" dirty="0" smtClean="0"/>
              <a:t>– </a:t>
            </a:r>
            <a:r>
              <a:rPr lang="en-US" dirty="0" err="1" smtClean="0"/>
              <a:t>Chenjie</a:t>
            </a:r>
            <a:r>
              <a:rPr lang="en-US" dirty="0" smtClean="0"/>
              <a:t> </a:t>
            </a:r>
            <a:r>
              <a:rPr lang="en-US" dirty="0" err="1" smtClean="0"/>
              <a:t>Gu</a:t>
            </a:r>
            <a:endParaRPr lang="en-US" dirty="0"/>
          </a:p>
          <a:p>
            <a:pPr lvl="1"/>
            <a:r>
              <a:rPr lang="en-US" dirty="0"/>
              <a:t>Emerging Technologies (10 min) </a:t>
            </a:r>
            <a:r>
              <a:rPr lang="en-US" dirty="0" smtClean="0"/>
              <a:t>– Axel Thomsen</a:t>
            </a:r>
          </a:p>
          <a:p>
            <a:pPr lvl="1"/>
            <a:r>
              <a:rPr lang="en-US" dirty="0"/>
              <a:t>Wireless Designs (10 min) – </a:t>
            </a:r>
            <a:r>
              <a:rPr lang="en-US" dirty="0" smtClean="0">
                <a:solidFill>
                  <a:schemeClr val="tx1"/>
                </a:solidFill>
              </a:rPr>
              <a:t>Julian </a:t>
            </a:r>
            <a:r>
              <a:rPr lang="en-US" dirty="0" err="1" smtClean="0">
                <a:solidFill>
                  <a:schemeClr val="tx1"/>
                </a:solidFill>
              </a:rPr>
              <a:t>Tham</a:t>
            </a:r>
            <a:endParaRPr lang="en-US" dirty="0">
              <a:solidFill>
                <a:schemeClr val="tx1"/>
              </a:solidFill>
            </a:endParaRPr>
          </a:p>
          <a:p>
            <a:pPr lvl="1"/>
            <a:r>
              <a:rPr lang="en-US" dirty="0"/>
              <a:t>Wireline Communications (10 min) – </a:t>
            </a:r>
            <a:r>
              <a:rPr lang="en-US" dirty="0" smtClean="0">
                <a:solidFill>
                  <a:schemeClr val="tx1"/>
                </a:solidFill>
              </a:rPr>
              <a:t>Samuel Palermo</a:t>
            </a:r>
          </a:p>
          <a:p>
            <a:pPr lvl="1"/>
            <a:endParaRPr lang="en-US" dirty="0">
              <a:solidFill>
                <a:schemeClr val="tx1"/>
              </a:solidFill>
            </a:endParaRPr>
          </a:p>
        </p:txBody>
      </p:sp>
    </p:spTree>
    <p:extLst>
      <p:ext uri="{BB962C8B-B14F-4D97-AF65-F5344CB8AC3E}">
        <p14:creationId xmlns:p14="http://schemas.microsoft.com/office/powerpoint/2010/main" val="24738770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09600" y="304800"/>
            <a:ext cx="8153400" cy="609600"/>
          </a:xfrm>
        </p:spPr>
        <p:txBody>
          <a:bodyPr/>
          <a:lstStyle/>
          <a:p>
            <a:r>
              <a:rPr lang="en-US" dirty="0"/>
              <a:t>CICC </a:t>
            </a:r>
            <a:r>
              <a:rPr lang="en-US" dirty="0" smtClean="0"/>
              <a:t>2015 </a:t>
            </a:r>
            <a:r>
              <a:rPr lang="en-US" dirty="0"/>
              <a:t>Award Winners</a:t>
            </a:r>
          </a:p>
        </p:txBody>
      </p:sp>
      <p:sp>
        <p:nvSpPr>
          <p:cNvPr id="7171" name="Content Placeholder 2"/>
          <p:cNvSpPr>
            <a:spLocks noGrp="1"/>
          </p:cNvSpPr>
          <p:nvPr>
            <p:ph idx="1"/>
          </p:nvPr>
        </p:nvSpPr>
        <p:spPr>
          <a:xfrm>
            <a:off x="457200" y="1066800"/>
            <a:ext cx="8458200" cy="5105400"/>
          </a:xfrm>
        </p:spPr>
        <p:txBody>
          <a:bodyPr>
            <a:normAutofit/>
          </a:bodyPr>
          <a:lstStyle/>
          <a:p>
            <a:r>
              <a:rPr lang="en-US" sz="2400" b="1" dirty="0"/>
              <a:t>Best Invited Paper</a:t>
            </a:r>
          </a:p>
          <a:p>
            <a:pPr marL="363538" lvl="1" indent="0" algn="just">
              <a:buNone/>
            </a:pPr>
            <a:r>
              <a:rPr lang="en-US" sz="2000" dirty="0" err="1" smtClean="0"/>
              <a:t>Niknejad</a:t>
            </a:r>
            <a:r>
              <a:rPr lang="en-US" sz="2000" dirty="0"/>
              <a:t>, </a:t>
            </a:r>
            <a:r>
              <a:rPr lang="en-US" sz="2000" dirty="0" smtClean="0"/>
              <a:t>S. </a:t>
            </a:r>
            <a:r>
              <a:rPr lang="en-US" sz="2000" dirty="0" err="1"/>
              <a:t>Thyagarajan</a:t>
            </a:r>
            <a:r>
              <a:rPr lang="en-US" sz="2000" dirty="0"/>
              <a:t>, </a:t>
            </a:r>
            <a:r>
              <a:rPr lang="en-US" sz="2000" dirty="0" smtClean="0"/>
              <a:t>E. </a:t>
            </a:r>
            <a:r>
              <a:rPr lang="en-US" sz="2000" dirty="0" err="1"/>
              <a:t>Alon</a:t>
            </a:r>
            <a:r>
              <a:rPr lang="en-US" sz="2000" dirty="0"/>
              <a:t>, </a:t>
            </a:r>
            <a:r>
              <a:rPr lang="en-US" sz="2000" dirty="0" smtClean="0"/>
              <a:t>Y. </a:t>
            </a:r>
            <a:r>
              <a:rPr lang="en-US" sz="2000" dirty="0"/>
              <a:t>Wang and </a:t>
            </a:r>
            <a:r>
              <a:rPr lang="en-US" sz="2000" dirty="0" smtClean="0"/>
              <a:t>C. Hull, </a:t>
            </a:r>
            <a:r>
              <a:rPr lang="en-US" sz="2000" i="1" dirty="0" smtClean="0"/>
              <a:t>UC Berkeley and Intel </a:t>
            </a:r>
            <a:r>
              <a:rPr lang="en-US" sz="2000" b="1" dirty="0" smtClean="0"/>
              <a:t>“</a:t>
            </a:r>
            <a:r>
              <a:rPr lang="en-US" sz="2000" b="1" dirty="0"/>
              <a:t>A Circuit Designer's Guide to 5G mm-Wave”</a:t>
            </a:r>
            <a:r>
              <a:rPr lang="en-US" sz="2000" dirty="0" smtClean="0"/>
              <a:t> </a:t>
            </a:r>
          </a:p>
          <a:p>
            <a:pPr marL="820738" lvl="1" indent="-457200" algn="just">
              <a:buAutoNum type="alphaUcPeriod"/>
            </a:pPr>
            <a:endParaRPr lang="en-US" sz="2000" dirty="0"/>
          </a:p>
          <a:p>
            <a:r>
              <a:rPr lang="en-US" sz="2400" b="1" dirty="0"/>
              <a:t>Best Regular Paper</a:t>
            </a:r>
          </a:p>
          <a:p>
            <a:pPr marL="363538" lvl="1" indent="0" algn="just">
              <a:buNone/>
            </a:pPr>
            <a:r>
              <a:rPr lang="en-US" sz="2100" dirty="0" smtClean="0"/>
              <a:t>T. </a:t>
            </a:r>
            <a:r>
              <a:rPr lang="en-US" sz="2100" dirty="0"/>
              <a:t>Dickson, </a:t>
            </a:r>
            <a:r>
              <a:rPr lang="en-US" sz="2100" dirty="0" smtClean="0"/>
              <a:t>Y. Liu</a:t>
            </a:r>
            <a:r>
              <a:rPr lang="en-US" sz="2100" dirty="0"/>
              <a:t>, </a:t>
            </a:r>
            <a:r>
              <a:rPr lang="en-US" sz="2100" dirty="0" smtClean="0"/>
              <a:t>A. </a:t>
            </a:r>
            <a:r>
              <a:rPr lang="en-US" sz="2100" dirty="0" err="1"/>
              <a:t>Agrawal</a:t>
            </a:r>
            <a:r>
              <a:rPr lang="en-US" sz="2100" dirty="0"/>
              <a:t>, </a:t>
            </a:r>
            <a:r>
              <a:rPr lang="en-US" sz="2100" dirty="0" smtClean="0"/>
              <a:t>J. </a:t>
            </a:r>
            <a:r>
              <a:rPr lang="en-US" sz="2100" dirty="0" err="1" smtClean="0"/>
              <a:t>Bulzacchelli</a:t>
            </a:r>
            <a:r>
              <a:rPr lang="en-US" sz="2100" dirty="0"/>
              <a:t>, </a:t>
            </a:r>
            <a:r>
              <a:rPr lang="en-US" sz="2100" dirty="0" smtClean="0"/>
              <a:t>H. </a:t>
            </a:r>
            <a:r>
              <a:rPr lang="en-US" sz="2100" dirty="0" err="1"/>
              <a:t>Ainspan</a:t>
            </a:r>
            <a:r>
              <a:rPr lang="en-US" sz="2100" dirty="0"/>
              <a:t>, </a:t>
            </a:r>
            <a:r>
              <a:rPr lang="en-US" sz="2100" dirty="0" smtClean="0"/>
              <a:t>Z. </a:t>
            </a:r>
            <a:r>
              <a:rPr lang="en-US" sz="2100" dirty="0" err="1"/>
              <a:t>Toprak-Deniz</a:t>
            </a:r>
            <a:r>
              <a:rPr lang="en-US" sz="2100" dirty="0"/>
              <a:t>, </a:t>
            </a:r>
            <a:r>
              <a:rPr lang="en-US" sz="2100" dirty="0" smtClean="0"/>
              <a:t>B. </a:t>
            </a:r>
            <a:r>
              <a:rPr lang="en-US" sz="2100" dirty="0"/>
              <a:t>Parker, </a:t>
            </a:r>
            <a:r>
              <a:rPr lang="en-US" sz="2100" dirty="0" smtClean="0"/>
              <a:t>M. </a:t>
            </a:r>
            <a:r>
              <a:rPr lang="en-US" sz="2100" dirty="0" err="1"/>
              <a:t>Meghelli</a:t>
            </a:r>
            <a:r>
              <a:rPr lang="en-US" sz="2100" dirty="0"/>
              <a:t> and </a:t>
            </a:r>
            <a:r>
              <a:rPr lang="en-US" sz="2100" dirty="0" smtClean="0"/>
              <a:t>D. </a:t>
            </a:r>
            <a:r>
              <a:rPr lang="en-US" sz="2100" dirty="0"/>
              <a:t>Friedman, </a:t>
            </a:r>
            <a:r>
              <a:rPr lang="en-US" sz="2100" i="1" dirty="0" smtClean="0"/>
              <a:t>IBM T.J. Watson</a:t>
            </a:r>
            <a:r>
              <a:rPr lang="en-US" sz="2100" dirty="0" smtClean="0"/>
              <a:t>, </a:t>
            </a:r>
            <a:r>
              <a:rPr lang="en-US" sz="2100" b="1" dirty="0"/>
              <a:t>“A 1.8-pJ/bit 16x16-Gb/s Source Synchronous Parallel </a:t>
            </a:r>
            <a:r>
              <a:rPr lang="en-US" sz="2100" b="1" dirty="0" smtClean="0"/>
              <a:t>Interface </a:t>
            </a:r>
            <a:r>
              <a:rPr lang="en-US" sz="2100" b="1" dirty="0"/>
              <a:t>in 32nm SOI CMOS with Receiver Redundancy for Link </a:t>
            </a:r>
            <a:r>
              <a:rPr lang="en-US" sz="2100" b="1" dirty="0" smtClean="0"/>
              <a:t>Recalibration”</a:t>
            </a:r>
          </a:p>
          <a:p>
            <a:pPr marL="363538" lvl="1" indent="0" algn="just">
              <a:buNone/>
            </a:pPr>
            <a:endParaRPr lang="en-US" sz="2100" b="1" dirty="0"/>
          </a:p>
          <a:p>
            <a:r>
              <a:rPr lang="en-US" sz="2400" b="1" dirty="0" smtClean="0"/>
              <a:t>Best </a:t>
            </a:r>
            <a:r>
              <a:rPr lang="en-US" sz="2400" b="1" dirty="0"/>
              <a:t>Poster</a:t>
            </a:r>
          </a:p>
          <a:p>
            <a:pPr marL="363538" lvl="1" indent="0" algn="just">
              <a:buNone/>
            </a:pPr>
            <a:r>
              <a:rPr lang="en-US" sz="2000" dirty="0" smtClean="0"/>
              <a:t>J. </a:t>
            </a:r>
            <a:r>
              <a:rPr lang="en-US" sz="2000" dirty="0"/>
              <a:t>Zhu and </a:t>
            </a:r>
            <a:r>
              <a:rPr lang="en-US" sz="2000" dirty="0" smtClean="0"/>
              <a:t>P. </a:t>
            </a:r>
            <a:r>
              <a:rPr lang="en-US" sz="2000" dirty="0"/>
              <a:t>R. </a:t>
            </a:r>
            <a:r>
              <a:rPr lang="en-US" sz="2000" dirty="0" err="1"/>
              <a:t>Kinget</a:t>
            </a:r>
            <a:r>
              <a:rPr lang="en-US" sz="2000" dirty="0"/>
              <a:t>, </a:t>
            </a:r>
            <a:r>
              <a:rPr lang="en-US" sz="2000" i="1" dirty="0" smtClean="0"/>
              <a:t>Columbia University</a:t>
            </a:r>
            <a:r>
              <a:rPr lang="en-US" sz="2000" dirty="0" smtClean="0"/>
              <a:t>, </a:t>
            </a:r>
            <a:r>
              <a:rPr lang="en-US" sz="2000" b="1" dirty="0" smtClean="0"/>
              <a:t>“</a:t>
            </a:r>
            <a:r>
              <a:rPr lang="en-US" sz="2000" b="1" dirty="0"/>
              <a:t>A Field-Programmable Noise-Canceling Wideband </a:t>
            </a:r>
            <a:r>
              <a:rPr lang="en-US" sz="2000" b="1" dirty="0" smtClean="0"/>
              <a:t>Receiver </a:t>
            </a:r>
            <a:r>
              <a:rPr lang="en-US" sz="2000" b="1" dirty="0"/>
              <a:t>with High-Linearity Hybrid Class-AB-C LNTAs</a:t>
            </a:r>
            <a:r>
              <a:rPr lang="en-US" sz="1800" b="1" dirty="0" smtClean="0"/>
              <a:t>”</a:t>
            </a:r>
            <a:endParaRPr lang="en-US" sz="1800" b="1" dirty="0"/>
          </a:p>
        </p:txBody>
      </p:sp>
    </p:spTree>
    <p:extLst>
      <p:ext uri="{BB962C8B-B14F-4D97-AF65-F5344CB8AC3E}">
        <p14:creationId xmlns:p14="http://schemas.microsoft.com/office/powerpoint/2010/main" val="4211322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09600" y="304800"/>
            <a:ext cx="8153400" cy="609600"/>
          </a:xfrm>
        </p:spPr>
        <p:txBody>
          <a:bodyPr/>
          <a:lstStyle/>
          <a:p>
            <a:r>
              <a:rPr lang="en-US" dirty="0"/>
              <a:t>CICC </a:t>
            </a:r>
            <a:r>
              <a:rPr lang="en-US" dirty="0" smtClean="0"/>
              <a:t>2015 </a:t>
            </a:r>
            <a:r>
              <a:rPr lang="en-US" dirty="0"/>
              <a:t>Award Winners</a:t>
            </a:r>
          </a:p>
        </p:txBody>
      </p:sp>
      <p:sp>
        <p:nvSpPr>
          <p:cNvPr id="7171" name="Content Placeholder 2"/>
          <p:cNvSpPr>
            <a:spLocks noGrp="1"/>
          </p:cNvSpPr>
          <p:nvPr>
            <p:ph idx="1"/>
          </p:nvPr>
        </p:nvSpPr>
        <p:spPr>
          <a:xfrm>
            <a:off x="457200" y="1066800"/>
            <a:ext cx="8458200" cy="5105400"/>
          </a:xfrm>
        </p:spPr>
        <p:txBody>
          <a:bodyPr>
            <a:normAutofit/>
          </a:bodyPr>
          <a:lstStyle/>
          <a:p>
            <a:r>
              <a:rPr lang="en-US" sz="2400" b="1" dirty="0"/>
              <a:t>Best </a:t>
            </a:r>
            <a:r>
              <a:rPr lang="en-US" sz="2400" b="1" dirty="0" smtClean="0"/>
              <a:t>Student Paper</a:t>
            </a:r>
          </a:p>
          <a:p>
            <a:pPr marL="0" indent="0">
              <a:buNone/>
            </a:pPr>
            <a:endParaRPr lang="en-US" sz="2400" b="1" dirty="0"/>
          </a:p>
          <a:p>
            <a:pPr marL="820738" lvl="1" indent="-457200" algn="just">
              <a:buAutoNum type="arabicPeriod"/>
            </a:pPr>
            <a:r>
              <a:rPr lang="en-US" sz="2000" dirty="0" smtClean="0"/>
              <a:t>A. </a:t>
            </a:r>
            <a:r>
              <a:rPr lang="en-US" sz="2000" dirty="0" err="1" smtClean="0"/>
              <a:t>Imani</a:t>
            </a:r>
            <a:r>
              <a:rPr lang="en-US" sz="2000" dirty="0" smtClean="0"/>
              <a:t> </a:t>
            </a:r>
            <a:r>
              <a:rPr lang="en-US" sz="2000" dirty="0"/>
              <a:t>and </a:t>
            </a:r>
            <a:r>
              <a:rPr lang="en-US" sz="2000" dirty="0" smtClean="0"/>
              <a:t>H. </a:t>
            </a:r>
            <a:r>
              <a:rPr lang="en-US" sz="2000" dirty="0" err="1"/>
              <a:t>Hashemi</a:t>
            </a:r>
            <a:r>
              <a:rPr lang="en-US" sz="2000" dirty="0"/>
              <a:t> </a:t>
            </a:r>
            <a:r>
              <a:rPr lang="en-US" sz="2000" dirty="0" smtClean="0"/>
              <a:t>, </a:t>
            </a:r>
            <a:r>
              <a:rPr lang="en-US" sz="2000" i="1" dirty="0" smtClean="0"/>
              <a:t>USC</a:t>
            </a:r>
            <a:r>
              <a:rPr lang="en-US" sz="2000" dirty="0" smtClean="0"/>
              <a:t>, </a:t>
            </a:r>
            <a:r>
              <a:rPr lang="en-US" sz="2000" b="1" dirty="0" smtClean="0"/>
              <a:t>“</a:t>
            </a:r>
            <a:r>
              <a:rPr lang="en-US" sz="2000" b="1" dirty="0"/>
              <a:t>A </a:t>
            </a:r>
            <a:r>
              <a:rPr lang="en-US" sz="2000" b="1" dirty="0" smtClean="0"/>
              <a:t>Circuit </a:t>
            </a:r>
            <a:r>
              <a:rPr lang="en-US" sz="2000" b="1" dirty="0"/>
              <a:t>Designer's Guide to 5G mm-</a:t>
            </a:r>
            <a:r>
              <a:rPr lang="en-US" sz="2000" b="1" dirty="0" err="1"/>
              <a:t>WaveA</a:t>
            </a:r>
            <a:r>
              <a:rPr lang="en-US" sz="2000" b="1" dirty="0"/>
              <a:t> 3.9 </a:t>
            </a:r>
            <a:r>
              <a:rPr lang="en-US" sz="2000" b="1" dirty="0" err="1"/>
              <a:t>mW</a:t>
            </a:r>
            <a:r>
              <a:rPr lang="en-US" sz="2000" b="1" dirty="0"/>
              <a:t>, 35-44/41-59.5 GHz Distributed </a:t>
            </a:r>
            <a:r>
              <a:rPr lang="en-US" sz="2000" b="1" dirty="0" smtClean="0"/>
              <a:t>Injection </a:t>
            </a:r>
            <a:r>
              <a:rPr lang="en-US" sz="2000" b="1" dirty="0"/>
              <a:t>Locked Frequency Divider”</a:t>
            </a:r>
            <a:r>
              <a:rPr lang="en-US" sz="2000" dirty="0" smtClean="0"/>
              <a:t> </a:t>
            </a:r>
          </a:p>
          <a:p>
            <a:pPr marL="820738" lvl="1" indent="-457200" algn="just">
              <a:buAutoNum type="arabicPeriod"/>
            </a:pPr>
            <a:endParaRPr lang="en-US" sz="2000" dirty="0" smtClean="0"/>
          </a:p>
          <a:p>
            <a:pPr marL="820738" lvl="1" indent="-457200" algn="just">
              <a:buAutoNum type="arabicPeriod"/>
            </a:pPr>
            <a:r>
              <a:rPr lang="en-US" sz="2000" dirty="0" smtClean="0"/>
              <a:t>J. S. Park, S. Hu, Y. Wang, and H. Wang</a:t>
            </a:r>
            <a:r>
              <a:rPr lang="en-US" sz="2000" dirty="0"/>
              <a:t>, </a:t>
            </a:r>
            <a:r>
              <a:rPr lang="en-US" sz="2000" i="1" dirty="0" err="1" smtClean="0"/>
              <a:t>GeorgiaTech</a:t>
            </a:r>
            <a:r>
              <a:rPr lang="en-US" sz="2000" i="1" dirty="0" smtClean="0"/>
              <a:t> and Intel</a:t>
            </a:r>
            <a:r>
              <a:rPr lang="en-US" sz="2000" dirty="0" smtClean="0"/>
              <a:t>, “</a:t>
            </a:r>
            <a:r>
              <a:rPr lang="en-US" sz="2000" b="1" dirty="0" smtClean="0"/>
              <a:t>A </a:t>
            </a:r>
            <a:r>
              <a:rPr lang="en-US" sz="2000" b="1" dirty="0"/>
              <a:t>Highly Linear Dual-Band Mixed-Mode </a:t>
            </a:r>
            <a:r>
              <a:rPr lang="en-US" sz="2000" b="1" dirty="0" smtClean="0"/>
              <a:t>Polar </a:t>
            </a:r>
            <a:r>
              <a:rPr lang="en-US" sz="2000" b="1" dirty="0"/>
              <a:t>Power Amplifier in CMOS with An Ultra-Compact Output </a:t>
            </a:r>
            <a:r>
              <a:rPr lang="en-US" sz="2000" b="1" dirty="0" smtClean="0"/>
              <a:t>Network,”</a:t>
            </a:r>
          </a:p>
          <a:p>
            <a:pPr marL="820738" lvl="1" indent="-457200" algn="just">
              <a:buAutoNum type="arabicPeriod"/>
            </a:pPr>
            <a:endParaRPr lang="en-US" sz="2000" b="1" dirty="0"/>
          </a:p>
          <a:p>
            <a:pPr marL="820738" lvl="1" indent="-457200" algn="just">
              <a:buAutoNum type="arabicPeriod"/>
            </a:pPr>
            <a:r>
              <a:rPr lang="en-US" sz="2000" dirty="0" smtClean="0"/>
              <a:t>M. Raj, M. </a:t>
            </a:r>
            <a:r>
              <a:rPr lang="en-US" sz="2000" dirty="0" err="1" smtClean="0"/>
              <a:t>Monge</a:t>
            </a:r>
            <a:r>
              <a:rPr lang="en-US" sz="2000" dirty="0" smtClean="0"/>
              <a:t>, and A. </a:t>
            </a:r>
            <a:r>
              <a:rPr lang="en-US" sz="2000" dirty="0" err="1" smtClean="0"/>
              <a:t>Emami</a:t>
            </a:r>
            <a:r>
              <a:rPr lang="en-US" sz="2000" dirty="0"/>
              <a:t>, </a:t>
            </a:r>
            <a:r>
              <a:rPr lang="en-US" sz="2000" i="1" dirty="0" smtClean="0"/>
              <a:t>Caltech</a:t>
            </a:r>
            <a:r>
              <a:rPr lang="en-US" sz="2000" dirty="0" smtClean="0"/>
              <a:t>. </a:t>
            </a:r>
            <a:r>
              <a:rPr lang="en-US" sz="2000" b="1" dirty="0" smtClean="0"/>
              <a:t>“</a:t>
            </a:r>
            <a:r>
              <a:rPr lang="en-US" sz="2000" b="1" dirty="0"/>
              <a:t>A 20Gb/s 0.77pJ/b VCSEL Transmitter with </a:t>
            </a:r>
            <a:r>
              <a:rPr lang="en-US" sz="2000" b="1" dirty="0" smtClean="0"/>
              <a:t> Nonlinear </a:t>
            </a:r>
            <a:r>
              <a:rPr lang="en-US" sz="2000" b="1" dirty="0"/>
              <a:t>Equalization in 32nm SOI CMOS”</a:t>
            </a:r>
            <a:endParaRPr lang="en-US" sz="2000" b="1" dirty="0" smtClean="0"/>
          </a:p>
          <a:p>
            <a:pPr marL="820738" lvl="1" indent="-457200" algn="just">
              <a:buAutoNum type="alphaUcPeriod"/>
            </a:pPr>
            <a:endParaRPr lang="en-US" sz="2000" dirty="0"/>
          </a:p>
        </p:txBody>
      </p:sp>
    </p:spTree>
    <p:extLst>
      <p:ext uri="{BB962C8B-B14F-4D97-AF65-F5344CB8AC3E}">
        <p14:creationId xmlns:p14="http://schemas.microsoft.com/office/powerpoint/2010/main" val="34803708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Nominations</a:t>
            </a:r>
            <a:endParaRPr lang="en-US" dirty="0"/>
          </a:p>
        </p:txBody>
      </p:sp>
      <p:sp>
        <p:nvSpPr>
          <p:cNvPr id="3" name="Content Placeholder 2"/>
          <p:cNvSpPr>
            <a:spLocks noGrp="1"/>
          </p:cNvSpPr>
          <p:nvPr>
            <p:ph idx="1"/>
          </p:nvPr>
        </p:nvSpPr>
        <p:spPr>
          <a:xfrm>
            <a:off x="457200" y="1066800"/>
            <a:ext cx="8228013" cy="5062539"/>
          </a:xfrm>
        </p:spPr>
        <p:txBody>
          <a:bodyPr>
            <a:normAutofit lnSpcReduction="10000"/>
          </a:bodyPr>
          <a:lstStyle/>
          <a:p>
            <a:pPr algn="just"/>
            <a:r>
              <a:rPr lang="en-US" dirty="0" smtClean="0"/>
              <a:t>At TPC-II we ask each </a:t>
            </a:r>
            <a:r>
              <a:rPr lang="en-US" dirty="0"/>
              <a:t>subcommittee </a:t>
            </a:r>
            <a:r>
              <a:rPr lang="en-US" dirty="0" smtClean="0"/>
              <a:t>to submit 1 or 2 nominations in </a:t>
            </a:r>
            <a:r>
              <a:rPr lang="en-US" dirty="0"/>
              <a:t>each </a:t>
            </a:r>
            <a:r>
              <a:rPr lang="en-US" dirty="0" smtClean="0"/>
              <a:t>category (categories for 2017 are: Best Student, Best Regular and Best Invited papers)</a:t>
            </a:r>
          </a:p>
          <a:p>
            <a:endParaRPr lang="en-US" dirty="0" smtClean="0"/>
          </a:p>
          <a:p>
            <a:pPr marL="9525" indent="0">
              <a:buNone/>
            </a:pPr>
            <a:r>
              <a:rPr lang="en-US" dirty="0" smtClean="0"/>
              <a:t>In the past years:</a:t>
            </a:r>
          </a:p>
          <a:p>
            <a:pPr marL="9525" indent="0">
              <a:buNone/>
            </a:pPr>
            <a:endParaRPr lang="en-US" dirty="0"/>
          </a:p>
          <a:p>
            <a:r>
              <a:rPr lang="en-US" dirty="0" smtClean="0"/>
              <a:t>Some subcommittees </a:t>
            </a:r>
            <a:r>
              <a:rPr lang="en-US" dirty="0"/>
              <a:t>decided </a:t>
            </a:r>
            <a:r>
              <a:rPr lang="en-US" u="sng" dirty="0" smtClean="0"/>
              <a:t>not</a:t>
            </a:r>
            <a:r>
              <a:rPr lang="en-US" dirty="0" smtClean="0"/>
              <a:t> to nominate </a:t>
            </a:r>
            <a:r>
              <a:rPr lang="en-US" dirty="0"/>
              <a:t>any </a:t>
            </a:r>
            <a:r>
              <a:rPr lang="en-US" dirty="0" smtClean="0"/>
              <a:t>papers </a:t>
            </a:r>
          </a:p>
          <a:p>
            <a:endParaRPr lang="en-US" dirty="0"/>
          </a:p>
          <a:p>
            <a:pPr algn="just"/>
            <a:r>
              <a:rPr lang="en-US" dirty="0" smtClean="0"/>
              <a:t>Many </a:t>
            </a:r>
            <a:r>
              <a:rPr lang="en-US" dirty="0"/>
              <a:t>subcommittees did </a:t>
            </a:r>
            <a:r>
              <a:rPr lang="en-US" u="sng" dirty="0"/>
              <a:t>not</a:t>
            </a:r>
            <a:r>
              <a:rPr lang="en-US" dirty="0"/>
              <a:t> nominate a paper in every </a:t>
            </a:r>
            <a:r>
              <a:rPr lang="en-US" dirty="0" smtClean="0"/>
              <a:t>category </a:t>
            </a:r>
          </a:p>
          <a:p>
            <a:endParaRPr lang="en-US" dirty="0"/>
          </a:p>
          <a:p>
            <a:r>
              <a:rPr lang="en-US" dirty="0" smtClean="0"/>
              <a:t>A </a:t>
            </a:r>
            <a:r>
              <a:rPr lang="en-US" dirty="0"/>
              <a:t>few committees had multiple nominations in one </a:t>
            </a:r>
            <a:r>
              <a:rPr lang="en-US" dirty="0" smtClean="0"/>
              <a:t>category. </a:t>
            </a:r>
            <a:endParaRPr lang="en-US" dirty="0"/>
          </a:p>
          <a:p>
            <a:endParaRPr lang="en-US" dirty="0" smtClean="0"/>
          </a:p>
        </p:txBody>
      </p:sp>
    </p:spTree>
    <p:extLst>
      <p:ext uri="{BB962C8B-B14F-4D97-AF65-F5344CB8AC3E}">
        <p14:creationId xmlns:p14="http://schemas.microsoft.com/office/powerpoint/2010/main" val="15022599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for 2017</a:t>
            </a:r>
            <a:endParaRPr lang="en-US" dirty="0"/>
          </a:p>
        </p:txBody>
      </p:sp>
      <p:sp>
        <p:nvSpPr>
          <p:cNvPr id="3" name="Content Placeholder 2"/>
          <p:cNvSpPr>
            <a:spLocks noGrp="1"/>
          </p:cNvSpPr>
          <p:nvPr>
            <p:ph idx="1"/>
          </p:nvPr>
        </p:nvSpPr>
        <p:spPr/>
        <p:txBody>
          <a:bodyPr/>
          <a:lstStyle/>
          <a:p>
            <a:pPr algn="just"/>
            <a:r>
              <a:rPr lang="en-US" dirty="0" smtClean="0"/>
              <a:t>Based on the feedback from committee, we would like to let the authors know a priori what are our criteria for evaluating best papers:</a:t>
            </a:r>
          </a:p>
          <a:p>
            <a:pPr lvl="1" algn="just"/>
            <a:r>
              <a:rPr lang="en-US" dirty="0" smtClean="0"/>
              <a:t>Technical Strength </a:t>
            </a:r>
          </a:p>
          <a:p>
            <a:pPr lvl="1" algn="just"/>
            <a:r>
              <a:rPr lang="en-US" dirty="0" smtClean="0"/>
              <a:t>Originality</a:t>
            </a:r>
          </a:p>
          <a:p>
            <a:pPr lvl="1" algn="just"/>
            <a:r>
              <a:rPr lang="en-US" dirty="0" smtClean="0"/>
              <a:t>Impact/significance</a:t>
            </a:r>
          </a:p>
          <a:p>
            <a:pPr lvl="1" algn="just"/>
            <a:r>
              <a:rPr lang="en-US" dirty="0" smtClean="0"/>
              <a:t>Clarity of presentation (both written and oral)</a:t>
            </a:r>
          </a:p>
          <a:p>
            <a:pPr marL="0" indent="0" algn="just">
              <a:buNone/>
            </a:pPr>
            <a:endParaRPr lang="en-US" dirty="0" smtClean="0"/>
          </a:p>
          <a:p>
            <a:pPr algn="just"/>
            <a:r>
              <a:rPr lang="en-US" dirty="0" smtClean="0"/>
              <a:t>We </a:t>
            </a:r>
            <a:r>
              <a:rPr lang="en-US" dirty="0"/>
              <a:t>would like to ask each subcommittee to provide </a:t>
            </a:r>
            <a:r>
              <a:rPr lang="en-US" b="1" dirty="0" smtClean="0"/>
              <a:t>(brief) </a:t>
            </a:r>
            <a:r>
              <a:rPr lang="en-US" dirty="0" smtClean="0"/>
              <a:t>comments and highlights about the papers that they are nominating for </a:t>
            </a:r>
            <a:r>
              <a:rPr lang="en-US" dirty="0"/>
              <a:t>a best </a:t>
            </a:r>
            <a:r>
              <a:rPr lang="en-US" dirty="0" smtClean="0"/>
              <a:t>paper award.</a:t>
            </a:r>
            <a:endParaRPr lang="en-US" dirty="0"/>
          </a:p>
          <a:p>
            <a:endParaRPr lang="en-US" dirty="0" smtClean="0"/>
          </a:p>
          <a:p>
            <a:endParaRPr lang="en-US" dirty="0"/>
          </a:p>
        </p:txBody>
      </p:sp>
    </p:spTree>
    <p:extLst>
      <p:ext uri="{BB962C8B-B14F-4D97-AF65-F5344CB8AC3E}">
        <p14:creationId xmlns:p14="http://schemas.microsoft.com/office/powerpoint/2010/main" val="29319058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for 2017</a:t>
            </a:r>
            <a:endParaRPr lang="en-US" dirty="0"/>
          </a:p>
        </p:txBody>
      </p:sp>
      <p:sp>
        <p:nvSpPr>
          <p:cNvPr id="3" name="Content Placeholder 2"/>
          <p:cNvSpPr>
            <a:spLocks noGrp="1"/>
          </p:cNvSpPr>
          <p:nvPr>
            <p:ph idx="1"/>
          </p:nvPr>
        </p:nvSpPr>
        <p:spPr/>
        <p:txBody>
          <a:bodyPr/>
          <a:lstStyle/>
          <a:p>
            <a:endParaRPr lang="en-US" dirty="0" smtClean="0"/>
          </a:p>
          <a:p>
            <a:pPr algn="just"/>
            <a:r>
              <a:rPr lang="en-US" dirty="0" smtClean="0"/>
              <a:t>We will </a:t>
            </a:r>
            <a:r>
              <a:rPr lang="en-US" b="1" dirty="0" smtClean="0"/>
              <a:t>not have poster paper category </a:t>
            </a:r>
            <a:r>
              <a:rPr lang="en-US" dirty="0" smtClean="0"/>
              <a:t>in CICC 2017, however, we plan to ask the best paper nominees (best student and best regular paper nominees) to present their work at an </a:t>
            </a:r>
            <a:r>
              <a:rPr lang="en-US" b="1" dirty="0" smtClean="0"/>
              <a:t>“Interactive Discussion” </a:t>
            </a:r>
            <a:r>
              <a:rPr lang="en-US" dirty="0" smtClean="0"/>
              <a:t>session. This will be in addition to their oral presentation.</a:t>
            </a:r>
            <a:endParaRPr lang="en-US" dirty="0"/>
          </a:p>
        </p:txBody>
      </p:sp>
    </p:spTree>
    <p:extLst>
      <p:ext uri="{BB962C8B-B14F-4D97-AF65-F5344CB8AC3E}">
        <p14:creationId xmlns:p14="http://schemas.microsoft.com/office/powerpoint/2010/main" val="6327971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a:t>for </a:t>
            </a:r>
            <a:r>
              <a:rPr lang="en-US" dirty="0" smtClean="0"/>
              <a:t>2017</a:t>
            </a:r>
            <a:endParaRPr lang="en-US" dirty="0"/>
          </a:p>
        </p:txBody>
      </p:sp>
      <p:sp>
        <p:nvSpPr>
          <p:cNvPr id="3" name="Content Placeholder 2"/>
          <p:cNvSpPr>
            <a:spLocks noGrp="1"/>
          </p:cNvSpPr>
          <p:nvPr>
            <p:ph idx="1"/>
          </p:nvPr>
        </p:nvSpPr>
        <p:spPr>
          <a:xfrm>
            <a:off x="457200" y="838200"/>
            <a:ext cx="8228013" cy="5062539"/>
          </a:xfrm>
        </p:spPr>
        <p:txBody>
          <a:bodyPr>
            <a:normAutofit fontScale="85000" lnSpcReduction="20000"/>
          </a:bodyPr>
          <a:lstStyle/>
          <a:p>
            <a:pPr marL="0" indent="0">
              <a:buNone/>
            </a:pPr>
            <a:endParaRPr lang="en-US" dirty="0" smtClean="0"/>
          </a:p>
          <a:p>
            <a:r>
              <a:rPr lang="en-US" dirty="0" smtClean="0"/>
              <a:t>Conference attendee voting</a:t>
            </a:r>
          </a:p>
          <a:p>
            <a:pPr lvl="1"/>
            <a:r>
              <a:rPr lang="en-US" dirty="0"/>
              <a:t>S</a:t>
            </a:r>
            <a:r>
              <a:rPr lang="en-US" dirty="0" smtClean="0"/>
              <a:t>olicited via web survey (e.g., Google Forms or Survey Monkey)</a:t>
            </a:r>
          </a:p>
          <a:p>
            <a:endParaRPr lang="en-US" dirty="0"/>
          </a:p>
          <a:p>
            <a:r>
              <a:rPr lang="en-US" smtClean="0"/>
              <a:t>Possible </a:t>
            </a:r>
            <a:r>
              <a:rPr lang="en-US" dirty="0" smtClean="0"/>
              <a:t>“usage model”</a:t>
            </a:r>
          </a:p>
          <a:p>
            <a:pPr lvl="1"/>
            <a:r>
              <a:rPr lang="en-US" dirty="0" smtClean="0"/>
              <a:t>Just before conference, each attendee would be e-mailed a link to the paper rating survey</a:t>
            </a:r>
          </a:p>
          <a:p>
            <a:pPr lvl="1"/>
            <a:r>
              <a:rPr lang="en-US" dirty="0" smtClean="0"/>
              <a:t>During/after session, attendees fill out survey on their smart phones (or laptops)</a:t>
            </a:r>
          </a:p>
          <a:p>
            <a:pPr lvl="1"/>
            <a:r>
              <a:rPr lang="en-US" dirty="0" smtClean="0"/>
              <a:t>1 – 5 scoring scale, place to enter comments</a:t>
            </a:r>
          </a:p>
          <a:p>
            <a:pPr lvl="1"/>
            <a:r>
              <a:rPr lang="en-US" dirty="0" smtClean="0"/>
              <a:t>To encourage attendees to vote we may offer some incentives (giveaways at the end of each day to </a:t>
            </a:r>
            <a:r>
              <a:rPr lang="en-US" b="1" dirty="0" smtClean="0"/>
              <a:t>X </a:t>
            </a:r>
            <a:r>
              <a:rPr lang="en-US" dirty="0" smtClean="0"/>
              <a:t>number of attendees (</a:t>
            </a:r>
            <a:r>
              <a:rPr lang="en-US" b="1" dirty="0" smtClean="0"/>
              <a:t>X&gt;0</a:t>
            </a:r>
            <a:r>
              <a:rPr lang="en-US" dirty="0" smtClean="0"/>
              <a:t>) who participated in the voting.) </a:t>
            </a:r>
          </a:p>
          <a:p>
            <a:pPr marL="461962" lvl="1" indent="0">
              <a:buNone/>
            </a:pPr>
            <a:endParaRPr lang="en-US" dirty="0"/>
          </a:p>
          <a:p>
            <a:r>
              <a:rPr lang="en-US" dirty="0" smtClean="0"/>
              <a:t>Based on the attendees feedback we will have an “Audience Choice Award”</a:t>
            </a:r>
          </a:p>
          <a:p>
            <a:pPr lvl="1"/>
            <a:r>
              <a:rPr lang="en-US" dirty="0" smtClean="0"/>
              <a:t>Depends on statistical significance of the audience feedback</a:t>
            </a:r>
          </a:p>
          <a:p>
            <a:pPr lvl="1"/>
            <a:r>
              <a:rPr lang="en-US" dirty="0" smtClean="0"/>
              <a:t>Even if not, the information would be valuable</a:t>
            </a:r>
          </a:p>
          <a:p>
            <a:endParaRPr lang="en-US" dirty="0"/>
          </a:p>
          <a:p>
            <a:endParaRPr lang="en-US" dirty="0"/>
          </a:p>
        </p:txBody>
      </p:sp>
    </p:spTree>
    <p:extLst>
      <p:ext uri="{BB962C8B-B14F-4D97-AF65-F5344CB8AC3E}">
        <p14:creationId xmlns:p14="http://schemas.microsoft.com/office/powerpoint/2010/main" val="42605761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Ed Sessions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a:t>
            </a:r>
            <a:r>
              <a:rPr lang="en-US" sz="2000" b="1" dirty="0" err="1" smtClean="0"/>
              <a:t>Yanjie</a:t>
            </a:r>
            <a:r>
              <a:rPr lang="en-US" sz="2000" b="1" dirty="0" smtClean="0"/>
              <a:t> Wang	Co-chair: Open</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b"/>
                      <a:r>
                        <a:rPr lang="en-US" sz="1400" b="1" i="0" u="none" strike="noStrike" dirty="0" err="1">
                          <a:solidFill>
                            <a:srgbClr val="000000"/>
                          </a:solidFill>
                          <a:effectLst/>
                          <a:latin typeface="Calibri" panose="020F0502020204030204" pitchFamily="34" charset="0"/>
                        </a:rPr>
                        <a:t>Ke-Horng</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Chen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National Chiao Tung University Taiwan</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Fa Foster</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Dai</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Auburn University</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Azita</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Emami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Caltech</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Byunghoo </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Jung</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Purdue University</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Nagendra</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Krishnapura</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IIT Madras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Paolo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Miliozzi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Maxlinear</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Mohammad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Ranjbar</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Inphi Corporation</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Arijit  </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Raychowdhury</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Georgia Institute of Technology</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Bin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Shao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Analog Devices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Sudip</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Shekhar</a:t>
                      </a:r>
                    </a:p>
                  </a:txBody>
                  <a:tcPr marL="4763" marR="4763" marT="4763" marB="0" anchor="b"/>
                </a:tc>
                <a:tc>
                  <a:txBody>
                    <a:bodyPr/>
                    <a:lstStyle/>
                    <a:p>
                      <a:pPr algn="l" fontAlgn="ctr"/>
                      <a:r>
                        <a:rPr lang="en-US" sz="1400" b="1" i="0" u="none" strike="noStrike">
                          <a:solidFill>
                            <a:srgbClr val="000000"/>
                          </a:solidFill>
                          <a:effectLst/>
                          <a:latin typeface="Calibri" panose="020F0502020204030204" pitchFamily="34" charset="0"/>
                        </a:rPr>
                        <a:t>University of British Columbia</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Marco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Tartagni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University of Bologna</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Axel</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Thomsen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Cirrus Logic</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Jiangfeng</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Wu</a:t>
                      </a:r>
                    </a:p>
                  </a:txBody>
                  <a:tcPr marL="4763" marR="4763" marT="4763" marB="0" anchor="b"/>
                </a:tc>
                <a:tc>
                  <a:txBody>
                    <a:bodyPr/>
                    <a:lstStyle/>
                    <a:p>
                      <a:pPr algn="l" fontAlgn="b"/>
                      <a:r>
                        <a:rPr lang="en-US" sz="1400" b="1" i="0" u="none" strike="noStrike" dirty="0" err="1">
                          <a:solidFill>
                            <a:srgbClr val="000000"/>
                          </a:solidFill>
                          <a:effectLst/>
                          <a:latin typeface="Calibri" panose="020F0502020204030204" pitchFamily="34" charset="0"/>
                        </a:rPr>
                        <a:t>Tongji</a:t>
                      </a:r>
                      <a:r>
                        <a:rPr lang="en-US" sz="1400" b="1" i="0" u="none" strike="noStrike" dirty="0">
                          <a:solidFill>
                            <a:srgbClr val="000000"/>
                          </a:solidFill>
                          <a:effectLst/>
                          <a:latin typeface="Calibri" panose="020F0502020204030204" pitchFamily="34" charset="0"/>
                        </a:rPr>
                        <a:t> University Shanghai China</a:t>
                      </a: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15523288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52400" y="762000"/>
          <a:ext cx="8839200" cy="5328285"/>
        </p:xfrm>
        <a:graphic>
          <a:graphicData uri="http://schemas.openxmlformats.org/drawingml/2006/table">
            <a:tbl>
              <a:tblPr/>
              <a:tblGrid>
                <a:gridCol w="381000"/>
                <a:gridCol w="685800"/>
                <a:gridCol w="685800"/>
                <a:gridCol w="3657600"/>
                <a:gridCol w="1905000"/>
                <a:gridCol w="1524000"/>
              </a:tblGrid>
              <a:tr h="152400">
                <a:tc>
                  <a:txBody>
                    <a:bodyPr/>
                    <a:lstStyle/>
                    <a:p>
                      <a:pPr algn="ctr"/>
                      <a:r>
                        <a:rPr lang="en-US" sz="1000" b="1" kern="1200" dirty="0" smtClean="0">
                          <a:solidFill>
                            <a:schemeClr val="tx1"/>
                          </a:solidFill>
                          <a:latin typeface="+mn-lt"/>
                          <a:ea typeface="+mn-ea"/>
                          <a:cs typeface="+mn-cs"/>
                        </a:rPr>
                        <a:t>#</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r>
                        <a:rPr lang="en-US" sz="1000" b="1" kern="1200" dirty="0" smtClean="0">
                          <a:solidFill>
                            <a:schemeClr val="tx1"/>
                          </a:solidFill>
                          <a:latin typeface="+mn-lt"/>
                          <a:ea typeface="+mn-ea"/>
                          <a:cs typeface="+mn-cs"/>
                        </a:rPr>
                        <a:t>Date/Time</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r>
                        <a:rPr lang="en-US" sz="1000" b="1" kern="1200" dirty="0" smtClean="0">
                          <a:solidFill>
                            <a:schemeClr val="tx1"/>
                          </a:solidFill>
                          <a:latin typeface="+mn-lt"/>
                          <a:ea typeface="+mn-ea"/>
                          <a:cs typeface="+mn-cs"/>
                        </a:rPr>
                        <a:t>Confirmed</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latinLnBrk="0" hangingPunct="1"/>
                      <a:r>
                        <a:rPr lang="en-US" sz="1000" b="1" kern="1200" dirty="0" smtClean="0">
                          <a:solidFill>
                            <a:schemeClr val="tx1"/>
                          </a:solidFill>
                          <a:latin typeface="+mn-lt"/>
                          <a:ea typeface="+mn-ea"/>
                          <a:cs typeface="+mn-cs"/>
                        </a:rPr>
                        <a:t>Topic</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r>
                        <a:rPr lang="en-US" sz="1000" b="1" kern="1200" dirty="0" smtClean="0">
                          <a:solidFill>
                            <a:schemeClr val="tx1"/>
                          </a:solidFill>
                          <a:latin typeface="+mn-lt"/>
                          <a:ea typeface="+mn-ea"/>
                          <a:cs typeface="+mn-cs"/>
                        </a:rPr>
                        <a:t>Speaker/ Email</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r>
                        <a:rPr lang="en-US" sz="1000" b="1" kern="1200" dirty="0" smtClean="0">
                          <a:solidFill>
                            <a:schemeClr val="tx1"/>
                          </a:solidFill>
                          <a:latin typeface="+mn-lt"/>
                          <a:ea typeface="+mn-ea"/>
                          <a:cs typeface="+mn-cs"/>
                        </a:rPr>
                        <a:t>Chair/Co-Chair</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334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PLL Modulation for Modern Wireless Transceivers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  Fractional-N, - FIR-embedded Delta-Sigma modulation</a:t>
                      </a:r>
                      <a:br>
                        <a:rPr lang="en-US" sz="1000" b="1" kern="1200" dirty="0" smtClean="0">
                          <a:solidFill>
                            <a:schemeClr val="tx1"/>
                          </a:solidFill>
                          <a:latin typeface="+mn-lt"/>
                          <a:ea typeface="+mn-ea"/>
                          <a:cs typeface="+mn-cs"/>
                        </a:rPr>
                      </a:br>
                      <a:r>
                        <a:rPr lang="en-US" sz="1000" b="1" kern="1200" dirty="0" smtClean="0">
                          <a:solidFill>
                            <a:schemeClr val="tx1"/>
                          </a:solidFill>
                          <a:latin typeface="+mn-lt"/>
                          <a:ea typeface="+mn-ea"/>
                          <a:cs typeface="+mn-cs"/>
                        </a:rPr>
                        <a:t>- Digital-intensive PLLs,    -- Hybrid PLLs,- 2+-point modulation</a:t>
                      </a:r>
                      <a:endParaRPr lang="zh-TW" altLang="en-US" sz="1000" b="1" kern="1200" dirty="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smtClean="0">
                          <a:solidFill>
                            <a:schemeClr val="tx1"/>
                          </a:solidFill>
                          <a:latin typeface="+mn-lt"/>
                          <a:ea typeface="+mn-ea"/>
                          <a:cs typeface="+mn-cs"/>
                        </a:rPr>
                        <a:t>Woogeun Rhee</a:t>
                      </a:r>
                      <a:endParaRPr lang="en-US" altLang="zh-TW"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Howard Luong</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Foster Dai</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4572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smtClean="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Supply noise induced jitter modeling and optimization for high-speed interfaces</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Dan Oh from Altera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hclee@altera.com</a:t>
                      </a:r>
                      <a:endParaRPr lang="en-US" sz="1000" b="1" kern="1200" dirty="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err="1" smtClean="0">
                          <a:solidFill>
                            <a:schemeClr val="tx1"/>
                          </a:solidFill>
                          <a:latin typeface="+mn-lt"/>
                          <a:ea typeface="+mn-ea"/>
                          <a:cs typeface="+mn-cs"/>
                        </a:rPr>
                        <a:t>Elad</a:t>
                      </a:r>
                      <a:r>
                        <a:rPr lang="en-US" altLang="zh-TW" sz="1000" b="1" kern="1200" dirty="0" smtClean="0">
                          <a:solidFill>
                            <a:schemeClr val="tx1"/>
                          </a:solidFill>
                          <a:latin typeface="+mn-lt"/>
                          <a:ea typeface="+mn-ea"/>
                          <a:cs typeface="+mn-cs"/>
                        </a:rPr>
                        <a:t> </a:t>
                      </a:r>
                      <a:r>
                        <a:rPr lang="en-US" altLang="zh-TW" sz="1000" b="1" kern="1200" dirty="0" err="1" smtClean="0">
                          <a:solidFill>
                            <a:schemeClr val="tx1"/>
                          </a:solidFill>
                          <a:latin typeface="+mn-lt"/>
                          <a:ea typeface="+mn-ea"/>
                          <a:cs typeface="+mn-cs"/>
                        </a:rPr>
                        <a:t>Alon</a:t>
                      </a:r>
                      <a:endParaRPr lang="en-US" altLang="zh-TW" sz="10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err="1" smtClean="0">
                          <a:solidFill>
                            <a:schemeClr val="tx1"/>
                          </a:solidFill>
                          <a:latin typeface="+mn-lt"/>
                          <a:ea typeface="+mn-ea"/>
                          <a:cs typeface="+mn-cs"/>
                        </a:rPr>
                        <a:t>Azita</a:t>
                      </a:r>
                      <a:r>
                        <a:rPr lang="en-US" altLang="zh-TW" sz="1000" b="1" kern="1200" dirty="0" smtClean="0">
                          <a:solidFill>
                            <a:schemeClr val="tx1"/>
                          </a:solidFill>
                          <a:latin typeface="+mn-lt"/>
                          <a:ea typeface="+mn-ea"/>
                          <a:cs typeface="+mn-cs"/>
                        </a:rPr>
                        <a:t> </a:t>
                      </a:r>
                      <a:r>
                        <a:rPr lang="en-US" altLang="zh-TW" sz="1000" b="1" kern="1200" dirty="0" err="1" smtClean="0">
                          <a:solidFill>
                            <a:schemeClr val="tx1"/>
                          </a:solidFill>
                          <a:latin typeface="+mn-lt"/>
                          <a:ea typeface="+mn-ea"/>
                          <a:cs typeface="+mn-cs"/>
                        </a:rPr>
                        <a:t>Amami</a:t>
                      </a:r>
                      <a:endParaRPr lang="en-US" altLang="zh-TW"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0292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Time-interleaved SAR ADCs</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Ron </a:t>
                      </a:r>
                      <a:r>
                        <a:rPr lang="en-US" sz="1000" b="1" kern="1200" dirty="0" err="1" smtClean="0">
                          <a:solidFill>
                            <a:schemeClr val="tx1"/>
                          </a:solidFill>
                          <a:latin typeface="+mn-lt"/>
                          <a:ea typeface="+mn-ea"/>
                          <a:cs typeface="+mn-cs"/>
                        </a:rPr>
                        <a:t>Kapusta</a:t>
                      </a:r>
                      <a:r>
                        <a:rPr lang="en-US" sz="1000" b="1" kern="1200" dirty="0" smtClean="0">
                          <a:solidFill>
                            <a:schemeClr val="tx1"/>
                          </a:solidFill>
                          <a:latin typeface="+mn-lt"/>
                          <a:ea typeface="+mn-ea"/>
                          <a:cs typeface="+mn-cs"/>
                        </a:rPr>
                        <a:t> (ADI)</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John McNeill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Mohammad </a:t>
                      </a:r>
                      <a:r>
                        <a:rPr lang="en-US" sz="1000" b="1" kern="1200" dirty="0" err="1" smtClean="0">
                          <a:solidFill>
                            <a:schemeClr val="tx1"/>
                          </a:solidFill>
                          <a:latin typeface="+mn-lt"/>
                          <a:ea typeface="+mn-ea"/>
                          <a:cs typeface="+mn-cs"/>
                        </a:rPr>
                        <a:t>Ranjbar</a:t>
                      </a:r>
                      <a:endParaRPr lang="en-US"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24840">
                <a:tc>
                  <a:txBody>
                    <a:bodyPr/>
                    <a:lstStyle/>
                    <a:p>
                      <a:pPr algn="ctr" fontAlgn="b"/>
                      <a:r>
                        <a:rPr lang="en-US" sz="1000" b="1" kern="1200" dirty="0" smtClean="0">
                          <a:solidFill>
                            <a:schemeClr val="tx1"/>
                          </a:solidFill>
                          <a:latin typeface="+mn-lt"/>
                          <a:ea typeface="+mn-ea"/>
                          <a:cs typeface="+mn-cs"/>
                        </a:rPr>
                        <a:t>4</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Behavioral modeling options for balancing verification coverage and credibility</a:t>
                      </a:r>
                      <a:endParaRPr lang="en-US" sz="1000" b="1" kern="1200" dirty="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Jess Chen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err="1" smtClean="0">
                          <a:solidFill>
                            <a:schemeClr val="tx1"/>
                          </a:solidFill>
                          <a:latin typeface="+mn-lt"/>
                          <a:ea typeface="+mn-ea"/>
                          <a:cs typeface="+mn-cs"/>
                        </a:rPr>
                        <a:t>Qualcom</a:t>
                      </a:r>
                      <a:endParaRPr lang="en-US" altLang="zh-TW"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Larry Nagel</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Larry Clark</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96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LDO (Monday)</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Pavan </a:t>
                      </a:r>
                      <a:r>
                        <a:rPr lang="en-US" sz="1000" b="1" kern="1200" dirty="0" err="1" smtClean="0">
                          <a:solidFill>
                            <a:schemeClr val="tx1"/>
                          </a:solidFill>
                          <a:latin typeface="+mn-lt"/>
                          <a:ea typeface="+mn-ea"/>
                          <a:cs typeface="+mn-cs"/>
                        </a:rPr>
                        <a:t>Hanumolu</a:t>
                      </a:r>
                      <a:endParaRPr lang="en-US" altLang="zh-TW"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Tim Hancock</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Eric </a:t>
                      </a:r>
                      <a:r>
                        <a:rPr lang="en-US" sz="1000" b="1" kern="1200" dirty="0" err="1" smtClean="0">
                          <a:solidFill>
                            <a:schemeClr val="tx1"/>
                          </a:solidFill>
                          <a:latin typeface="+mn-lt"/>
                          <a:ea typeface="+mn-ea"/>
                          <a:cs typeface="+mn-cs"/>
                        </a:rPr>
                        <a:t>Naviasky</a:t>
                      </a:r>
                      <a:endParaRPr lang="en-US"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609600">
                <a:tc>
                  <a:txBody>
                    <a:bodyPr/>
                    <a:lstStyle/>
                    <a:p>
                      <a:pPr algn="ctr" fontAlgn="b"/>
                      <a:r>
                        <a:rPr lang="en-US" sz="1000" b="1" kern="1200" dirty="0" smtClean="0">
                          <a:solidFill>
                            <a:schemeClr val="tx1"/>
                          </a:solidFill>
                          <a:latin typeface="+mn-lt"/>
                          <a:ea typeface="+mn-ea"/>
                          <a:cs typeface="+mn-cs"/>
                        </a:rPr>
                        <a:t>6</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Oscillator designs (need to</a:t>
                      </a:r>
                      <a:r>
                        <a:rPr lang="en-US" sz="1000" b="1" kern="1200" baseline="0" dirty="0" smtClean="0">
                          <a:solidFill>
                            <a:schemeClr val="tx1"/>
                          </a:solidFill>
                          <a:latin typeface="+mn-lt"/>
                          <a:ea typeface="+mn-ea"/>
                          <a:cs typeface="+mn-cs"/>
                        </a:rPr>
                        <a:t> accommodate his schedule)</a:t>
                      </a:r>
                      <a:endParaRPr lang="en-US"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Ali </a:t>
                      </a:r>
                      <a:r>
                        <a:rPr lang="en-US" altLang="zh-TW" sz="1000" b="1" kern="1200" dirty="0" err="1" smtClean="0">
                          <a:solidFill>
                            <a:schemeClr val="tx1"/>
                          </a:solidFill>
                          <a:latin typeface="+mn-lt"/>
                          <a:ea typeface="+mn-ea"/>
                          <a:cs typeface="+mn-cs"/>
                        </a:rPr>
                        <a:t>Hajimiri</a:t>
                      </a:r>
                      <a:endParaRPr lang="en-US" altLang="zh-TW"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Foster Dai</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Jay Wang</a:t>
                      </a:r>
                      <a:endParaRPr lang="en-US" altLang="zh-TW"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02920">
                <a:tc>
                  <a:txBody>
                    <a:bodyPr/>
                    <a:lstStyle/>
                    <a:p>
                      <a:pPr algn="ctr" fontAlgn="b"/>
                      <a:r>
                        <a:rPr lang="en-US" sz="1000" b="1" kern="1200" dirty="0" smtClean="0">
                          <a:solidFill>
                            <a:schemeClr val="tx1"/>
                          </a:solidFill>
                          <a:latin typeface="+mn-lt"/>
                          <a:ea typeface="+mn-ea"/>
                          <a:cs typeface="+mn-cs"/>
                        </a:rPr>
                        <a:t>7</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Resonant Wireless Power Transfer</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Francesco </a:t>
                      </a:r>
                      <a:r>
                        <a:rPr lang="en-US" sz="1000" b="1" kern="1200" dirty="0" err="1" smtClean="0">
                          <a:solidFill>
                            <a:schemeClr val="tx1"/>
                          </a:solidFill>
                          <a:latin typeface="+mn-lt"/>
                          <a:ea typeface="+mn-ea"/>
                          <a:cs typeface="+mn-cs"/>
                        </a:rPr>
                        <a:t>Carobolante</a:t>
                      </a:r>
                      <a:r>
                        <a:rPr lang="en-US" sz="1000" b="1" kern="1200" dirty="0" smtClean="0">
                          <a:solidFill>
                            <a:schemeClr val="tx1"/>
                          </a:solidFill>
                          <a:latin typeface="+mn-lt"/>
                          <a:ea typeface="+mn-ea"/>
                          <a:cs typeface="+mn-cs"/>
                        </a:rPr>
                        <a:t> Qualcomm </a:t>
                      </a:r>
                      <a:endParaRPr lang="zh-TW" altLang="en-US"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Hoi Lee</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Oliver </a:t>
                      </a:r>
                      <a:r>
                        <a:rPr lang="en-US" sz="1000" b="1" kern="1200" dirty="0" err="1" smtClean="0">
                          <a:solidFill>
                            <a:schemeClr val="tx1"/>
                          </a:solidFill>
                          <a:latin typeface="+mn-lt"/>
                          <a:ea typeface="+mn-ea"/>
                          <a:cs typeface="+mn-cs"/>
                        </a:rPr>
                        <a:t>Trescases</a:t>
                      </a:r>
                      <a:endParaRPr lang="en-US"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562987">
                <a:tc>
                  <a:txBody>
                    <a:bodyPr/>
                    <a:lstStyle/>
                    <a:p>
                      <a:pPr algn="ctr" fontAlgn="b"/>
                      <a:r>
                        <a:rPr lang="en-US" sz="1000" b="1" kern="1200" dirty="0" smtClean="0">
                          <a:solidFill>
                            <a:schemeClr val="tx1"/>
                          </a:solidFill>
                          <a:latin typeface="+mn-lt"/>
                          <a:ea typeface="+mn-ea"/>
                          <a:cs typeface="+mn-cs"/>
                        </a:rPr>
                        <a:t>8</a:t>
                      </a: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Yes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MMIC for 5G</a:t>
                      </a:r>
                      <a:endParaRPr lang="en-US" sz="1000" b="1" kern="1200" dirty="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Ali, Sadri, Intel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Sr. Director, </a:t>
                      </a:r>
                      <a:r>
                        <a:rPr lang="en-US" sz="1000" b="1" kern="1200" dirty="0" err="1" smtClean="0">
                          <a:solidFill>
                            <a:schemeClr val="tx1"/>
                          </a:solidFill>
                          <a:latin typeface="+mn-lt"/>
                          <a:ea typeface="+mn-ea"/>
                          <a:cs typeface="+mn-cs"/>
                        </a:rPr>
                        <a:t>WiGig</a:t>
                      </a:r>
                      <a:r>
                        <a:rPr lang="en-US" sz="1000" b="1" kern="1200" dirty="0" smtClean="0">
                          <a:solidFill>
                            <a:schemeClr val="tx1"/>
                          </a:solidFill>
                          <a:latin typeface="+mn-lt"/>
                          <a:ea typeface="+mn-ea"/>
                          <a:cs typeface="+mn-cs"/>
                        </a:rPr>
                        <a:t> and </a:t>
                      </a:r>
                      <a:r>
                        <a:rPr lang="en-US" sz="1000" b="1" kern="1200" dirty="0" err="1" smtClean="0">
                          <a:solidFill>
                            <a:schemeClr val="tx1"/>
                          </a:solidFill>
                          <a:latin typeface="+mn-lt"/>
                          <a:ea typeface="+mn-ea"/>
                          <a:cs typeface="+mn-cs"/>
                        </a:rPr>
                        <a:t>mmWave</a:t>
                      </a:r>
                      <a:r>
                        <a:rPr lang="en-US" sz="1000" b="1" kern="1200" dirty="0" smtClean="0">
                          <a:solidFill>
                            <a:schemeClr val="tx1"/>
                          </a:solidFill>
                          <a:latin typeface="+mn-lt"/>
                          <a:ea typeface="+mn-ea"/>
                          <a:cs typeface="+mn-cs"/>
                        </a:rPr>
                        <a:t> Advanced Technology, ali.s.sadri@intel.com</a:t>
                      </a:r>
                      <a:endParaRPr lang="en-US" sz="1000" b="1" kern="1200" dirty="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000" b="1" kern="1200" dirty="0" smtClean="0">
                          <a:solidFill>
                            <a:schemeClr val="tx1"/>
                          </a:solidFill>
                          <a:latin typeface="+mn-lt"/>
                          <a:ea typeface="+mn-ea"/>
                          <a:cs typeface="+mn-cs"/>
                        </a:rPr>
                        <a:t>Jay Wang</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latin typeface="+mn-lt"/>
                          <a:ea typeface="+mn-ea"/>
                          <a:cs typeface="+mn-cs"/>
                        </a:rPr>
                        <a:t>Byunghoo Jung</a:t>
                      </a:r>
                      <a:endParaRPr lang="en-US" altLang="zh-TW" sz="1000" b="1" kern="1200" dirty="0" smtClean="0">
                        <a:solidFill>
                          <a:schemeClr val="tx1"/>
                        </a:solidFill>
                        <a:latin typeface="+mn-lt"/>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bl>
          </a:graphicData>
        </a:graphic>
      </p:graphicFrame>
      <p:sp>
        <p:nvSpPr>
          <p:cNvPr id="6" name="Title 1"/>
          <p:cNvSpPr>
            <a:spLocks noGrp="1"/>
          </p:cNvSpPr>
          <p:nvPr>
            <p:ph type="title"/>
          </p:nvPr>
        </p:nvSpPr>
        <p:spPr>
          <a:xfrm>
            <a:off x="685800" y="228600"/>
            <a:ext cx="7620000" cy="533400"/>
          </a:xfrm>
        </p:spPr>
        <p:txBody>
          <a:bodyPr>
            <a:normAutofit fontScale="90000"/>
          </a:bodyPr>
          <a:lstStyle/>
          <a:p>
            <a:pPr algn="ctr"/>
            <a:r>
              <a:rPr lang="en-US" sz="3200" dirty="0" smtClean="0"/>
              <a:t>CICC 2015 ED Topics- Speakers Confirmed</a:t>
            </a:r>
            <a:endParaRPr lang="en-US" sz="3200" dirty="0"/>
          </a:p>
        </p:txBody>
      </p:sp>
    </p:spTree>
    <p:extLst>
      <p:ext uri="{BB962C8B-B14F-4D97-AF65-F5344CB8AC3E}">
        <p14:creationId xmlns:p14="http://schemas.microsoft.com/office/powerpoint/2010/main" val="23986383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1371600"/>
          </a:xfrm>
        </p:spPr>
        <p:txBody>
          <a:bodyPr>
            <a:normAutofit fontScale="90000"/>
          </a:bodyPr>
          <a:lstStyle/>
          <a:p>
            <a:pPr algn="ctr" eaLnBrk="1" fontAlgn="auto" hangingPunct="1">
              <a:spcBef>
                <a:spcPts val="0"/>
              </a:spcBef>
              <a:spcAft>
                <a:spcPts val="0"/>
              </a:spcAft>
              <a:defRPr/>
            </a:pPr>
            <a:r>
              <a:rPr lang="en-US" sz="2800" b="0" dirty="0" smtClean="0"/>
              <a:t> </a:t>
            </a:r>
            <a:r>
              <a:rPr lang="en-US" sz="2400" dirty="0" smtClean="0"/>
              <a:t>Jess Chen </a:t>
            </a:r>
            <a:r>
              <a:rPr lang="en-US" sz="2800" dirty="0" smtClean="0"/>
              <a:t>-- </a:t>
            </a:r>
            <a:r>
              <a:rPr lang="en-US" sz="2400" dirty="0"/>
              <a:t>Behavioral modeling options </a:t>
            </a:r>
            <a:r>
              <a:rPr lang="en-US" sz="2400" dirty="0" smtClean="0"/>
              <a:t/>
            </a:r>
            <a:br>
              <a:rPr lang="en-US" sz="2400" dirty="0" smtClean="0"/>
            </a:br>
            <a:r>
              <a:rPr lang="en-US" sz="2400" dirty="0" smtClean="0"/>
              <a:t>for </a:t>
            </a:r>
            <a:r>
              <a:rPr lang="en-US" sz="2400" dirty="0"/>
              <a:t>balancing verification coverage and credibility</a:t>
            </a:r>
            <a:br>
              <a:rPr lang="en-US" sz="2400" dirty="0"/>
            </a:br>
            <a:r>
              <a:rPr lang="en-US" sz="2400" dirty="0"/>
              <a:t> </a:t>
            </a:r>
            <a:r>
              <a:rPr lang="en-US" sz="2400" dirty="0" err="1"/>
              <a:t>Qualcom</a:t>
            </a:r>
            <a:r>
              <a:rPr lang="en-US" sz="1800" dirty="0" smtClean="0"/>
              <a:t/>
            </a:r>
            <a:br>
              <a:rPr lang="en-US" sz="1800" dirty="0" smtClean="0"/>
            </a:br>
            <a:r>
              <a:rPr lang="en-US" sz="1900" dirty="0" smtClean="0"/>
              <a:t>Session Chair/Co-Chair: </a:t>
            </a:r>
            <a:r>
              <a:rPr lang="en-US" altLang="zh-TW" sz="2000" kern="1200" dirty="0">
                <a:solidFill>
                  <a:schemeClr val="tx1"/>
                </a:solidFill>
              </a:rPr>
              <a:t>Larry </a:t>
            </a:r>
            <a:r>
              <a:rPr lang="en-US" altLang="zh-TW" sz="2000" kern="1200" dirty="0" smtClean="0">
                <a:solidFill>
                  <a:schemeClr val="tx1"/>
                </a:solidFill>
              </a:rPr>
              <a:t>Nagel and Larry </a:t>
            </a:r>
            <a:r>
              <a:rPr lang="en-US" altLang="zh-TW" sz="2000" kern="1200" dirty="0">
                <a:solidFill>
                  <a:schemeClr val="tx1"/>
                </a:solidFill>
              </a:rPr>
              <a:t>Clark</a:t>
            </a:r>
            <a:br>
              <a:rPr lang="en-US" altLang="zh-TW" sz="2000" kern="1200" dirty="0">
                <a:solidFill>
                  <a:schemeClr val="tx1"/>
                </a:solidFill>
              </a:rPr>
            </a:br>
            <a:endParaRPr lang="en-US" sz="2000" dirty="0">
              <a:solidFill>
                <a:schemeClr val="tx1"/>
              </a:solidFill>
              <a:latin typeface="Calibri"/>
            </a:endParaRPr>
          </a:p>
        </p:txBody>
      </p:sp>
      <p:sp>
        <p:nvSpPr>
          <p:cNvPr id="3" name="Content Placeholder 2"/>
          <p:cNvSpPr>
            <a:spLocks noGrp="1"/>
          </p:cNvSpPr>
          <p:nvPr>
            <p:ph idx="1"/>
          </p:nvPr>
        </p:nvSpPr>
        <p:spPr>
          <a:xfrm>
            <a:off x="457200" y="1676400"/>
            <a:ext cx="8305800" cy="4495800"/>
          </a:xfrm>
        </p:spPr>
        <p:txBody>
          <a:bodyPr/>
          <a:lstStyle/>
          <a:p>
            <a:r>
              <a:rPr lang="en-US" sz="1300" b="0" dirty="0"/>
              <a:t>Abstract: </a:t>
            </a:r>
            <a:r>
              <a:rPr lang="en-US" sz="1400" b="0" dirty="0"/>
              <a:t>The purpose of verification is to reduce the risk of silicon not meeting performance specifications or worse yet, not functioning. Since the silicon does not yet exist, verification depends on simulations. Simulations in turn depend on models. In verification terms, the classical modeling tradeoff between speed and accuracy translates into a tradeoff between test coverage and model credibility (or validity). Transistor-level models produce the most credible simulations but slow run times and convergence problems severely limit test coverage. At the other extreme, a high level flat model quickly simulates all required tests but is least credible because the high level of abstraction greatly increases the chances for un-modeled circuit bugs and other relevant omitted behaviors. A “good” modeling boundary balances coverage and credibility. The balance is subjective because it depends on schedule, available resources, and acceptable risk. Given how strongly verification depends on the overall modeling strategy, it helps to have as many modeling options as possible. This tutorial describes a few modeling methods to balance coverage and credibility.  </a:t>
            </a:r>
          </a:p>
          <a:p>
            <a:r>
              <a:rPr lang="en-US" sz="1300" b="0" dirty="0" smtClean="0"/>
              <a:t>Bio</a:t>
            </a:r>
            <a:r>
              <a:rPr lang="en-US" sz="1300" b="0" dirty="0"/>
              <a:t>:  </a:t>
            </a:r>
            <a:r>
              <a:rPr lang="en-US" sz="1400" b="0" dirty="0"/>
              <a:t>Jess manages two groups of radio verification engineers at Qualcomm. Besides his relatively recent managerial duties, Jess has spent the last 20 years modeling RF systems and components at various companies. Before that, he spent 15 years at Lockheed Martin modeling and analyzing space craft power systems, motor drives, and unusual test equipment. Jess earned a BA in physics and applied math from UC Berkeley in 1977, an MSEE from San Jose State in 1982, the degree of engineer in control theory from Stanford University in 1985, and an MSME from Santa Clara University in 1991.</a:t>
            </a:r>
          </a:p>
          <a:p>
            <a:endParaRPr lang="en-US" sz="1300" b="0" dirty="0"/>
          </a:p>
        </p:txBody>
      </p:sp>
    </p:spTree>
    <p:extLst>
      <p:ext uri="{BB962C8B-B14F-4D97-AF65-F5344CB8AC3E}">
        <p14:creationId xmlns:p14="http://schemas.microsoft.com/office/powerpoint/2010/main" val="431905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1371600"/>
          </a:xfrm>
        </p:spPr>
        <p:txBody>
          <a:bodyPr>
            <a:normAutofit fontScale="90000"/>
          </a:bodyPr>
          <a:lstStyle/>
          <a:p>
            <a:pPr algn="ctr" eaLnBrk="1" fontAlgn="auto" hangingPunct="1">
              <a:spcBef>
                <a:spcPts val="0"/>
              </a:spcBef>
              <a:spcAft>
                <a:spcPts val="0"/>
              </a:spcAft>
              <a:defRPr/>
            </a:pPr>
            <a:r>
              <a:rPr lang="en-US" sz="2800" b="0" dirty="0" smtClean="0"/>
              <a:t> </a:t>
            </a:r>
            <a:r>
              <a:rPr lang="en-US" sz="2400" dirty="0"/>
              <a:t>Woogeun Rhee </a:t>
            </a:r>
            <a:r>
              <a:rPr lang="en-US" sz="2800" dirty="0" smtClean="0"/>
              <a:t>-- </a:t>
            </a:r>
            <a:r>
              <a:rPr lang="en-US" sz="2400" dirty="0"/>
              <a:t>Phase-Locked Frequency Synthesis and Modulation for Modern Wireless Transceivers</a:t>
            </a:r>
            <a:r>
              <a:rPr lang="en-US" sz="2800" dirty="0" smtClean="0"/>
              <a:t/>
            </a:r>
            <a:br>
              <a:rPr lang="en-US" sz="2800" dirty="0" smtClean="0"/>
            </a:br>
            <a:r>
              <a:rPr lang="en-US" sz="2000" kern="1200" dirty="0" smtClean="0">
                <a:solidFill>
                  <a:schemeClr val="tx1"/>
                </a:solidFill>
              </a:rPr>
              <a:t> </a:t>
            </a:r>
            <a:r>
              <a:rPr lang="en-US" sz="1800" dirty="0"/>
              <a:t>Institute of </a:t>
            </a:r>
            <a:r>
              <a:rPr lang="en-US" sz="1800" dirty="0" smtClean="0"/>
              <a:t>Microelectronics, Tsinghua </a:t>
            </a:r>
            <a:r>
              <a:rPr lang="en-US" sz="1800" dirty="0"/>
              <a:t>University, Beijing, China</a:t>
            </a:r>
            <a:br>
              <a:rPr lang="en-US" sz="1800" dirty="0"/>
            </a:br>
            <a:r>
              <a:rPr lang="en-US" sz="1900" dirty="0" smtClean="0"/>
              <a:t>Session Chair/Co-Chair: </a:t>
            </a:r>
            <a:r>
              <a:rPr lang="en-US" altLang="zh-TW" sz="2000" kern="1200" dirty="0">
                <a:solidFill>
                  <a:schemeClr val="tx1"/>
                </a:solidFill>
              </a:rPr>
              <a:t>Howard </a:t>
            </a:r>
            <a:r>
              <a:rPr lang="en-US" altLang="zh-TW" sz="2000" kern="1200" dirty="0" smtClean="0">
                <a:solidFill>
                  <a:schemeClr val="tx1"/>
                </a:solidFill>
              </a:rPr>
              <a:t>Luong and Foster Dai</a:t>
            </a:r>
            <a:endParaRPr lang="en-US" sz="2000" dirty="0">
              <a:solidFill>
                <a:schemeClr val="tx1"/>
              </a:solidFill>
              <a:latin typeface="Calibri"/>
            </a:endParaRPr>
          </a:p>
        </p:txBody>
      </p:sp>
      <p:sp>
        <p:nvSpPr>
          <p:cNvPr id="3" name="Content Placeholder 2"/>
          <p:cNvSpPr>
            <a:spLocks noGrp="1"/>
          </p:cNvSpPr>
          <p:nvPr>
            <p:ph idx="1"/>
          </p:nvPr>
        </p:nvSpPr>
        <p:spPr>
          <a:xfrm>
            <a:off x="457200" y="1676400"/>
            <a:ext cx="8305800" cy="4495800"/>
          </a:xfrm>
        </p:spPr>
        <p:txBody>
          <a:bodyPr/>
          <a:lstStyle/>
          <a:p>
            <a:r>
              <a:rPr lang="en-US" sz="1300" b="0" dirty="0"/>
              <a:t>Abstract: Frequency synthesis and modulation by the DS fractional-N PLL are essential in modern wireless transceivers. In addition to loop parameter variability, leakage current, and matching problems, the DS fractional-N PLL needs to deal with quantization noise and nonlinearity in consideration of phase noise, spur, and settling time. In this talk, various fractional-N PLL architectures (analog/digital/hybrid) and recent circuit techniques for mitigating quantization and nonlinearity will be discussed. Also, PLL-based modulation methods (1-point/2-point/2</a:t>
            </a:r>
            <a:r>
              <a:rPr lang="en-US" sz="1300" b="0" baseline="30000" dirty="0"/>
              <a:t>+</a:t>
            </a:r>
            <a:r>
              <a:rPr lang="en-US" sz="1300" b="0" dirty="0"/>
              <a:t>-point) will be overviewed. </a:t>
            </a:r>
          </a:p>
          <a:p>
            <a:r>
              <a:rPr lang="en-US" sz="1300" b="0" dirty="0" smtClean="0"/>
              <a:t>Bio</a:t>
            </a:r>
            <a:r>
              <a:rPr lang="en-US" sz="1300" b="0" dirty="0"/>
              <a:t>:  Woogeun Rhee received the B.S. degree in electronics engineering from Seoul National University, Seoul, Korea, in 1991, the M.S. degree in electrical engineering from the University of California, Los Angeles, in 1993, and the Ph.D. degree in electrical and computer engineering from the University of Illinois, Urbana-Champaign, in </a:t>
            </a:r>
            <a:r>
              <a:rPr lang="en-US" sz="1300" b="0" dirty="0" smtClean="0"/>
              <a:t>2001. From </a:t>
            </a:r>
            <a:r>
              <a:rPr lang="en-US" sz="1300" b="0" dirty="0"/>
              <a:t>1997 to 2001, he was with Conexant Systems, Newport Beach, CA, where he was a Principal Engineer and developed low-power, low-cost fractional-N synthesizers. From 2001 to 2006, he was with IBM Thomas J. Watson Research Center, Yorktown Heights, NY and worked on clocking area for high-speed I/O serial links, including low-jitter phase-locked loops, clock-and-data recovery circuits, and on-chip testability circuits. In August 2006, he joined the faculty as an Associate Professor at the Institute of Microelectronics, Tsinghua University, Beijing, China, and became a Full Professor in December 2011. His current research interests include clock/frequency generation systems for wireline and wireless communications and low-power transceiver systems for wireless body area networks. He currently holds 20 U.S. </a:t>
            </a:r>
            <a:r>
              <a:rPr lang="en-US" sz="1300" b="0" dirty="0" err="1" smtClean="0"/>
              <a:t>patents.r</a:t>
            </a:r>
            <a:r>
              <a:rPr lang="en-US" sz="1300" b="0" dirty="0"/>
              <a:t>. Rhee served as an Associate Editor for </a:t>
            </a:r>
            <a:r>
              <a:rPr lang="en-US" sz="1300" b="0" cap="small" dirty="0"/>
              <a:t>IEEE Transactions on Circuits and Systems Part-II: Express Briefs </a:t>
            </a:r>
            <a:r>
              <a:rPr lang="en-US" sz="1300" b="0" dirty="0"/>
              <a:t>(2008-2009) and a Guest Editor for </a:t>
            </a:r>
            <a:r>
              <a:rPr lang="en-US" sz="1300" b="0" cap="small" dirty="0"/>
              <a:t>IEEE Journal of Solid-State Circuits </a:t>
            </a:r>
            <a:r>
              <a:rPr lang="en-US" sz="1300" b="0" dirty="0"/>
              <a:t>Special Issue in November 2012 and November 2013. He is currently an Associate Editor for </a:t>
            </a:r>
            <a:r>
              <a:rPr lang="en-US" sz="1300" b="0" cap="small" dirty="0"/>
              <a:t>IEEE Journal of Solid-state Circuits</a:t>
            </a:r>
            <a:r>
              <a:rPr lang="en-US" sz="1300" b="0" dirty="0"/>
              <a:t>. He is also a member of the Technical Program Committee for several IEEE conferences including ISSCC, CICC, and A-SSCC.</a:t>
            </a:r>
          </a:p>
        </p:txBody>
      </p:sp>
    </p:spTree>
    <p:extLst>
      <p:ext uri="{BB962C8B-B14F-4D97-AF65-F5344CB8AC3E}">
        <p14:creationId xmlns:p14="http://schemas.microsoft.com/office/powerpoint/2010/main" val="132716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3:10 PM	Organizational subcommittee chair 2017 reports</a:t>
            </a:r>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a:t>
            </a:r>
            <a:r>
              <a:rPr lang="en-US" dirty="0" err="1" smtClean="0"/>
              <a:t>Shahriar</a:t>
            </a:r>
            <a:r>
              <a:rPr lang="en-US" dirty="0" smtClean="0"/>
              <a:t> Mirabbasi</a:t>
            </a:r>
          </a:p>
          <a:p>
            <a:r>
              <a:rPr lang="en-US" b="1" dirty="0" smtClean="0"/>
              <a:t>4:10 PM	</a:t>
            </a:r>
            <a:r>
              <a:rPr lang="en-US" b="1" dirty="0"/>
              <a:t>A</a:t>
            </a:r>
            <a:r>
              <a:rPr lang="en-US" b="1" dirty="0" smtClean="0"/>
              <a:t>ctivities for TPC-2 – </a:t>
            </a:r>
            <a:r>
              <a:rPr lang="en-US" b="1" dirty="0" err="1" smtClean="0"/>
              <a:t>Kimo</a:t>
            </a:r>
            <a:r>
              <a:rPr lang="en-US" b="1" dirty="0" smtClean="0"/>
              <a:t> &amp; Alessandro</a:t>
            </a:r>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5479002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1143000"/>
          </a:xfrm>
        </p:spPr>
        <p:txBody>
          <a:bodyPr>
            <a:normAutofit fontScale="90000"/>
          </a:bodyPr>
          <a:lstStyle/>
          <a:p>
            <a:pPr algn="ctr" eaLnBrk="1" fontAlgn="auto" hangingPunct="1">
              <a:spcBef>
                <a:spcPts val="0"/>
              </a:spcBef>
              <a:spcAft>
                <a:spcPts val="0"/>
              </a:spcAft>
              <a:defRPr/>
            </a:pPr>
            <a:r>
              <a:rPr lang="en-US" sz="3200" dirty="0"/>
              <a:t>Ali Sadri -- MMIC for 5G</a:t>
            </a:r>
            <a:r>
              <a:rPr lang="en-US" sz="3200" dirty="0">
                <a:solidFill>
                  <a:srgbClr val="FF0000"/>
                </a:solidFill>
              </a:rPr>
              <a:t/>
            </a:r>
            <a:br>
              <a:rPr lang="en-US" sz="3200" dirty="0">
                <a:solidFill>
                  <a:srgbClr val="FF0000"/>
                </a:solidFill>
              </a:rPr>
            </a:br>
            <a:r>
              <a:rPr lang="en-US" sz="1900" dirty="0" smtClean="0"/>
              <a:t>Intel Corporation, Sr</a:t>
            </a:r>
            <a:r>
              <a:rPr lang="en-US" sz="1900" dirty="0"/>
              <a:t>. Director, </a:t>
            </a:r>
            <a:r>
              <a:rPr lang="en-US" sz="1900" dirty="0" err="1"/>
              <a:t>WiGig</a:t>
            </a:r>
            <a:r>
              <a:rPr lang="en-US" sz="1900" dirty="0"/>
              <a:t> and </a:t>
            </a:r>
            <a:r>
              <a:rPr lang="en-US" sz="1900" dirty="0" err="1" smtClean="0"/>
              <a:t>mmWave</a:t>
            </a:r>
            <a:r>
              <a:rPr lang="en-US" sz="1900" dirty="0" smtClean="0"/>
              <a:t> Standards </a:t>
            </a:r>
            <a:r>
              <a:rPr lang="en-US" sz="1900" dirty="0"/>
              <a:t>and Advanced </a:t>
            </a:r>
            <a:r>
              <a:rPr lang="en-US" sz="1900" dirty="0" smtClean="0"/>
              <a:t>Technology</a:t>
            </a:r>
            <a:br>
              <a:rPr lang="en-US" sz="1900" dirty="0" smtClean="0"/>
            </a:br>
            <a:r>
              <a:rPr lang="en-US" sz="1900" dirty="0" smtClean="0"/>
              <a:t>Session Chair/Co-Chair: </a:t>
            </a:r>
            <a:r>
              <a:rPr lang="en-US" altLang="zh-TW" sz="1900" dirty="0"/>
              <a:t>Jay </a:t>
            </a:r>
            <a:r>
              <a:rPr lang="en-US" altLang="zh-TW" sz="1900" dirty="0" smtClean="0"/>
              <a:t>Wang and </a:t>
            </a:r>
            <a:r>
              <a:rPr lang="en-US" sz="1900" dirty="0" smtClean="0"/>
              <a:t>Byunghoo Jung</a:t>
            </a:r>
            <a:endParaRPr lang="en-US" sz="3200" dirty="0"/>
          </a:p>
        </p:txBody>
      </p:sp>
      <p:sp>
        <p:nvSpPr>
          <p:cNvPr id="3" name="Content Placeholder 2"/>
          <p:cNvSpPr>
            <a:spLocks noGrp="1"/>
          </p:cNvSpPr>
          <p:nvPr>
            <p:ph idx="1"/>
          </p:nvPr>
        </p:nvSpPr>
        <p:spPr>
          <a:xfrm>
            <a:off x="609600" y="1295400"/>
            <a:ext cx="8077200" cy="5029200"/>
          </a:xfrm>
        </p:spPr>
        <p:txBody>
          <a:bodyPr/>
          <a:lstStyle/>
          <a:p>
            <a:r>
              <a:rPr lang="en-US" sz="1200" b="0" dirty="0" smtClean="0"/>
              <a:t>Abstract: </a:t>
            </a:r>
            <a:r>
              <a:rPr lang="en-US" sz="1200" b="0" dirty="0"/>
              <a:t>Increasing the capacity of next-generation backhaul and access networks is becoming one of the most challenging tasks of the industry this decade. As traditional mechanisms to increase spectral efficiency approach their theoretical limits, new and disruptive techniques are needed to satisfy the growing demand of mobile data traffic. Consequently, the fifth generation (5G) cellular access system is expected to make extensive use of small cells to increase the density and capacity by several hundred times in comparison with 4G systems. Not only cellular access, wireless backhaul solutions require increased density and capacity. While considerable focus has been rightfully put into exploiting licensed frequency bands below 6 GHz, the vast amount of licensed frequency spectrum in </a:t>
            </a:r>
            <a:r>
              <a:rPr lang="en-US" sz="1200" b="0" dirty="0" err="1"/>
              <a:t>millimetre</a:t>
            </a:r>
            <a:r>
              <a:rPr lang="en-US" sz="1200" b="0" dirty="0"/>
              <a:t> wave (</a:t>
            </a:r>
            <a:r>
              <a:rPr lang="en-US" sz="1200" b="0" dirty="0" err="1"/>
              <a:t>mmWave</a:t>
            </a:r>
            <a:r>
              <a:rPr lang="en-US" sz="1200" b="0" dirty="0"/>
              <a:t>) bands has seen little use by cellular access systems despite holding far greater potential for enhancing capacity. Not only licensed spectrum, unlicensed </a:t>
            </a:r>
            <a:r>
              <a:rPr lang="en-US" sz="1200" b="0" dirty="0" err="1"/>
              <a:t>mmWave</a:t>
            </a:r>
            <a:r>
              <a:rPr lang="en-US" sz="1200" b="0" dirty="0"/>
              <a:t> spectrums (57-63GHz) can be considered for wireless backhaul solutions. This presentation introduces novel architectures, beamforming, RFIC and manufacturing for </a:t>
            </a:r>
            <a:r>
              <a:rPr lang="en-US" sz="1200" b="0" dirty="0" err="1"/>
              <a:t>mmWave</a:t>
            </a:r>
            <a:r>
              <a:rPr lang="en-US" sz="1200" b="0" dirty="0"/>
              <a:t> capable small cells (MCSCs) with modular antenna arrays for backhaul and access. This architecture makes use of heterogeneous network components combined with the use of </a:t>
            </a:r>
            <a:r>
              <a:rPr lang="en-US" sz="1200" b="0" dirty="0" err="1"/>
              <a:t>mmWave</a:t>
            </a:r>
            <a:r>
              <a:rPr lang="en-US" sz="1200" b="0" dirty="0"/>
              <a:t> based technologies for the backhaul, </a:t>
            </a:r>
            <a:r>
              <a:rPr lang="en-US" sz="1200" b="0" dirty="0" err="1"/>
              <a:t>fronthaul</a:t>
            </a:r>
            <a:r>
              <a:rPr lang="en-US" sz="1200" b="0" dirty="0"/>
              <a:t> and access. We show that MCSCs can significantly increase capacity and density for backhaul and access systems. </a:t>
            </a:r>
          </a:p>
          <a:p>
            <a:r>
              <a:rPr lang="en-US" sz="1200" b="0" dirty="0" smtClean="0"/>
              <a:t>Bio</a:t>
            </a:r>
            <a:r>
              <a:rPr lang="en-US" sz="1200" b="0" dirty="0"/>
              <a:t>: Dr. Ali Sadri is Sr. Director of </a:t>
            </a:r>
            <a:r>
              <a:rPr lang="en-US" sz="1200" b="0" dirty="0" err="1"/>
              <a:t>mmWave</a:t>
            </a:r>
            <a:r>
              <a:rPr lang="en-US" sz="1200" b="0" dirty="0"/>
              <a:t> Standards and Advanced Technologies at Intel Corporation. His Professional work started at IBM, who was responsible for communications standards, in year 1990 and a Visiting Professor at the Duke University through year 2000. During years 2000-2002 he joined BOPS Inc., a startup company specialized in programmable DSP’s as the Sr. Director of the Communications and Advanced Development. In 2002 Ali joined Intel Corporation’s Mobile Wireless Division where he initiated and lead the standardization of the next generation High Throughput WLAN at Intel that became the IEEE 802.11n standards. Later Ali founded and led the Wireless Gigabit Alliance since 2008 that created the ground breaking </a:t>
            </a:r>
            <a:r>
              <a:rPr lang="en-US" sz="1200" b="0" dirty="0" err="1"/>
              <a:t>WiGig</a:t>
            </a:r>
            <a:r>
              <a:rPr lang="en-US" sz="1200" b="0" dirty="0"/>
              <a:t> 60 GHz technology. In June 2013 </a:t>
            </a:r>
            <a:r>
              <a:rPr lang="en-US" sz="1200" b="0" dirty="0" err="1"/>
              <a:t>WiGig</a:t>
            </a:r>
            <a:r>
              <a:rPr lang="en-US" sz="1200" b="0" dirty="0"/>
              <a:t> Alliance merged with </a:t>
            </a:r>
            <a:r>
              <a:rPr lang="en-US" sz="1200" b="0" dirty="0" err="1"/>
              <a:t>WiFi</a:t>
            </a:r>
            <a:r>
              <a:rPr lang="en-US" sz="1200" b="0" dirty="0"/>
              <a:t> Alliance to advance and certify the </a:t>
            </a:r>
            <a:r>
              <a:rPr lang="en-US" sz="1200" b="0" dirty="0" err="1"/>
              <a:t>WiGig</a:t>
            </a:r>
            <a:r>
              <a:rPr lang="en-US" sz="1200" b="0" dirty="0"/>
              <a:t> programs within </a:t>
            </a:r>
            <a:r>
              <a:rPr lang="en-US" sz="1200" b="0" dirty="0" err="1"/>
              <a:t>WiFi</a:t>
            </a:r>
            <a:r>
              <a:rPr lang="en-US" sz="1200" b="0" dirty="0"/>
              <a:t> alliance framework. Currently Ali is leading the </a:t>
            </a:r>
            <a:r>
              <a:rPr lang="en-US" sz="1200" b="0" dirty="0" err="1"/>
              <a:t>mmWave</a:t>
            </a:r>
            <a:r>
              <a:rPr lang="en-US" sz="1200" b="0" dirty="0"/>
              <a:t> advanced technology development that includes the next generation </a:t>
            </a:r>
            <a:r>
              <a:rPr lang="en-US" sz="1200" b="0" dirty="0" err="1"/>
              <a:t>WiGig</a:t>
            </a:r>
            <a:r>
              <a:rPr lang="en-US" sz="1200" b="0" dirty="0"/>
              <a:t> standards and </a:t>
            </a:r>
            <a:r>
              <a:rPr lang="en-US" sz="1200" b="0" dirty="0" err="1"/>
              <a:t>mmWave</a:t>
            </a:r>
            <a:r>
              <a:rPr lang="en-US" sz="1200" b="0" dirty="0"/>
              <a:t> technology for 5G cellular systems for future backhaul and access networks. Ali holds more than 100 Issued and pending patent applications in wired and wireless communications systems.</a:t>
            </a:r>
          </a:p>
        </p:txBody>
      </p:sp>
    </p:spTree>
    <p:extLst>
      <p:ext uri="{BB962C8B-B14F-4D97-AF65-F5344CB8AC3E}">
        <p14:creationId xmlns:p14="http://schemas.microsoft.com/office/powerpoint/2010/main" val="12391584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1371600"/>
          </a:xfrm>
        </p:spPr>
        <p:txBody>
          <a:bodyPr>
            <a:normAutofit fontScale="90000"/>
          </a:bodyPr>
          <a:lstStyle/>
          <a:p>
            <a:pPr algn="ctr" eaLnBrk="1" fontAlgn="auto" hangingPunct="1">
              <a:spcBef>
                <a:spcPts val="0"/>
              </a:spcBef>
              <a:spcAft>
                <a:spcPts val="0"/>
              </a:spcAft>
              <a:defRPr/>
            </a:pPr>
            <a:r>
              <a:rPr lang="en-US" sz="2800" b="0" dirty="0" smtClean="0"/>
              <a:t> </a:t>
            </a:r>
            <a:r>
              <a:rPr lang="en-US" sz="3100" dirty="0"/>
              <a:t>Ron </a:t>
            </a:r>
            <a:r>
              <a:rPr lang="en-US" sz="3100" dirty="0" err="1"/>
              <a:t>Kapusta</a:t>
            </a:r>
            <a:r>
              <a:rPr lang="en-US" sz="3100" dirty="0"/>
              <a:t> -- SAR ADCs in time-interleaved converter arrays</a:t>
            </a:r>
            <a:r>
              <a:rPr lang="en-US" sz="3100" dirty="0" smtClean="0"/>
              <a:t/>
            </a:r>
            <a:br>
              <a:rPr lang="en-US" sz="3100" dirty="0" smtClean="0"/>
            </a:br>
            <a:r>
              <a:rPr lang="en-US" sz="2000" kern="1200" dirty="0" smtClean="0">
                <a:solidFill>
                  <a:schemeClr val="tx1"/>
                </a:solidFill>
              </a:rPr>
              <a:t> </a:t>
            </a:r>
            <a:r>
              <a:rPr lang="en-US" sz="2000" kern="1200" dirty="0">
                <a:solidFill>
                  <a:schemeClr val="tx1"/>
                </a:solidFill>
              </a:rPr>
              <a:t>Analog Devices </a:t>
            </a:r>
            <a:br>
              <a:rPr lang="en-US" sz="2000" kern="1200" dirty="0">
                <a:solidFill>
                  <a:schemeClr val="tx1"/>
                </a:solidFill>
              </a:rPr>
            </a:br>
            <a:r>
              <a:rPr lang="en-US" sz="1900" dirty="0" smtClean="0"/>
              <a:t>Session Chair/Co-Chair: </a:t>
            </a:r>
            <a:r>
              <a:rPr lang="en-US" sz="2000" kern="1200" dirty="0">
                <a:solidFill>
                  <a:schemeClr val="tx1"/>
                </a:solidFill>
              </a:rPr>
              <a:t>John </a:t>
            </a:r>
            <a:r>
              <a:rPr lang="en-US" sz="2000" kern="1200" dirty="0" smtClean="0">
                <a:solidFill>
                  <a:schemeClr val="tx1"/>
                </a:solidFill>
              </a:rPr>
              <a:t>McNeill, </a:t>
            </a:r>
            <a:r>
              <a:rPr lang="en-US" sz="2000" dirty="0" smtClean="0">
                <a:solidFill>
                  <a:schemeClr val="tx1"/>
                </a:solidFill>
              </a:rPr>
              <a:t>Mohammad </a:t>
            </a:r>
            <a:r>
              <a:rPr lang="en-US" sz="2000" dirty="0" err="1">
                <a:solidFill>
                  <a:schemeClr val="tx1"/>
                </a:solidFill>
              </a:rPr>
              <a:t>Ranjbar</a:t>
            </a:r>
            <a:endParaRPr lang="en-US" sz="2000" dirty="0">
              <a:solidFill>
                <a:schemeClr val="tx1"/>
              </a:solidFill>
              <a:latin typeface="Calibri"/>
            </a:endParaRPr>
          </a:p>
        </p:txBody>
      </p:sp>
      <p:sp>
        <p:nvSpPr>
          <p:cNvPr id="3" name="Content Placeholder 2"/>
          <p:cNvSpPr>
            <a:spLocks noGrp="1"/>
          </p:cNvSpPr>
          <p:nvPr>
            <p:ph idx="1"/>
          </p:nvPr>
        </p:nvSpPr>
        <p:spPr>
          <a:xfrm>
            <a:off x="457200" y="1676400"/>
            <a:ext cx="8077200" cy="4495800"/>
          </a:xfrm>
        </p:spPr>
        <p:txBody>
          <a:bodyPr/>
          <a:lstStyle/>
          <a:p>
            <a:r>
              <a:rPr lang="en-US" sz="1400" dirty="0"/>
              <a:t>Abstract: The time-interleaved ADC was first published more than 30 years ago, yet recently has experienced a surge in interest, as the demand for increased bandwidth has outstripped the performance capability of existing single-core ADCs. Concurrent with this trend has been recent focus on the SAR ADC architecture. As it turns out, the SAR ADC is particularly well-suited for use in time-interleaved arrays. This tutorial talk will review the use of highly-parallel and time-interleaved converter arrays, including both the benefits provided to and the additional constraints placed upon the system. Similarly, the SAR architecture will be examined, demonstrating how its trade-offs, as compared to other ADC architectures, interact almost synergistically with the time-interleaved configuration. Finally, a number of case studies will be presented to highlight some recent advances in achieving very high data throughput while maintaining the required accuracy. Enabling design and calibration techniques will be covered.</a:t>
            </a:r>
          </a:p>
          <a:p>
            <a:r>
              <a:rPr lang="en-US" sz="1400" dirty="0"/>
              <a:t>Bio:  Ron </a:t>
            </a:r>
            <a:r>
              <a:rPr lang="en-US" sz="1400" dirty="0" err="1"/>
              <a:t>Kapusta</a:t>
            </a:r>
            <a:r>
              <a:rPr lang="en-US" sz="1400" dirty="0"/>
              <a:t> received the B</a:t>
            </a:r>
            <a:r>
              <a:rPr lang="en-US" sz="1400" dirty="0" smtClean="0"/>
              <a:t>. S</a:t>
            </a:r>
            <a:r>
              <a:rPr lang="en-US" sz="1400" dirty="0"/>
              <a:t>. and M</a:t>
            </a:r>
            <a:r>
              <a:rPr lang="en-US" sz="1400" dirty="0" smtClean="0"/>
              <a:t>. Eng</a:t>
            </a:r>
            <a:r>
              <a:rPr lang="en-US" sz="1400" dirty="0"/>
              <a:t>. degrees from the Massachusetts Institute of Technology, in 2001. Upon graduation, he joined Analog Devices, designing data converters and sensor interface circuits for multiple channel data acquisition systems. More recently, he has been with the Automotive Technology group, working on signal acquisition for MEMS-based inertial systems. Ron has presented at multiple IEEE conferences in addition to journal papers. He holds more than 40 U.S. and international patents and won the 2013 JSSC Best Paper award. He has served on the technical program committees for CICC and VLSI Circuits.</a:t>
            </a:r>
          </a:p>
        </p:txBody>
      </p:sp>
    </p:spTree>
    <p:extLst>
      <p:ext uri="{BB962C8B-B14F-4D97-AF65-F5344CB8AC3E}">
        <p14:creationId xmlns:p14="http://schemas.microsoft.com/office/powerpoint/2010/main" val="20126380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1371600"/>
          </a:xfrm>
        </p:spPr>
        <p:txBody>
          <a:bodyPr>
            <a:normAutofit fontScale="90000"/>
          </a:bodyPr>
          <a:lstStyle/>
          <a:p>
            <a:pPr algn="ctr" eaLnBrk="1" fontAlgn="auto" hangingPunct="1">
              <a:spcBef>
                <a:spcPts val="0"/>
              </a:spcBef>
              <a:spcAft>
                <a:spcPts val="0"/>
              </a:spcAft>
              <a:defRPr/>
            </a:pPr>
            <a:r>
              <a:rPr lang="en-US" sz="2800" b="0" dirty="0" smtClean="0"/>
              <a:t> </a:t>
            </a:r>
            <a:r>
              <a:rPr lang="en-US" sz="2400" dirty="0"/>
              <a:t>Francesco </a:t>
            </a:r>
            <a:r>
              <a:rPr lang="en-US" sz="2400" dirty="0" err="1"/>
              <a:t>Carobolante</a:t>
            </a:r>
            <a:r>
              <a:rPr lang="en-US" sz="2400" dirty="0"/>
              <a:t> </a:t>
            </a:r>
            <a:r>
              <a:rPr lang="en-US" sz="2800" dirty="0" smtClean="0"/>
              <a:t>-- </a:t>
            </a:r>
            <a:r>
              <a:rPr lang="en-US" sz="2400" dirty="0"/>
              <a:t>Resonant Wireless Power Transfer: Technology and Integration Roadmap</a:t>
            </a:r>
            <a:r>
              <a:rPr lang="en-US" sz="2800" dirty="0" smtClean="0"/>
              <a:t/>
            </a:r>
            <a:br>
              <a:rPr lang="en-US" sz="2800" dirty="0" smtClean="0"/>
            </a:br>
            <a:r>
              <a:rPr lang="en-US" sz="2000" kern="1200" dirty="0" smtClean="0">
                <a:solidFill>
                  <a:schemeClr val="tx1"/>
                </a:solidFill>
              </a:rPr>
              <a:t> </a:t>
            </a:r>
            <a:r>
              <a:rPr lang="en-US" sz="1800" dirty="0"/>
              <a:t>Qualcomm</a:t>
            </a:r>
            <a:r>
              <a:rPr lang="en-US" sz="2000" kern="1200" dirty="0">
                <a:solidFill>
                  <a:schemeClr val="tx1"/>
                </a:solidFill>
              </a:rPr>
              <a:t/>
            </a:r>
            <a:br>
              <a:rPr lang="en-US" sz="2000" kern="1200" dirty="0">
                <a:solidFill>
                  <a:schemeClr val="tx1"/>
                </a:solidFill>
              </a:rPr>
            </a:br>
            <a:r>
              <a:rPr lang="en-US" sz="1900" dirty="0" smtClean="0"/>
              <a:t>Session Chair/Co-Chair: </a:t>
            </a:r>
            <a:r>
              <a:rPr lang="en-US" altLang="zh-TW" sz="2000" kern="1200" dirty="0">
                <a:solidFill>
                  <a:schemeClr val="tx1"/>
                </a:solidFill>
              </a:rPr>
              <a:t>Hoi </a:t>
            </a:r>
            <a:r>
              <a:rPr lang="en-US" altLang="zh-TW" sz="2000" kern="1200" dirty="0" smtClean="0">
                <a:solidFill>
                  <a:schemeClr val="tx1"/>
                </a:solidFill>
              </a:rPr>
              <a:t>Lee and Oliver </a:t>
            </a:r>
            <a:r>
              <a:rPr lang="en-US" sz="2000" dirty="0" err="1">
                <a:solidFill>
                  <a:schemeClr val="tx1"/>
                </a:solidFill>
              </a:rPr>
              <a:t>Trescases</a:t>
            </a:r>
            <a:r>
              <a:rPr lang="en-US" sz="2000" dirty="0">
                <a:solidFill>
                  <a:schemeClr val="tx1"/>
                </a:solidFill>
                <a:latin typeface="Calibri"/>
              </a:rPr>
              <a:t/>
            </a:r>
            <a:br>
              <a:rPr lang="en-US" sz="2000" dirty="0">
                <a:solidFill>
                  <a:schemeClr val="tx1"/>
                </a:solidFill>
                <a:latin typeface="Calibri"/>
              </a:rPr>
            </a:br>
            <a:endParaRPr lang="en-US" sz="2000" dirty="0">
              <a:solidFill>
                <a:schemeClr val="tx1"/>
              </a:solidFill>
              <a:latin typeface="Calibri"/>
            </a:endParaRPr>
          </a:p>
        </p:txBody>
      </p:sp>
      <p:sp>
        <p:nvSpPr>
          <p:cNvPr id="3" name="Content Placeholder 2"/>
          <p:cNvSpPr>
            <a:spLocks noGrp="1"/>
          </p:cNvSpPr>
          <p:nvPr>
            <p:ph idx="1"/>
          </p:nvPr>
        </p:nvSpPr>
        <p:spPr>
          <a:xfrm>
            <a:off x="457200" y="1676400"/>
            <a:ext cx="8077200" cy="4495800"/>
          </a:xfrm>
        </p:spPr>
        <p:txBody>
          <a:bodyPr/>
          <a:lstStyle/>
          <a:p>
            <a:r>
              <a:rPr lang="en-US" sz="1300" dirty="0"/>
              <a:t>Abstract: The promise of Resonant Wireless Power Transfer to enable seamless user experience while charging a variety of mobile devices with differing power requirements (from wearable and mobile devices to tablets and notebooks) is finally reaching maturity. While the specifications are now available and hardware is shown to be capable of charging devices from less than 1W up to 50W, the process of integration is now on the way, in order to address coexistence of the technology with the rest of the system, as well as size and cost constraints. </a:t>
            </a:r>
            <a:r>
              <a:rPr lang="en-US" sz="1300" dirty="0" smtClean="0"/>
              <a:t>After </a:t>
            </a:r>
            <a:r>
              <a:rPr lang="en-US" sz="1300" dirty="0"/>
              <a:t>an introduction to Magnetic Resonance Wireless Power Transfer technology, this presentation will provide an overview of the challenges and trade-offs that led to the development of its specifications (including frequency selection, efficiency and thermal requirements, and other regulatory and use case considerations). Circuit implementations for both Transmitter and Receiver will be introduced, with a focus on new silicon and packaging technologies that enable high levels of integration, especially in space-constrained wearable devices and high power applications like notebooks.</a:t>
            </a:r>
          </a:p>
          <a:p>
            <a:r>
              <a:rPr lang="en-US" sz="1300" dirty="0" smtClean="0"/>
              <a:t>Bio</a:t>
            </a:r>
            <a:r>
              <a:rPr lang="en-US" sz="1300" dirty="0"/>
              <a:t>:  Francesco </a:t>
            </a:r>
            <a:r>
              <a:rPr lang="en-US" sz="1300" dirty="0" err="1"/>
              <a:t>Carobolante</a:t>
            </a:r>
            <a:r>
              <a:rPr lang="en-US" sz="1300" dirty="0"/>
              <a:t> is Vice President of Engineering at Qualcomm Incorporated.  In this position, he has been responsible for the development of products and technologies for mixed signal Integrated Circuits (primarily in Power Management and analog subsystems). He is currently leading the development of Wireless Power Transfer technology and its standardization through A4WP (the Alliance for Wireless Power).  Prior to joining Qualcomm, he held positions at STMicroelectronics, </a:t>
            </a:r>
            <a:r>
              <a:rPr lang="en-US" sz="1300" dirty="0" err="1"/>
              <a:t>Tripath</a:t>
            </a:r>
            <a:r>
              <a:rPr lang="en-US" sz="1300" dirty="0"/>
              <a:t> Technology and Fairchild Semiconductors, developing analog, power, and MEMS based mixed signal products. He holds more than 50 patents and has published several papers on power, mixed signal and system design. He received an Electrical Engineering and PE degrees from the University of </a:t>
            </a:r>
            <a:r>
              <a:rPr lang="en-US" sz="1300" dirty="0" err="1"/>
              <a:t>Padova</a:t>
            </a:r>
            <a:r>
              <a:rPr lang="en-US" sz="1300" dirty="0"/>
              <a:t> in Italy, and a MSEE from UCLA.</a:t>
            </a:r>
          </a:p>
        </p:txBody>
      </p:sp>
    </p:spTree>
    <p:extLst>
      <p:ext uri="{BB962C8B-B14F-4D97-AF65-F5344CB8AC3E}">
        <p14:creationId xmlns:p14="http://schemas.microsoft.com/office/powerpoint/2010/main" val="15161271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1371600"/>
          </a:xfrm>
        </p:spPr>
        <p:txBody>
          <a:bodyPr>
            <a:normAutofit fontScale="90000"/>
          </a:bodyPr>
          <a:lstStyle/>
          <a:p>
            <a:pPr algn="ctr"/>
            <a:r>
              <a:rPr lang="en-US" sz="2800" b="0" dirty="0" smtClean="0"/>
              <a:t> </a:t>
            </a:r>
            <a:r>
              <a:rPr lang="en-US" sz="2400" dirty="0"/>
              <a:t>Dan Oh </a:t>
            </a:r>
            <a:r>
              <a:rPr lang="en-US" sz="2400" dirty="0" smtClean="0"/>
              <a:t> </a:t>
            </a:r>
            <a:r>
              <a:rPr lang="en-US" sz="2400" dirty="0"/>
              <a:t>-- Supply noise induced jitter modeling and optimization for high-speed interfaces</a:t>
            </a:r>
            <a:br>
              <a:rPr lang="en-US" sz="2400" dirty="0"/>
            </a:br>
            <a:r>
              <a:rPr lang="en-US" sz="2000" kern="1200" dirty="0" smtClean="0">
                <a:solidFill>
                  <a:schemeClr val="tx1"/>
                </a:solidFill>
              </a:rPr>
              <a:t> </a:t>
            </a:r>
            <a:r>
              <a:rPr lang="en-US" sz="2400" dirty="0"/>
              <a:t>Altera</a:t>
            </a:r>
            <a:r>
              <a:rPr lang="en-US" sz="2000" kern="1200" dirty="0">
                <a:solidFill>
                  <a:schemeClr val="tx1"/>
                </a:solidFill>
              </a:rPr>
              <a:t/>
            </a:r>
            <a:br>
              <a:rPr lang="en-US" sz="2000" kern="1200" dirty="0">
                <a:solidFill>
                  <a:schemeClr val="tx1"/>
                </a:solidFill>
              </a:rPr>
            </a:br>
            <a:r>
              <a:rPr lang="en-US" sz="1900" dirty="0" smtClean="0"/>
              <a:t>Session Chair/Co-Chair: </a:t>
            </a:r>
            <a:r>
              <a:rPr lang="en-US" altLang="zh-TW" sz="2000" kern="1200" dirty="0" err="1">
                <a:solidFill>
                  <a:schemeClr val="tx1"/>
                </a:solidFill>
              </a:rPr>
              <a:t>Elad</a:t>
            </a:r>
            <a:r>
              <a:rPr lang="en-US" altLang="zh-TW" sz="2000" kern="1200" dirty="0">
                <a:solidFill>
                  <a:schemeClr val="tx1"/>
                </a:solidFill>
              </a:rPr>
              <a:t> </a:t>
            </a:r>
            <a:r>
              <a:rPr lang="en-US" altLang="zh-TW" sz="2000" kern="1200" dirty="0" err="1" smtClean="0">
                <a:solidFill>
                  <a:schemeClr val="tx1"/>
                </a:solidFill>
              </a:rPr>
              <a:t>Alon</a:t>
            </a:r>
            <a:r>
              <a:rPr lang="en-US" altLang="zh-TW" sz="2000" kern="1200" dirty="0" smtClean="0">
                <a:solidFill>
                  <a:schemeClr val="tx1"/>
                </a:solidFill>
              </a:rPr>
              <a:t>, </a:t>
            </a:r>
            <a:r>
              <a:rPr lang="en-US" altLang="zh-TW" sz="2000" kern="1200" dirty="0" err="1" smtClean="0">
                <a:solidFill>
                  <a:schemeClr val="tx1"/>
                </a:solidFill>
              </a:rPr>
              <a:t>Azita</a:t>
            </a:r>
            <a:r>
              <a:rPr lang="en-US" altLang="zh-TW" sz="2000" kern="1200" dirty="0" smtClean="0">
                <a:solidFill>
                  <a:schemeClr val="tx1"/>
                </a:solidFill>
              </a:rPr>
              <a:t> </a:t>
            </a:r>
            <a:r>
              <a:rPr lang="en-US" altLang="zh-TW" sz="2000" kern="1200" dirty="0" err="1" smtClean="0">
                <a:solidFill>
                  <a:schemeClr val="tx1"/>
                </a:solidFill>
              </a:rPr>
              <a:t>Amami</a:t>
            </a:r>
            <a:r>
              <a:rPr lang="en-US" sz="2000" dirty="0">
                <a:solidFill>
                  <a:schemeClr val="tx1"/>
                </a:solidFill>
                <a:latin typeface="Calibri"/>
              </a:rPr>
              <a:t/>
            </a:r>
            <a:br>
              <a:rPr lang="en-US" sz="2000" dirty="0">
                <a:solidFill>
                  <a:schemeClr val="tx1"/>
                </a:solidFill>
                <a:latin typeface="Calibri"/>
              </a:rPr>
            </a:br>
            <a:endParaRPr lang="en-US" sz="2000" dirty="0">
              <a:solidFill>
                <a:schemeClr val="tx1"/>
              </a:solidFill>
              <a:latin typeface="Calibri"/>
            </a:endParaRPr>
          </a:p>
        </p:txBody>
      </p:sp>
      <p:sp>
        <p:nvSpPr>
          <p:cNvPr id="3" name="Content Placeholder 2"/>
          <p:cNvSpPr>
            <a:spLocks noGrp="1"/>
          </p:cNvSpPr>
          <p:nvPr>
            <p:ph idx="1"/>
          </p:nvPr>
        </p:nvSpPr>
        <p:spPr>
          <a:xfrm>
            <a:off x="381000" y="1600200"/>
            <a:ext cx="8077200" cy="4876800"/>
          </a:xfrm>
        </p:spPr>
        <p:txBody>
          <a:bodyPr/>
          <a:lstStyle/>
          <a:p>
            <a:r>
              <a:rPr lang="en-US" sz="1300" dirty="0"/>
              <a:t>Abstract: The supply noise impact plays a major role in designing modern high-performance SOCs or FPGA devices. A conventional power distribution network design to minimize supply noise can lead to significant overdesign and often times can no longer be implemented in a cost effective way. Optimal power distribution network can be designed based on modeling supply noise induced jitter and its impact on system-level performance, instead of focusing on noise reduction. This talk presents the key issues and challenges in high-speed link interfaces due to supply noise, the basics of supply noise induced jitter modeling, and unique design techniques for different signaling applications such as memory interfaces, serial links, and digital logic paths.</a:t>
            </a:r>
          </a:p>
          <a:p>
            <a:r>
              <a:rPr lang="en-US" sz="1300" dirty="0"/>
              <a:t> </a:t>
            </a:r>
          </a:p>
          <a:p>
            <a:r>
              <a:rPr lang="en-US" sz="1300" dirty="0" smtClean="0"/>
              <a:t>Bio</a:t>
            </a:r>
            <a:r>
              <a:rPr lang="en-US" sz="1300" dirty="0"/>
              <a:t>:  Dan Oh is a Signal and Power Integrity (Si/Pi) Architect at Altera where he is responsible for leading cross functional SI/PI co-design teams including IC design, packaging, and product engineering as well as driving the overall Si/Pi technical direction. Dr. Oh was most recently a Technical Director at Rambus Inc. where he defined the signaling roadmap, supported system definition of new product proposals, and drove IP development for innovative signaling solutions. He has over 25 years of experience in the area of signal and power integrity. Dr. Oh received his Ph.D. in Electrical Engineering from the University of Illinois at Urbana-Champaign. He has numerous patents and papers in the areas of high-speed I/O modeling, simulation, and design. He is the lead author of the book High-speed Signaling: Jitter Modeling Analysis, and Budgeting, and also serves on the technical program committees of leading conferences such as IEEE EPEPS, IEEE ECTC, IEEE EMC SIPI, and IBM </a:t>
            </a:r>
            <a:r>
              <a:rPr lang="en-US" sz="1300" dirty="0" err="1"/>
              <a:t>DesignCon</a:t>
            </a:r>
            <a:r>
              <a:rPr lang="en-US" sz="1300" smtClean="0"/>
              <a:t>.</a:t>
            </a:r>
            <a:endParaRPr lang="en-US" sz="1300" dirty="0"/>
          </a:p>
        </p:txBody>
      </p:sp>
    </p:spTree>
    <p:extLst>
      <p:ext uri="{BB962C8B-B14F-4D97-AF65-F5344CB8AC3E}">
        <p14:creationId xmlns:p14="http://schemas.microsoft.com/office/powerpoint/2010/main" val="23884302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620000" cy="639762"/>
          </a:xfrm>
        </p:spPr>
        <p:txBody>
          <a:bodyPr>
            <a:normAutofit/>
          </a:bodyPr>
          <a:lstStyle/>
          <a:p>
            <a:pPr algn="ctr"/>
            <a:r>
              <a:rPr lang="en-US" sz="3200" dirty="0" smtClean="0">
                <a:solidFill>
                  <a:srgbClr val="FF0000"/>
                </a:solidFill>
              </a:rPr>
              <a:t>Educational Sessions – Deadlines</a:t>
            </a:r>
            <a:endParaRPr lang="en-US" sz="3200" dirty="0">
              <a:solidFill>
                <a:srgbClr val="FF0000"/>
              </a:solidFill>
            </a:endParaRPr>
          </a:p>
        </p:txBody>
      </p:sp>
      <p:sp>
        <p:nvSpPr>
          <p:cNvPr id="3" name="Content Placeholder 2"/>
          <p:cNvSpPr>
            <a:spLocks noGrp="1"/>
          </p:cNvSpPr>
          <p:nvPr>
            <p:ph idx="1"/>
          </p:nvPr>
        </p:nvSpPr>
        <p:spPr>
          <a:xfrm>
            <a:off x="609600" y="1295400"/>
            <a:ext cx="7848600" cy="4343400"/>
          </a:xfrm>
        </p:spPr>
        <p:txBody>
          <a:bodyPr/>
          <a:lstStyle/>
          <a:p>
            <a:r>
              <a:rPr lang="en-US" sz="2000" dirty="0" smtClean="0"/>
              <a:t>1. Contact speakers: ASAP.</a:t>
            </a:r>
          </a:p>
          <a:p>
            <a:r>
              <a:rPr lang="en-US" sz="2000" dirty="0" smtClean="0"/>
              <a:t>2. Titles</a:t>
            </a:r>
            <a:r>
              <a:rPr lang="en-US" sz="2000" dirty="0"/>
              <a:t>, Abstracts &amp; Bio:   </a:t>
            </a:r>
            <a:r>
              <a:rPr lang="en-US" sz="2000" dirty="0" smtClean="0"/>
              <a:t>5/1/2015 </a:t>
            </a:r>
          </a:p>
          <a:p>
            <a:r>
              <a:rPr lang="en-US" sz="2000" dirty="0" smtClean="0"/>
              <a:t>3</a:t>
            </a:r>
            <a:r>
              <a:rPr lang="en-US" sz="2000" dirty="0"/>
              <a:t>.  First draft of slides:        </a:t>
            </a:r>
            <a:r>
              <a:rPr lang="en-US" sz="2000" dirty="0" smtClean="0"/>
              <a:t>7/1/2015</a:t>
            </a:r>
          </a:p>
          <a:p>
            <a:r>
              <a:rPr lang="en-US" sz="2000" dirty="0" smtClean="0"/>
              <a:t>Session chair/co-chair review slides and provide feedback to speakers.</a:t>
            </a:r>
            <a:endParaRPr lang="en-US" sz="2000" dirty="0"/>
          </a:p>
          <a:p>
            <a:r>
              <a:rPr lang="en-US" sz="2000" dirty="0"/>
              <a:t>Schedule: Try to avoid similar regular sessions running in parallel. </a:t>
            </a:r>
            <a:endParaRPr lang="en-US" sz="2000" dirty="0" smtClean="0"/>
          </a:p>
          <a:p>
            <a:r>
              <a:rPr lang="en-US" sz="2000" dirty="0" smtClean="0"/>
              <a:t>4</a:t>
            </a:r>
            <a:r>
              <a:rPr lang="en-US" sz="2000" dirty="0"/>
              <a:t>.  Final set of slides:          </a:t>
            </a:r>
            <a:r>
              <a:rPr lang="en-US" sz="2000" dirty="0" smtClean="0"/>
              <a:t>8/1/2015</a:t>
            </a:r>
          </a:p>
          <a:p>
            <a:r>
              <a:rPr lang="en-US" sz="2000" dirty="0" smtClean="0"/>
              <a:t>5.  Contact </a:t>
            </a:r>
            <a:r>
              <a:rPr lang="en-US" sz="2000" dirty="0"/>
              <a:t>speakers for permission of </a:t>
            </a:r>
            <a:r>
              <a:rPr lang="en-US" sz="2000" dirty="0">
                <a:solidFill>
                  <a:srgbClr val="FF0000"/>
                </a:solidFill>
              </a:rPr>
              <a:t>video/audio recording</a:t>
            </a:r>
            <a:r>
              <a:rPr lang="en-US" sz="2000" dirty="0" smtClean="0"/>
              <a:t>. </a:t>
            </a:r>
            <a:endParaRPr lang="en-US" sz="1800" dirty="0"/>
          </a:p>
          <a:p>
            <a:pPr marL="0" indent="0">
              <a:buNone/>
            </a:pPr>
            <a:endParaRPr lang="en-US" sz="1800" dirty="0" smtClean="0"/>
          </a:p>
          <a:p>
            <a:pPr marL="0" indent="0">
              <a:buNone/>
            </a:pPr>
            <a:endParaRPr lang="en-US" sz="1800" dirty="0"/>
          </a:p>
        </p:txBody>
      </p:sp>
    </p:spTree>
    <p:extLst>
      <p:ext uri="{BB962C8B-B14F-4D97-AF65-F5344CB8AC3E}">
        <p14:creationId xmlns:p14="http://schemas.microsoft.com/office/powerpoint/2010/main" val="233539335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620000" cy="639762"/>
          </a:xfrm>
        </p:spPr>
        <p:txBody>
          <a:bodyPr>
            <a:normAutofit/>
          </a:bodyPr>
          <a:lstStyle/>
          <a:p>
            <a:pPr algn="ctr"/>
            <a:r>
              <a:rPr lang="en-US" sz="3200" dirty="0" smtClean="0">
                <a:solidFill>
                  <a:srgbClr val="FF0000"/>
                </a:solidFill>
              </a:rPr>
              <a:t>Educational Sessions – Issues</a:t>
            </a:r>
            <a:endParaRPr lang="en-US" sz="3200" dirty="0">
              <a:solidFill>
                <a:srgbClr val="FF0000"/>
              </a:solidFill>
            </a:endParaRPr>
          </a:p>
        </p:txBody>
      </p:sp>
      <p:sp>
        <p:nvSpPr>
          <p:cNvPr id="3" name="Content Placeholder 2"/>
          <p:cNvSpPr>
            <a:spLocks noGrp="1"/>
          </p:cNvSpPr>
          <p:nvPr>
            <p:ph idx="1"/>
          </p:nvPr>
        </p:nvSpPr>
        <p:spPr>
          <a:xfrm>
            <a:off x="609600" y="1295400"/>
            <a:ext cx="7848600" cy="4343400"/>
          </a:xfrm>
        </p:spPr>
        <p:txBody>
          <a:bodyPr/>
          <a:lstStyle/>
          <a:p>
            <a:r>
              <a:rPr lang="en-US" sz="2000" dirty="0" smtClean="0"/>
              <a:t>1. Avoid conflict of similar topics running in parallel for ED and Technical sessions.</a:t>
            </a:r>
          </a:p>
          <a:p>
            <a:r>
              <a:rPr lang="en-US" sz="2000" dirty="0" smtClean="0"/>
              <a:t>2. Move a couple of ED sessions to Monday afternoon to provide more flexibility for session planning.</a:t>
            </a:r>
          </a:p>
          <a:p>
            <a:r>
              <a:rPr lang="en-US" sz="2000" dirty="0" smtClean="0"/>
              <a:t>3</a:t>
            </a:r>
            <a:r>
              <a:rPr lang="en-US" sz="2000" dirty="0"/>
              <a:t>. </a:t>
            </a:r>
            <a:r>
              <a:rPr lang="en-US" sz="2000" dirty="0" smtClean="0"/>
              <a:t>Contact </a:t>
            </a:r>
            <a:r>
              <a:rPr lang="en-US" sz="2000" dirty="0"/>
              <a:t>speakers for </a:t>
            </a:r>
            <a:r>
              <a:rPr lang="en-US" sz="2000" dirty="0" smtClean="0"/>
              <a:t>publication permission </a:t>
            </a:r>
            <a:r>
              <a:rPr lang="en-US" sz="2000" dirty="0"/>
              <a:t>of </a:t>
            </a:r>
            <a:r>
              <a:rPr lang="en-US" sz="2000" dirty="0" smtClean="0"/>
              <a:t>presentation slides and </a:t>
            </a:r>
            <a:r>
              <a:rPr lang="en-US" sz="2000" dirty="0" smtClean="0">
                <a:solidFill>
                  <a:srgbClr val="FF0000"/>
                </a:solidFill>
              </a:rPr>
              <a:t>video/audio </a:t>
            </a:r>
            <a:r>
              <a:rPr lang="en-US" sz="2000" dirty="0">
                <a:solidFill>
                  <a:srgbClr val="FF0000"/>
                </a:solidFill>
              </a:rPr>
              <a:t>recording</a:t>
            </a:r>
            <a:r>
              <a:rPr lang="en-US" sz="2000" dirty="0" smtClean="0"/>
              <a:t>. </a:t>
            </a:r>
            <a:endParaRPr lang="en-US" sz="1800" dirty="0"/>
          </a:p>
          <a:p>
            <a:pPr marL="0" indent="0">
              <a:buNone/>
            </a:pPr>
            <a:endParaRPr lang="en-US" sz="1800" dirty="0" smtClean="0"/>
          </a:p>
          <a:p>
            <a:pPr marL="0" indent="0">
              <a:buNone/>
            </a:pPr>
            <a:endParaRPr lang="en-US" sz="1800" dirty="0"/>
          </a:p>
        </p:txBody>
      </p:sp>
    </p:spTree>
    <p:extLst>
      <p:ext uri="{BB962C8B-B14F-4D97-AF65-F5344CB8AC3E}">
        <p14:creationId xmlns:p14="http://schemas.microsoft.com/office/powerpoint/2010/main" val="5417848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Exhibits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Yusuf </a:t>
            </a:r>
            <a:r>
              <a:rPr lang="en-US" sz="2000" b="1" dirty="0" err="1" smtClean="0"/>
              <a:t>Haque</a:t>
            </a:r>
            <a:r>
              <a:rPr lang="en-US" sz="2000" b="1" dirty="0" smtClean="0"/>
              <a:t>	Co-chair: Dong-Young Chang</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b"/>
                      <a:r>
                        <a:rPr lang="en-US" sz="1400" b="1" i="0" u="none" strike="noStrike" dirty="0" err="1">
                          <a:solidFill>
                            <a:srgbClr val="000000"/>
                          </a:solidFill>
                          <a:effectLst/>
                          <a:latin typeface="Calibri" panose="020F0502020204030204" pitchFamily="34" charset="0"/>
                        </a:rPr>
                        <a:t>Fahran</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Adil</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MIT Lincoln Lab</a:t>
                      </a:r>
                    </a:p>
                  </a:txBody>
                  <a:tcPr marL="4763" marR="4763" marT="4763" marB="0" anchor="b"/>
                </a:tc>
              </a:tr>
              <a:tr h="289492">
                <a:tc>
                  <a:txBody>
                    <a:bodyPr/>
                    <a:lstStyle/>
                    <a:p>
                      <a:pPr algn="l" fontAlgn="ctr"/>
                      <a:r>
                        <a:rPr lang="en-US" sz="1400" b="1" i="0" u="none" strike="noStrike" dirty="0">
                          <a:solidFill>
                            <a:srgbClr val="000000"/>
                          </a:solidFill>
                          <a:effectLst/>
                          <a:latin typeface="Calibri" panose="020F0502020204030204" pitchFamily="34" charset="0"/>
                        </a:rPr>
                        <a:t>Robert</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Aitken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ARM</a:t>
                      </a:r>
                    </a:p>
                  </a:txBody>
                  <a:tcPr marL="4763" marR="4763" marT="4763" marB="0" anchor="ctr"/>
                </a:tc>
              </a:tr>
              <a:tr h="289492">
                <a:tc>
                  <a:txBody>
                    <a:bodyPr/>
                    <a:lstStyle/>
                    <a:p>
                      <a:pPr algn="l" fontAlgn="b"/>
                      <a:r>
                        <a:rPr lang="en-US" sz="1400" b="1" i="0" u="none" strike="noStrike" dirty="0" err="1">
                          <a:solidFill>
                            <a:srgbClr val="000000"/>
                          </a:solidFill>
                          <a:effectLst/>
                          <a:latin typeface="Calibri" panose="020F0502020204030204" pitchFamily="34" charset="0"/>
                        </a:rPr>
                        <a:t>Chenjie</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Gu </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Intel</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John</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Long</a:t>
                      </a:r>
                    </a:p>
                  </a:txBody>
                  <a:tcPr marL="4763" marR="4763" marT="4763" marB="0" anchor="b"/>
                </a:tc>
                <a:tc>
                  <a:txBody>
                    <a:bodyPr/>
                    <a:lstStyle/>
                    <a:p>
                      <a:pPr algn="l" fontAlgn="b"/>
                      <a:endParaRPr lang="en-US" sz="1400" b="1" i="0" u="none" strike="noStrike">
                        <a:solidFill>
                          <a:srgbClr val="000000"/>
                        </a:solidFill>
                        <a:effectLst/>
                        <a:latin typeface="Calibri" panose="020F0502020204030204" pitchFamily="34" charset="0"/>
                      </a:endParaRP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Mike</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Mulligan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Silicon Laboratories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Khiem</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Nguyen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Analog Devices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Tanya</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Nigam</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Global Foundries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Woogeun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Rhee</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Tsinghua University</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Julian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Tham</a:t>
                      </a:r>
                    </a:p>
                  </a:txBody>
                  <a:tcPr marL="4763" marR="4763" marT="4763" marB="0" anchor="ctr"/>
                </a:tc>
                <a:tc>
                  <a:txBody>
                    <a:bodyPr/>
                    <a:lstStyle/>
                    <a:p>
                      <a:pPr algn="l" fontAlgn="b"/>
                      <a:r>
                        <a:rPr lang="en-US" sz="1400" b="1" i="0" u="none" strike="noStrike" dirty="0">
                          <a:solidFill>
                            <a:srgbClr val="000000"/>
                          </a:solidFill>
                          <a:effectLst/>
                          <a:latin typeface="Calibri" panose="020F0502020204030204" pitchFamily="34" charset="0"/>
                        </a:rPr>
                        <a:t>Broadcom</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Jerry</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Zheng</a:t>
                      </a:r>
                    </a:p>
                  </a:txBody>
                  <a:tcPr marL="4763" marR="4763" marT="4763" marB="0" anchor="ctr"/>
                </a:tc>
                <a:tc>
                  <a:txBody>
                    <a:bodyPr/>
                    <a:lstStyle/>
                    <a:p>
                      <a:pPr algn="l" fontAlgn="b"/>
                      <a:r>
                        <a:rPr lang="en-US" sz="1400" b="1" i="0" u="none" strike="noStrike" dirty="0">
                          <a:solidFill>
                            <a:srgbClr val="000000"/>
                          </a:solidFill>
                          <a:effectLst/>
                          <a:latin typeface="Calibri" panose="020F0502020204030204" pitchFamily="34" charset="0"/>
                        </a:rPr>
                        <a:t>Dialog Semiconductor</a:t>
                      </a:r>
                    </a:p>
                  </a:txBody>
                  <a:tcPr marL="4763" marR="4763" marT="4763" marB="0" anchor="b"/>
                </a:tc>
              </a:tr>
              <a:tr h="289492">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ctr"/>
                      <a:endParaRPr lang="en-US" sz="1400" b="1" i="0" u="none" strike="noStrike">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24237799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219200"/>
            <a:ext cx="8228013" cy="4681539"/>
          </a:xfrm>
        </p:spPr>
        <p:txBody>
          <a:bodyPr/>
          <a:lstStyle/>
          <a:p>
            <a:r>
              <a:rPr lang="en-US" dirty="0"/>
              <a:t>Lorentz Solution, Inc. </a:t>
            </a:r>
          </a:p>
          <a:p>
            <a:pPr lvl="1"/>
            <a:r>
              <a:rPr lang="en-US" dirty="0" smtClean="0">
                <a:hlinkClick r:id="rId2"/>
              </a:rPr>
              <a:t>http</a:t>
            </a:r>
            <a:r>
              <a:rPr lang="en-US" dirty="0">
                <a:hlinkClick r:id="rId2"/>
              </a:rPr>
              <a:t>://</a:t>
            </a:r>
            <a:r>
              <a:rPr lang="en-US" dirty="0" smtClean="0">
                <a:hlinkClick r:id="rId2"/>
              </a:rPr>
              <a:t>www.lorentzsolution.com</a:t>
            </a:r>
            <a:endParaRPr lang="en-US" dirty="0"/>
          </a:p>
          <a:p>
            <a:r>
              <a:rPr lang="en-US" dirty="0" smtClean="0"/>
              <a:t>Teledyne </a:t>
            </a:r>
            <a:r>
              <a:rPr lang="en-US" dirty="0" err="1" smtClean="0"/>
              <a:t>LeCroy</a:t>
            </a:r>
            <a:endParaRPr lang="en-US" dirty="0" smtClean="0"/>
          </a:p>
          <a:p>
            <a:pPr lvl="1"/>
            <a:r>
              <a:rPr lang="en-US" dirty="0" smtClean="0">
                <a:hlinkClick r:id="rId3"/>
              </a:rPr>
              <a:t>http://teledynelecroy.com</a:t>
            </a:r>
            <a:r>
              <a:rPr lang="en-US" dirty="0" smtClean="0"/>
              <a:t> </a:t>
            </a:r>
            <a:endParaRPr lang="en-US" dirty="0"/>
          </a:p>
          <a:p>
            <a:r>
              <a:rPr lang="en-US" dirty="0" smtClean="0"/>
              <a:t>Sonnet Software</a:t>
            </a:r>
          </a:p>
          <a:p>
            <a:pPr lvl="1"/>
            <a:r>
              <a:rPr lang="en-US" dirty="0" smtClean="0">
                <a:hlinkClick r:id="rId4"/>
              </a:rPr>
              <a:t>http</a:t>
            </a:r>
            <a:r>
              <a:rPr lang="en-US" dirty="0">
                <a:hlinkClick r:id="rId4"/>
              </a:rPr>
              <a:t>://</a:t>
            </a:r>
            <a:r>
              <a:rPr lang="en-US" dirty="0" smtClean="0">
                <a:hlinkClick r:id="rId4"/>
              </a:rPr>
              <a:t>www.sonnetsoftware.com</a:t>
            </a:r>
            <a:endParaRPr lang="en-US" dirty="0"/>
          </a:p>
          <a:p>
            <a:r>
              <a:rPr lang="en-US" dirty="0" smtClean="0"/>
              <a:t>Efabless.com</a:t>
            </a:r>
            <a:endParaRPr lang="en-US" dirty="0"/>
          </a:p>
          <a:p>
            <a:pPr lvl="1"/>
            <a:r>
              <a:rPr lang="en-US" sz="2000" dirty="0" smtClean="0">
                <a:hlinkClick r:id="rId5"/>
              </a:rPr>
              <a:t>http</a:t>
            </a:r>
            <a:r>
              <a:rPr lang="en-US" sz="2000" dirty="0">
                <a:hlinkClick r:id="rId5"/>
              </a:rPr>
              <a:t>://</a:t>
            </a:r>
            <a:r>
              <a:rPr lang="en-US" sz="2000" dirty="0" smtClean="0">
                <a:hlinkClick r:id="rId5"/>
              </a:rPr>
              <a:t>www.efabless.com</a:t>
            </a:r>
            <a:endParaRPr lang="en-US" sz="2000" dirty="0"/>
          </a:p>
          <a:p>
            <a:pPr marL="347663" lvl="1" indent="-347663">
              <a:buFont typeface="Tahoma" pitchFamily="34" charset="0"/>
              <a:buChar char="•"/>
            </a:pPr>
            <a:r>
              <a:rPr lang="en-US" dirty="0" smtClean="0"/>
              <a:t>X-FAB Semiconductor </a:t>
            </a:r>
            <a:r>
              <a:rPr lang="en-US" dirty="0"/>
              <a:t>(shared booth with </a:t>
            </a:r>
            <a:r>
              <a:rPr lang="en-US" dirty="0" err="1"/>
              <a:t>efabless</a:t>
            </a:r>
            <a:r>
              <a:rPr lang="en-US" dirty="0" smtClean="0"/>
              <a:t>)</a:t>
            </a:r>
          </a:p>
          <a:p>
            <a:pPr lvl="1"/>
            <a:r>
              <a:rPr lang="en-US" sz="2000" dirty="0" smtClean="0">
                <a:hlinkClick r:id="rId6"/>
              </a:rPr>
              <a:t>http</a:t>
            </a:r>
            <a:r>
              <a:rPr lang="en-US" sz="2000" dirty="0">
                <a:hlinkClick r:id="rId6"/>
              </a:rPr>
              <a:t>://www.xfab.com</a:t>
            </a:r>
            <a:r>
              <a:rPr lang="en-US" sz="2000" dirty="0" smtClean="0"/>
              <a:t>)</a:t>
            </a:r>
          </a:p>
          <a:p>
            <a:r>
              <a:rPr lang="en-US" sz="2300" dirty="0">
                <a:solidFill>
                  <a:schemeClr val="tx1"/>
                </a:solidFill>
              </a:rPr>
              <a:t>Integrand Software </a:t>
            </a:r>
            <a:endParaRPr lang="en-US" sz="2300" dirty="0" smtClean="0">
              <a:solidFill>
                <a:schemeClr val="tx1"/>
              </a:solidFill>
            </a:endParaRPr>
          </a:p>
          <a:p>
            <a:pPr lvl="1"/>
            <a:r>
              <a:rPr lang="en-US" sz="2000" dirty="0" smtClean="0">
                <a:solidFill>
                  <a:schemeClr val="tx1"/>
                </a:solidFill>
              </a:rPr>
              <a:t>(</a:t>
            </a:r>
            <a:r>
              <a:rPr lang="en-US" sz="2000" dirty="0">
                <a:solidFill>
                  <a:schemeClr val="tx1"/>
                </a:solidFill>
                <a:hlinkClick r:id="rId7"/>
              </a:rPr>
              <a:t>http://www.integrandsoftware.com</a:t>
            </a:r>
            <a:r>
              <a:rPr lang="en-US" sz="2000" dirty="0">
                <a:solidFill>
                  <a:schemeClr val="tx1"/>
                </a:solidFill>
              </a:rPr>
              <a:t>)</a:t>
            </a:r>
          </a:p>
          <a:p>
            <a:pPr marL="461962" lvl="1" indent="0">
              <a:buNone/>
            </a:pPr>
            <a:endParaRPr lang="en-US" sz="2000" dirty="0"/>
          </a:p>
        </p:txBody>
      </p:sp>
      <p:sp>
        <p:nvSpPr>
          <p:cNvPr id="4" name="Rectangle 2"/>
          <p:cNvSpPr txBox="1">
            <a:spLocks noChangeArrowheads="1"/>
          </p:cNvSpPr>
          <p:nvPr/>
        </p:nvSpPr>
        <p:spPr bwMode="auto">
          <a:xfrm>
            <a:off x="762000" y="153988"/>
            <a:ext cx="7770813" cy="9890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lvl1pPr algn="l"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a:lstStyle>
          <a:p>
            <a:r>
              <a:rPr lang="en-US" sz="3200" kern="0" dirty="0" smtClean="0">
                <a:solidFill>
                  <a:schemeClr val="tx1"/>
                </a:solidFill>
              </a:rPr>
              <a:t>2014</a:t>
            </a:r>
            <a:r>
              <a:rPr lang="en-US" sz="3200" kern="0" dirty="0" smtClean="0"/>
              <a:t> Exhibitors</a:t>
            </a:r>
          </a:p>
        </p:txBody>
      </p:sp>
    </p:spTree>
    <p:extLst>
      <p:ext uri="{BB962C8B-B14F-4D97-AF65-F5344CB8AC3E}">
        <p14:creationId xmlns:p14="http://schemas.microsoft.com/office/powerpoint/2010/main" val="175897436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Panels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Hua Wang	Co-chair: </a:t>
            </a:r>
            <a:r>
              <a:rPr lang="en-US" sz="2000" b="1" dirty="0" err="1" smtClean="0"/>
              <a:t>Pedram</a:t>
            </a:r>
            <a:r>
              <a:rPr lang="en-US" sz="2000" b="1" dirty="0" smtClean="0"/>
              <a:t> </a:t>
            </a:r>
            <a:r>
              <a:rPr lang="en-US" sz="2000" b="1" dirty="0" err="1" smtClean="0"/>
              <a:t>Mohseni</a:t>
            </a:r>
            <a:endParaRPr lang="en-US" sz="2000" b="1" dirty="0" smtClean="0"/>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ctr"/>
                      <a:r>
                        <a:rPr lang="en-US" sz="1400" b="1" i="0" u="none" strike="noStrike" dirty="0">
                          <a:solidFill>
                            <a:schemeClr val="tx1"/>
                          </a:solidFill>
                          <a:effectLst/>
                          <a:latin typeface="Calibri" panose="020F0502020204030204" pitchFamily="34" charset="0"/>
                        </a:rPr>
                        <a:t>Mike</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Chen</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USC</a:t>
                      </a:r>
                    </a:p>
                  </a:txBody>
                  <a:tcPr marL="4763" marR="4763" marT="4763" marB="0" anchor="ctr"/>
                </a:tc>
              </a:tr>
              <a:tr h="289492">
                <a:tc>
                  <a:txBody>
                    <a:bodyPr/>
                    <a:lstStyle/>
                    <a:p>
                      <a:pPr algn="l" fontAlgn="b"/>
                      <a:r>
                        <a:rPr lang="en-US" sz="1400" b="1" i="0" u="none" strike="noStrike" dirty="0" err="1">
                          <a:solidFill>
                            <a:schemeClr val="tx1"/>
                          </a:solidFill>
                          <a:effectLst/>
                          <a:latin typeface="Calibri" panose="020F0502020204030204" pitchFamily="34" charset="0"/>
                        </a:rPr>
                        <a:t>Gerrit</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den Besten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NXP Semiconductors</a:t>
                      </a:r>
                    </a:p>
                  </a:txBody>
                  <a:tcPr marL="4763" marR="4763" marT="4763" marB="0" anchor="b"/>
                </a:tc>
              </a:tr>
              <a:tr h="289492">
                <a:tc>
                  <a:txBody>
                    <a:bodyPr/>
                    <a:lstStyle/>
                    <a:p>
                      <a:pPr algn="l" fontAlgn="b"/>
                      <a:r>
                        <a:rPr lang="en-US" sz="1400" b="1" i="0" u="none" strike="noStrike" dirty="0" err="1">
                          <a:solidFill>
                            <a:schemeClr val="tx1"/>
                          </a:solidFill>
                          <a:effectLst/>
                          <a:latin typeface="Calibri" panose="020F0502020204030204" pitchFamily="34" charset="0"/>
                        </a:rPr>
                        <a:t>Swaroop</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dirty="0">
                          <a:solidFill>
                            <a:schemeClr val="tx1"/>
                          </a:solidFill>
                          <a:effectLst/>
                          <a:latin typeface="Calibri" panose="020F0502020204030204" pitchFamily="34" charset="0"/>
                        </a:rPr>
                        <a:t>Ghosh</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U South Florida</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Tufan</a:t>
                      </a:r>
                    </a:p>
                  </a:txBody>
                  <a:tcPr marL="4763" marR="4763" marT="4763" marB="0" anchor="b"/>
                </a:tc>
                <a:tc>
                  <a:txBody>
                    <a:bodyPr/>
                    <a:lstStyle/>
                    <a:p>
                      <a:pPr algn="l" fontAlgn="b"/>
                      <a:r>
                        <a:rPr lang="en-US" sz="1400" b="1" i="0" u="none" strike="noStrike" dirty="0" err="1">
                          <a:solidFill>
                            <a:schemeClr val="tx1"/>
                          </a:solidFill>
                          <a:effectLst/>
                          <a:latin typeface="Calibri" panose="020F0502020204030204" pitchFamily="34" charset="0"/>
                        </a:rPr>
                        <a:t>Karalar</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Istambul TU</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Yannick</a:t>
                      </a:r>
                    </a:p>
                  </a:txBody>
                  <a:tcPr marL="4763" marR="4763" marT="4763" marB="0" anchor="b"/>
                </a:tc>
                <a:tc>
                  <a:txBody>
                    <a:bodyPr/>
                    <a:lstStyle/>
                    <a:p>
                      <a:pPr algn="l" fontAlgn="b"/>
                      <a:r>
                        <a:rPr lang="en-US" sz="1400" b="1" i="0" u="none" strike="noStrike" dirty="0" err="1">
                          <a:solidFill>
                            <a:schemeClr val="tx1"/>
                          </a:solidFill>
                          <a:effectLst/>
                          <a:latin typeface="Calibri" panose="020F0502020204030204" pitchFamily="34" charset="0"/>
                        </a:rPr>
                        <a:t>Leclerq</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Intel</a:t>
                      </a:r>
                    </a:p>
                  </a:txBody>
                  <a:tcPr marL="4763" marR="4763" marT="4763" marB="0" anchor="b"/>
                </a:tc>
              </a:tr>
              <a:tr h="289492">
                <a:tc>
                  <a:txBody>
                    <a:bodyPr/>
                    <a:lstStyle/>
                    <a:p>
                      <a:pPr algn="l" fontAlgn="ctr"/>
                      <a:r>
                        <a:rPr lang="en-US" sz="1400" b="1" i="0" u="none" strike="noStrike">
                          <a:solidFill>
                            <a:schemeClr val="tx1"/>
                          </a:solidFill>
                          <a:effectLst/>
                          <a:latin typeface="Calibri" panose="020F0502020204030204" pitchFamily="34" charset="0"/>
                        </a:rPr>
                        <a:t>Hoi</a:t>
                      </a:r>
                    </a:p>
                  </a:txBody>
                  <a:tcPr marL="4763" marR="4763" marT="4763" marB="0" anchor="ctr"/>
                </a:tc>
                <a:tc>
                  <a:txBody>
                    <a:bodyPr/>
                    <a:lstStyle/>
                    <a:p>
                      <a:pPr algn="l" fontAlgn="ctr"/>
                      <a:r>
                        <a:rPr lang="en-US" sz="1400" b="1" i="0" u="none" strike="noStrike" dirty="0">
                          <a:solidFill>
                            <a:schemeClr val="tx1"/>
                          </a:solidFill>
                          <a:effectLst/>
                          <a:latin typeface="Calibri" panose="020F0502020204030204" pitchFamily="34" charset="0"/>
                        </a:rPr>
                        <a:t>Lee</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UT Dallas</a:t>
                      </a: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Nima</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Maghari</a:t>
                      </a:r>
                    </a:p>
                  </a:txBody>
                  <a:tcPr marL="4763" marR="4763" marT="4763" marB="0" anchor="b"/>
                </a:tc>
                <a:tc>
                  <a:txBody>
                    <a:bodyPr/>
                    <a:lstStyle/>
                    <a:p>
                      <a:pPr algn="l" fontAlgn="b"/>
                      <a:r>
                        <a:rPr lang="en-US" sz="1400" b="1" i="0" u="none" strike="noStrike" dirty="0">
                          <a:solidFill>
                            <a:schemeClr val="tx1"/>
                          </a:solidFill>
                          <a:effectLst/>
                          <a:latin typeface="Calibri" panose="020F0502020204030204" pitchFamily="34" charset="0"/>
                        </a:rPr>
                        <a:t>University of Florida</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Swaminathan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Sankaran</a:t>
                      </a:r>
                    </a:p>
                  </a:txBody>
                  <a:tcPr marL="4763" marR="4763" marT="4763" marB="0" anchor="b"/>
                </a:tc>
                <a:tc>
                  <a:txBody>
                    <a:bodyPr/>
                    <a:lstStyle/>
                    <a:p>
                      <a:pPr algn="l" fontAlgn="ctr"/>
                      <a:r>
                        <a:rPr lang="en-US" sz="1400" b="1" i="0" u="none" strike="noStrike" dirty="0">
                          <a:solidFill>
                            <a:schemeClr val="tx1"/>
                          </a:solidFill>
                          <a:effectLst/>
                          <a:latin typeface="Calibri" panose="020F0502020204030204" pitchFamily="34" charset="0"/>
                        </a:rPr>
                        <a:t>Texas Instruments</a:t>
                      </a: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Mingoo</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Seok</a:t>
                      </a:r>
                    </a:p>
                  </a:txBody>
                  <a:tcPr marL="4763" marR="4763" marT="4763" marB="0" anchor="b"/>
                </a:tc>
                <a:tc>
                  <a:txBody>
                    <a:bodyPr/>
                    <a:lstStyle/>
                    <a:p>
                      <a:pPr algn="l" fontAlgn="b"/>
                      <a:r>
                        <a:rPr lang="en-US" sz="1400" b="1" i="0" u="none" strike="noStrike" dirty="0">
                          <a:solidFill>
                            <a:schemeClr val="tx1"/>
                          </a:solidFill>
                          <a:effectLst/>
                          <a:latin typeface="Calibri" panose="020F0502020204030204" pitchFamily="34" charset="0"/>
                        </a:rPr>
                        <a:t>Columbia</a:t>
                      </a:r>
                    </a:p>
                  </a:txBody>
                  <a:tcPr marL="4763" marR="4763" marT="4763" marB="0" anchor="b"/>
                </a:tc>
              </a:tr>
              <a:tr h="289492">
                <a:tc>
                  <a:txBody>
                    <a:bodyPr/>
                    <a:lstStyle/>
                    <a:p>
                      <a:pPr algn="l" fontAlgn="ctr"/>
                      <a:r>
                        <a:rPr lang="en-US" sz="1400" b="1" i="0" u="none" strike="noStrike">
                          <a:solidFill>
                            <a:schemeClr val="tx1"/>
                          </a:solidFill>
                          <a:effectLst/>
                          <a:latin typeface="Calibri" panose="020F0502020204030204" pitchFamily="34" charset="0"/>
                        </a:rPr>
                        <a:t>Ayman</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Shabra</a:t>
                      </a:r>
                    </a:p>
                  </a:txBody>
                  <a:tcPr marL="4763" marR="4763" marT="4763" marB="0" anchor="ctr"/>
                </a:tc>
                <a:tc>
                  <a:txBody>
                    <a:bodyPr/>
                    <a:lstStyle/>
                    <a:p>
                      <a:pPr algn="l" fontAlgn="ctr"/>
                      <a:r>
                        <a:rPr lang="en-US" sz="1400" b="1" i="0" u="none" strike="noStrike" dirty="0" err="1">
                          <a:solidFill>
                            <a:schemeClr val="tx1"/>
                          </a:solidFill>
                          <a:effectLst/>
                          <a:latin typeface="Calibri" panose="020F0502020204030204" pitchFamily="34" charset="0"/>
                        </a:rPr>
                        <a:t>Masdar</a:t>
                      </a:r>
                      <a:endParaRPr lang="en-US" sz="1400" b="1" i="0" u="none" strike="noStrike" dirty="0">
                        <a:solidFill>
                          <a:schemeClr val="tx1"/>
                        </a:solidFill>
                        <a:effectLst/>
                        <a:latin typeface="Calibri" panose="020F0502020204030204" pitchFamily="34" charset="0"/>
                      </a:endParaRP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Ion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Tesu</a:t>
                      </a:r>
                    </a:p>
                  </a:txBody>
                  <a:tcPr marL="4763" marR="4763" marT="4763" marB="0" anchor="b"/>
                </a:tc>
                <a:tc>
                  <a:txBody>
                    <a:bodyPr/>
                    <a:lstStyle/>
                    <a:p>
                      <a:pPr algn="l" fontAlgn="ctr"/>
                      <a:r>
                        <a:rPr lang="en-US" sz="1400" b="1" i="0" u="none" strike="noStrike" dirty="0">
                          <a:solidFill>
                            <a:schemeClr val="tx1"/>
                          </a:solidFill>
                          <a:effectLst/>
                          <a:latin typeface="Calibri" panose="020F0502020204030204" pitchFamily="34" charset="0"/>
                        </a:rPr>
                        <a:t>Silicon Laboratories</a:t>
                      </a: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Jerald</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Yoo</a:t>
                      </a:r>
                    </a:p>
                  </a:txBody>
                  <a:tcPr marL="4763" marR="4763" marT="4763" marB="0" anchor="b"/>
                </a:tc>
                <a:tc>
                  <a:txBody>
                    <a:bodyPr/>
                    <a:lstStyle/>
                    <a:p>
                      <a:pPr algn="l" fontAlgn="b"/>
                      <a:r>
                        <a:rPr lang="en-US" sz="1400" b="1" i="0" u="none" strike="noStrike" dirty="0" err="1">
                          <a:solidFill>
                            <a:schemeClr val="tx1"/>
                          </a:solidFill>
                          <a:effectLst/>
                          <a:latin typeface="Calibri" panose="020F0502020204030204" pitchFamily="34" charset="0"/>
                        </a:rPr>
                        <a:t>Masdar</a:t>
                      </a:r>
                      <a:r>
                        <a:rPr lang="en-US" sz="1400" b="1" i="0" u="none" strike="noStrike" dirty="0">
                          <a:solidFill>
                            <a:schemeClr val="tx1"/>
                          </a:solidFill>
                          <a:effectLst/>
                          <a:latin typeface="Calibri" panose="020F0502020204030204" pitchFamily="34" charset="0"/>
                        </a:rPr>
                        <a:t> IST</a:t>
                      </a:r>
                    </a:p>
                  </a:txBody>
                  <a:tcPr marL="4763" marR="4763" marT="4763" marB="0" anchor="b"/>
                </a:tc>
              </a:tr>
              <a:tr h="289492">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17637360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09600" y="153988"/>
            <a:ext cx="7770813" cy="989012"/>
          </a:xfrm>
        </p:spPr>
        <p:txBody>
          <a:bodyPr/>
          <a:lstStyle/>
          <a:p>
            <a:r>
              <a:rPr lang="en-US" dirty="0" smtClean="0">
                <a:solidFill>
                  <a:schemeClr val="tx1"/>
                </a:solidFill>
              </a:rPr>
              <a:t>Forums and Panels</a:t>
            </a:r>
            <a:endParaRPr lang="en-US" dirty="0" smtClean="0"/>
          </a:p>
        </p:txBody>
      </p:sp>
      <p:sp>
        <p:nvSpPr>
          <p:cNvPr id="7" name="Content Placeholder 1"/>
          <p:cNvSpPr>
            <a:spLocks noGrp="1"/>
          </p:cNvSpPr>
          <p:nvPr>
            <p:ph idx="1"/>
          </p:nvPr>
        </p:nvSpPr>
        <p:spPr>
          <a:xfrm>
            <a:off x="457200" y="1295400"/>
            <a:ext cx="8228013" cy="3276600"/>
          </a:xfrm>
        </p:spPr>
        <p:txBody>
          <a:bodyPr/>
          <a:lstStyle/>
          <a:p>
            <a:r>
              <a:rPr lang="en-US" sz="2400" dirty="0" smtClean="0">
                <a:solidFill>
                  <a:schemeClr val="tx1"/>
                </a:solidFill>
              </a:rPr>
              <a:t>Broaden and Diversify the Technical Coverage of our CICC Conference</a:t>
            </a:r>
            <a:endParaRPr lang="en-US" sz="2400" dirty="0">
              <a:solidFill>
                <a:schemeClr val="tx1"/>
              </a:solidFill>
            </a:endParaRPr>
          </a:p>
          <a:p>
            <a:pPr marL="0" indent="0">
              <a:buNone/>
            </a:pPr>
            <a:endParaRPr lang="en-US" sz="2400" dirty="0" smtClean="0">
              <a:solidFill>
                <a:schemeClr val="tx1"/>
              </a:solidFill>
            </a:endParaRPr>
          </a:p>
          <a:p>
            <a:r>
              <a:rPr lang="en-US" sz="2400" dirty="0" smtClean="0">
                <a:solidFill>
                  <a:schemeClr val="tx1"/>
                </a:solidFill>
              </a:rPr>
              <a:t>Address Emerging and “HOT” Topics (Flexible and Timely)</a:t>
            </a:r>
            <a:endParaRPr lang="en-US" sz="2400" dirty="0">
              <a:solidFill>
                <a:schemeClr val="tx1"/>
              </a:solidFill>
            </a:endParaRPr>
          </a:p>
          <a:p>
            <a:endParaRPr lang="en-US" sz="2400" dirty="0" smtClean="0">
              <a:solidFill>
                <a:schemeClr val="tx1"/>
              </a:solidFill>
            </a:endParaRPr>
          </a:p>
          <a:p>
            <a:r>
              <a:rPr lang="en-US" sz="2400" dirty="0" smtClean="0">
                <a:solidFill>
                  <a:schemeClr val="tx1"/>
                </a:solidFill>
              </a:rPr>
              <a:t>Create Dynamic Discussions</a:t>
            </a:r>
            <a:endParaRPr lang="en-US" sz="2400" dirty="0">
              <a:solidFill>
                <a:srgbClr val="FF0000"/>
              </a:solidFill>
            </a:endParaRPr>
          </a:p>
        </p:txBody>
      </p:sp>
      <p:sp>
        <p:nvSpPr>
          <p:cNvPr id="8" name="Content Placeholder 1"/>
          <p:cNvSpPr txBox="1">
            <a:spLocks/>
          </p:cNvSpPr>
          <p:nvPr/>
        </p:nvSpPr>
        <p:spPr bwMode="auto">
          <a:xfrm>
            <a:off x="457200" y="4648200"/>
            <a:ext cx="8534400" cy="9906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b="1" kern="0" dirty="0" smtClean="0">
                <a:solidFill>
                  <a:schemeClr val="tx1"/>
                </a:solidFill>
              </a:rPr>
              <a:t>Chair:</a:t>
            </a:r>
            <a:r>
              <a:rPr lang="en-US" kern="0" dirty="0" smtClean="0">
                <a:solidFill>
                  <a:schemeClr val="tx1"/>
                </a:solidFill>
              </a:rPr>
              <a:t> Hua Wang, Georgia Institute of Technology</a:t>
            </a:r>
          </a:p>
          <a:p>
            <a:r>
              <a:rPr lang="en-US" b="1" kern="0" dirty="0" smtClean="0">
                <a:solidFill>
                  <a:schemeClr val="tx1"/>
                </a:solidFill>
              </a:rPr>
              <a:t>Co-Chair:</a:t>
            </a:r>
            <a:r>
              <a:rPr lang="en-US" kern="0" dirty="0" smtClean="0">
                <a:solidFill>
                  <a:schemeClr val="tx1"/>
                </a:solidFill>
              </a:rPr>
              <a:t> </a:t>
            </a:r>
            <a:r>
              <a:rPr lang="en-US" kern="0" dirty="0" err="1" smtClean="0">
                <a:solidFill>
                  <a:schemeClr val="tx1"/>
                </a:solidFill>
              </a:rPr>
              <a:t>Pedram</a:t>
            </a:r>
            <a:r>
              <a:rPr lang="en-US" kern="0" dirty="0" smtClean="0">
                <a:solidFill>
                  <a:schemeClr val="tx1"/>
                </a:solidFill>
              </a:rPr>
              <a:t> </a:t>
            </a:r>
            <a:r>
              <a:rPr lang="en-US" kern="0" dirty="0" err="1" smtClean="0">
                <a:solidFill>
                  <a:schemeClr val="tx1"/>
                </a:solidFill>
              </a:rPr>
              <a:t>Mohseni</a:t>
            </a:r>
            <a:r>
              <a:rPr lang="en-US" kern="0" dirty="0" smtClean="0">
                <a:solidFill>
                  <a:schemeClr val="tx1"/>
                </a:solidFill>
              </a:rPr>
              <a:t>, Case Western Reserve University</a:t>
            </a:r>
            <a:endParaRPr lang="en-US" kern="0" dirty="0">
              <a:solidFill>
                <a:schemeClr val="tx1"/>
              </a:solidFill>
            </a:endParaRPr>
          </a:p>
        </p:txBody>
      </p:sp>
    </p:spTree>
    <p:extLst>
      <p:ext uri="{BB962C8B-B14F-4D97-AF65-F5344CB8AC3E}">
        <p14:creationId xmlns:p14="http://schemas.microsoft.com/office/powerpoint/2010/main" val="7420962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3716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&amp; Intro Remarks – Don </a:t>
            </a:r>
            <a:r>
              <a:rPr lang="en-US" b="1" dirty="0" err="1" smtClean="0">
                <a:solidFill>
                  <a:schemeClr val="tx1"/>
                </a:solidFill>
              </a:rPr>
              <a:t>Thelen</a:t>
            </a:r>
            <a:endParaRPr lang="en-US" b="1" dirty="0" smtClean="0">
              <a:solidFill>
                <a:schemeClr val="tx1"/>
              </a:solidFill>
            </a:endParaRPr>
          </a:p>
          <a:p>
            <a:r>
              <a:rPr lang="en-US" b="1" dirty="0" smtClean="0">
                <a:solidFill>
                  <a:schemeClr val="tx1"/>
                </a:solidFill>
              </a:rPr>
              <a:t>8:10 </a:t>
            </a:r>
            <a:r>
              <a:rPr lang="en-US" b="1" dirty="0">
                <a:solidFill>
                  <a:schemeClr val="tx1"/>
                </a:solidFill>
              </a:rPr>
              <a:t>AM	CICC 2017 TPC – </a:t>
            </a:r>
            <a:r>
              <a:rPr lang="en-US" b="1" dirty="0"/>
              <a:t>Alessandro Piovaccari</a:t>
            </a:r>
            <a:endParaRPr lang="en-US" b="1" dirty="0">
              <a:solidFill>
                <a:schemeClr val="tx1"/>
              </a:solidFill>
            </a:endParaRPr>
          </a:p>
          <a:p>
            <a:pPr lvl="1"/>
            <a:r>
              <a:rPr lang="en-US" dirty="0" smtClean="0"/>
              <a:t>Welcome, member introduction</a:t>
            </a:r>
          </a:p>
          <a:p>
            <a:pPr lvl="1"/>
            <a:r>
              <a:rPr lang="en-US" dirty="0"/>
              <a:t>Goals &amp; Responsibilities</a:t>
            </a:r>
          </a:p>
          <a:p>
            <a:pPr lvl="1"/>
            <a:r>
              <a:rPr lang="en-US" dirty="0"/>
              <a:t>TPC questionnaire </a:t>
            </a:r>
            <a:r>
              <a:rPr lang="en-US" dirty="0" smtClean="0"/>
              <a:t>feedback</a:t>
            </a:r>
          </a:p>
          <a:p>
            <a:r>
              <a:rPr lang="en-US" b="1" dirty="0" smtClean="0">
                <a:solidFill>
                  <a:schemeClr val="tx1"/>
                </a:solidFill>
              </a:rPr>
              <a:t>8:40 AM	CICC 2015 review &amp; feedback – </a:t>
            </a:r>
            <a:r>
              <a:rPr lang="en-US" b="1" dirty="0" err="1" smtClean="0">
                <a:solidFill>
                  <a:schemeClr val="tx1"/>
                </a:solidFill>
              </a:rPr>
              <a:t>Kimo</a:t>
            </a:r>
            <a:r>
              <a:rPr lang="en-US" b="1" dirty="0" smtClean="0">
                <a:solidFill>
                  <a:schemeClr val="tx1"/>
                </a:solidFill>
              </a:rPr>
              <a:t> Tam</a:t>
            </a:r>
          </a:p>
          <a:p>
            <a:pPr lvl="1"/>
            <a:r>
              <a:rPr lang="en-US" dirty="0" smtClean="0"/>
              <a:t>Kimo Tam, Conference Chair</a:t>
            </a:r>
          </a:p>
          <a:p>
            <a:r>
              <a:rPr lang="en-US" b="1" dirty="0" smtClean="0"/>
              <a:t>8:50 </a:t>
            </a:r>
            <a:r>
              <a:rPr lang="en-US" b="1" dirty="0"/>
              <a:t>AM	 2015 organizational reports – </a:t>
            </a:r>
            <a:r>
              <a:rPr lang="en-US" b="1" dirty="0" err="1"/>
              <a:t>Kimo</a:t>
            </a:r>
            <a:r>
              <a:rPr lang="en-US" b="1" dirty="0"/>
              <a:t> Tam</a:t>
            </a:r>
          </a:p>
          <a:p>
            <a:pPr lvl="1"/>
            <a:r>
              <a:rPr lang="en-US" dirty="0"/>
              <a:t>Organizational subcommittee chair reports </a:t>
            </a:r>
          </a:p>
          <a:p>
            <a:pPr lvl="1"/>
            <a:r>
              <a:rPr lang="en-US" dirty="0"/>
              <a:t>Topics / speakers suggestions for ed. sessions, panels/forums…</a:t>
            </a:r>
          </a:p>
          <a:p>
            <a:pPr lvl="1"/>
            <a:r>
              <a:rPr lang="en-US" dirty="0"/>
              <a:t>Contacts / suggestions for sponsorships and exhibits</a:t>
            </a:r>
          </a:p>
          <a:p>
            <a:pPr lvl="1"/>
            <a:r>
              <a:rPr lang="en-US" dirty="0"/>
              <a:t>Special Projects</a:t>
            </a:r>
          </a:p>
          <a:p>
            <a:endParaRPr lang="en-US" dirty="0" smtClean="0"/>
          </a:p>
        </p:txBody>
      </p:sp>
    </p:spTree>
    <p:extLst>
      <p:ext uri="{BB962C8B-B14F-4D97-AF65-F5344CB8AC3E}">
        <p14:creationId xmlns:p14="http://schemas.microsoft.com/office/powerpoint/2010/main" val="336057802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153988"/>
            <a:ext cx="7770813" cy="989012"/>
          </a:xfrm>
        </p:spPr>
        <p:txBody>
          <a:bodyPr/>
          <a:lstStyle/>
          <a:p>
            <a:r>
              <a:rPr lang="en-US" dirty="0" smtClean="0">
                <a:solidFill>
                  <a:schemeClr val="tx1"/>
                </a:solidFill>
              </a:rPr>
              <a:t>Forums and Panels</a:t>
            </a:r>
            <a:endParaRPr lang="en-US" dirty="0" smtClean="0"/>
          </a:p>
        </p:txBody>
      </p:sp>
      <p:sp>
        <p:nvSpPr>
          <p:cNvPr id="5" name="Content Placeholder 1"/>
          <p:cNvSpPr>
            <a:spLocks noGrp="1"/>
          </p:cNvSpPr>
          <p:nvPr>
            <p:ph idx="1"/>
          </p:nvPr>
        </p:nvSpPr>
        <p:spPr>
          <a:xfrm>
            <a:off x="457200" y="1447800"/>
            <a:ext cx="8228013" cy="457200"/>
          </a:xfrm>
        </p:spPr>
        <p:txBody>
          <a:bodyPr/>
          <a:lstStyle/>
          <a:p>
            <a:r>
              <a:rPr lang="en-US" b="1" dirty="0">
                <a:solidFill>
                  <a:schemeClr val="tx1"/>
                </a:solidFill>
              </a:rPr>
              <a:t>3</a:t>
            </a:r>
            <a:r>
              <a:rPr lang="en-US" b="1" dirty="0" smtClean="0">
                <a:solidFill>
                  <a:schemeClr val="tx1"/>
                </a:solidFill>
              </a:rPr>
              <a:t> forums and 3 panels for CICC 2015.</a:t>
            </a:r>
            <a:endParaRPr lang="en-US" dirty="0">
              <a:solidFill>
                <a:srgbClr val="FF0000"/>
              </a:solidFill>
            </a:endParaRPr>
          </a:p>
        </p:txBody>
      </p:sp>
      <p:sp>
        <p:nvSpPr>
          <p:cNvPr id="6" name="Content Placeholder 1"/>
          <p:cNvSpPr txBox="1">
            <a:spLocks/>
          </p:cNvSpPr>
          <p:nvPr/>
        </p:nvSpPr>
        <p:spPr bwMode="auto">
          <a:xfrm>
            <a:off x="457200" y="2362200"/>
            <a:ext cx="8228013" cy="11430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b="1" kern="0" dirty="0" smtClean="0">
                <a:solidFill>
                  <a:schemeClr val="tx1"/>
                </a:solidFill>
              </a:rPr>
              <a:t>Acknowledgment:</a:t>
            </a:r>
          </a:p>
          <a:p>
            <a:endParaRPr lang="en-US" b="1" kern="0" dirty="0" smtClean="0">
              <a:solidFill>
                <a:schemeClr val="tx1"/>
              </a:solidFill>
            </a:endParaRPr>
          </a:p>
          <a:p>
            <a:pPr marL="0" indent="0">
              <a:buNone/>
            </a:pPr>
            <a:r>
              <a:rPr lang="en-US" kern="0" dirty="0">
                <a:solidFill>
                  <a:schemeClr val="tx1"/>
                </a:solidFill>
              </a:rPr>
              <a:t> </a:t>
            </a:r>
            <a:r>
              <a:rPr lang="en-US" kern="0" dirty="0" smtClean="0">
                <a:solidFill>
                  <a:schemeClr val="tx1"/>
                </a:solidFill>
              </a:rPr>
              <a:t>    Many thanks to all the forum and panel organizers for putting these exciting programs together!</a:t>
            </a:r>
            <a:endParaRPr lang="en-US" kern="0" dirty="0">
              <a:solidFill>
                <a:srgbClr val="FF0000"/>
              </a:solidFill>
            </a:endParaRPr>
          </a:p>
        </p:txBody>
      </p:sp>
    </p:spTree>
    <p:extLst>
      <p:ext uri="{BB962C8B-B14F-4D97-AF65-F5344CB8AC3E}">
        <p14:creationId xmlns:p14="http://schemas.microsoft.com/office/powerpoint/2010/main" val="27001047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p>
            <a:r>
              <a:rPr lang="en-US" dirty="0" smtClean="0"/>
              <a:t>3 Forum Sessions</a:t>
            </a:r>
            <a:endParaRPr lang="en-US" dirty="0"/>
          </a:p>
        </p:txBody>
      </p:sp>
      <p:sp>
        <p:nvSpPr>
          <p:cNvPr id="3" name="Content Placeholder 2"/>
          <p:cNvSpPr>
            <a:spLocks noGrp="1"/>
          </p:cNvSpPr>
          <p:nvPr>
            <p:ph idx="1"/>
          </p:nvPr>
        </p:nvSpPr>
        <p:spPr>
          <a:xfrm>
            <a:off x="457200" y="3886200"/>
            <a:ext cx="8228013" cy="1023939"/>
          </a:xfrm>
        </p:spPr>
        <p:txBody>
          <a:bodyPr/>
          <a:lstStyle/>
          <a:p>
            <a:r>
              <a:rPr lang="en-US" sz="2000" b="1" dirty="0" smtClean="0"/>
              <a:t>Forum 3: Advanced </a:t>
            </a:r>
            <a:r>
              <a:rPr lang="en-US" sz="2000" b="1" dirty="0"/>
              <a:t>Power </a:t>
            </a:r>
            <a:r>
              <a:rPr lang="en-US" sz="2000" b="1" dirty="0" smtClean="0"/>
              <a:t>Amplifier </a:t>
            </a:r>
            <a:r>
              <a:rPr lang="en-US" sz="2000" b="1" dirty="0"/>
              <a:t>Techniques for </a:t>
            </a:r>
            <a:r>
              <a:rPr lang="en-US" sz="2000" b="1" dirty="0" smtClean="0"/>
              <a:t>Mobile Devices</a:t>
            </a:r>
          </a:p>
          <a:p>
            <a:pPr marL="0" indent="0">
              <a:buNone/>
            </a:pPr>
            <a:r>
              <a:rPr lang="en-US" sz="2000" dirty="0"/>
              <a:t> </a:t>
            </a:r>
            <a:r>
              <a:rPr lang="en-US" sz="2000" dirty="0" smtClean="0"/>
              <a:t>     Forum Chairs: </a:t>
            </a:r>
            <a:r>
              <a:rPr lang="en-US" sz="2000" dirty="0" err="1" smtClean="0"/>
              <a:t>Yanjie</a:t>
            </a:r>
            <a:r>
              <a:rPr lang="en-US" sz="2000" dirty="0" smtClean="0"/>
              <a:t> Wang, Intel and </a:t>
            </a:r>
            <a:r>
              <a:rPr lang="en-US" sz="2000" dirty="0" err="1"/>
              <a:t>Debopriyo</a:t>
            </a:r>
            <a:r>
              <a:rPr lang="en-US" sz="2000" dirty="0"/>
              <a:t> Chowdhury, </a:t>
            </a:r>
            <a:r>
              <a:rPr lang="en-US" sz="2000" dirty="0" smtClean="0"/>
              <a:t>Broadcom</a:t>
            </a:r>
          </a:p>
          <a:p>
            <a:pPr marL="0" indent="0">
              <a:buNone/>
            </a:pPr>
            <a:r>
              <a:rPr lang="en-US" sz="2000" dirty="0"/>
              <a:t> </a:t>
            </a:r>
            <a:r>
              <a:rPr lang="en-US" sz="2000" dirty="0" smtClean="0"/>
              <a:t>     5 Forum Speakers (</a:t>
            </a:r>
            <a:r>
              <a:rPr lang="en-US" sz="2000" b="1" dirty="0" smtClean="0"/>
              <a:t>20~30 attendees!</a:t>
            </a:r>
            <a:r>
              <a:rPr lang="en-US" sz="2000" dirty="0" smtClean="0"/>
              <a:t>)</a:t>
            </a:r>
          </a:p>
        </p:txBody>
      </p:sp>
      <p:sp>
        <p:nvSpPr>
          <p:cNvPr id="4" name="Content Placeholder 2"/>
          <p:cNvSpPr txBox="1">
            <a:spLocks/>
          </p:cNvSpPr>
          <p:nvPr/>
        </p:nvSpPr>
        <p:spPr bwMode="auto">
          <a:xfrm>
            <a:off x="457200" y="1066800"/>
            <a:ext cx="8228013"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Forum 1: </a:t>
            </a:r>
            <a:r>
              <a:rPr lang="en-US" sz="2000" b="1" dirty="0"/>
              <a:t>Silicon Photonics Opportunities and </a:t>
            </a:r>
            <a:r>
              <a:rPr lang="en-US" sz="2000" b="1" dirty="0" smtClean="0"/>
              <a:t>Challenges</a:t>
            </a:r>
            <a:endParaRPr lang="en-US" sz="2000" b="1" kern="0" dirty="0" smtClean="0"/>
          </a:p>
          <a:p>
            <a:pPr marL="0" indent="0">
              <a:buNone/>
            </a:pPr>
            <a:r>
              <a:rPr lang="en-US" sz="2000" kern="0" dirty="0" smtClean="0"/>
              <a:t>      Forum Chair: </a:t>
            </a:r>
            <a:r>
              <a:rPr lang="en-US" sz="2000" dirty="0"/>
              <a:t>Mike Peng Li, Altera</a:t>
            </a:r>
            <a:endParaRPr lang="en-US" sz="2000" kern="0" dirty="0" smtClean="0"/>
          </a:p>
          <a:p>
            <a:pPr marL="0" indent="0">
              <a:buFont typeface="Tahoma" pitchFamily="34" charset="0"/>
              <a:buNone/>
            </a:pPr>
            <a:r>
              <a:rPr lang="en-US" sz="2000" kern="0" dirty="0" smtClean="0"/>
              <a:t>      5 Forum Speakers</a:t>
            </a:r>
          </a:p>
        </p:txBody>
      </p:sp>
      <p:sp>
        <p:nvSpPr>
          <p:cNvPr id="5" name="Content Placeholder 2"/>
          <p:cNvSpPr txBox="1">
            <a:spLocks/>
          </p:cNvSpPr>
          <p:nvPr/>
        </p:nvSpPr>
        <p:spPr bwMode="auto">
          <a:xfrm>
            <a:off x="457200" y="2514600"/>
            <a:ext cx="8228013"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Forum 2: </a:t>
            </a:r>
            <a:r>
              <a:rPr lang="en-US" sz="2000" b="1" kern="0" dirty="0"/>
              <a:t>Wireless Power for Biomedical </a:t>
            </a:r>
            <a:r>
              <a:rPr lang="en-US" sz="2000" b="1" kern="0" dirty="0" smtClean="0"/>
              <a:t>Applications</a:t>
            </a:r>
            <a:endParaRPr lang="en-US" sz="2000" kern="0" dirty="0"/>
          </a:p>
          <a:p>
            <a:pPr marL="0" indent="0">
              <a:buNone/>
            </a:pPr>
            <a:r>
              <a:rPr lang="en-US" sz="2000" kern="0" dirty="0" smtClean="0"/>
              <a:t>      Forum Chair: </a:t>
            </a:r>
            <a:r>
              <a:rPr lang="en-US" sz="2000" kern="0" dirty="0"/>
              <a:t>Ed Lee, Alfred Mann Foundation </a:t>
            </a:r>
            <a:endParaRPr lang="en-US" sz="2000" kern="0" dirty="0" smtClean="0"/>
          </a:p>
          <a:p>
            <a:pPr marL="0" indent="0">
              <a:buFont typeface="Tahoma" pitchFamily="34" charset="0"/>
              <a:buNone/>
            </a:pPr>
            <a:r>
              <a:rPr lang="en-US" sz="2000" kern="0" dirty="0" smtClean="0"/>
              <a:t>      4 Forum Speakers</a:t>
            </a:r>
          </a:p>
        </p:txBody>
      </p:sp>
    </p:spTree>
    <p:extLst>
      <p:ext uri="{BB962C8B-B14F-4D97-AF65-F5344CB8AC3E}">
        <p14:creationId xmlns:p14="http://schemas.microsoft.com/office/powerpoint/2010/main" val="742432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p>
            <a:r>
              <a:rPr lang="en-US" dirty="0" smtClean="0"/>
              <a:t>3 Panel Sessions</a:t>
            </a:r>
            <a:endParaRPr lang="en-US" dirty="0"/>
          </a:p>
        </p:txBody>
      </p:sp>
      <p:sp>
        <p:nvSpPr>
          <p:cNvPr id="3" name="Content Placeholder 2"/>
          <p:cNvSpPr>
            <a:spLocks noGrp="1"/>
          </p:cNvSpPr>
          <p:nvPr>
            <p:ph idx="1"/>
          </p:nvPr>
        </p:nvSpPr>
        <p:spPr>
          <a:xfrm>
            <a:off x="457200" y="4267200"/>
            <a:ext cx="8228013" cy="1633539"/>
          </a:xfrm>
        </p:spPr>
        <p:txBody>
          <a:bodyPr/>
          <a:lstStyle/>
          <a:p>
            <a:r>
              <a:rPr lang="en-US" sz="2000" b="1" dirty="0" smtClean="0"/>
              <a:t>Panel 3</a:t>
            </a:r>
            <a:r>
              <a:rPr lang="en-US" sz="2000" b="1" dirty="0"/>
              <a:t>: Semiconductor Startups in the New Millennium</a:t>
            </a:r>
            <a:endParaRPr lang="en-US" sz="2000" b="1" dirty="0" smtClean="0"/>
          </a:p>
          <a:p>
            <a:pPr marL="0" indent="0">
              <a:buNone/>
            </a:pPr>
            <a:r>
              <a:rPr lang="en-US" sz="2000" dirty="0"/>
              <a:t> </a:t>
            </a:r>
            <a:r>
              <a:rPr lang="en-US" sz="2000" dirty="0" smtClean="0"/>
              <a:t>     Forum Chairs: </a:t>
            </a:r>
            <a:r>
              <a:rPr lang="en-US" sz="2000" dirty="0" err="1"/>
              <a:t>Rikky</a:t>
            </a:r>
            <a:r>
              <a:rPr lang="en-US" sz="2000" dirty="0"/>
              <a:t> </a:t>
            </a:r>
            <a:r>
              <a:rPr lang="en-US" sz="2000" dirty="0" smtClean="0"/>
              <a:t>Muller, </a:t>
            </a:r>
            <a:r>
              <a:rPr lang="en-US" sz="2000" dirty="0" err="1" smtClean="0"/>
              <a:t>Cortera</a:t>
            </a:r>
            <a:r>
              <a:rPr lang="en-US" sz="2000" dirty="0" smtClean="0"/>
              <a:t> </a:t>
            </a:r>
            <a:r>
              <a:rPr lang="en-US" sz="2000" dirty="0" err="1" smtClean="0"/>
              <a:t>Neurotechnologies</a:t>
            </a:r>
            <a:r>
              <a:rPr lang="en-US" sz="2000" dirty="0" smtClean="0"/>
              <a:t>, and  </a:t>
            </a:r>
            <a:r>
              <a:rPr lang="en-US" sz="2000" dirty="0" err="1" smtClean="0"/>
              <a:t>Alireza</a:t>
            </a:r>
            <a:r>
              <a:rPr lang="en-US" sz="2000" dirty="0" smtClean="0"/>
              <a:t> </a:t>
            </a:r>
            <a:r>
              <a:rPr lang="en-US" sz="2000" dirty="0" err="1" smtClean="0"/>
              <a:t>Shirvani</a:t>
            </a:r>
            <a:r>
              <a:rPr lang="en-US" sz="2000" dirty="0" smtClean="0"/>
              <a:t>, Proteus </a:t>
            </a:r>
            <a:r>
              <a:rPr lang="en-US" sz="2000" dirty="0"/>
              <a:t>Digital </a:t>
            </a:r>
            <a:r>
              <a:rPr lang="en-US" sz="2000" dirty="0" smtClean="0"/>
              <a:t>Health</a:t>
            </a:r>
          </a:p>
          <a:p>
            <a:pPr marL="0" indent="0">
              <a:buNone/>
            </a:pPr>
            <a:r>
              <a:rPr lang="en-US" sz="2000" dirty="0"/>
              <a:t> </a:t>
            </a:r>
            <a:r>
              <a:rPr lang="en-US" sz="2000" dirty="0" smtClean="0"/>
              <a:t>     Moderator</a:t>
            </a:r>
            <a:r>
              <a:rPr lang="en-US" sz="2000" dirty="0"/>
              <a:t>: </a:t>
            </a:r>
            <a:r>
              <a:rPr lang="en-US" sz="2000" dirty="0" err="1"/>
              <a:t>Alireza</a:t>
            </a:r>
            <a:r>
              <a:rPr lang="en-US" sz="2000" dirty="0"/>
              <a:t> </a:t>
            </a:r>
            <a:r>
              <a:rPr lang="en-US" sz="2000" dirty="0" err="1"/>
              <a:t>Shirvani</a:t>
            </a:r>
            <a:r>
              <a:rPr lang="en-US" sz="2000" dirty="0"/>
              <a:t>, Proteus Digital </a:t>
            </a:r>
            <a:r>
              <a:rPr lang="en-US" sz="2000" dirty="0" smtClean="0"/>
              <a:t>Health</a:t>
            </a:r>
          </a:p>
          <a:p>
            <a:pPr marL="0" indent="0">
              <a:buNone/>
            </a:pPr>
            <a:r>
              <a:rPr lang="en-US" sz="2000" dirty="0" smtClean="0"/>
              <a:t>      5 Panelists (</a:t>
            </a:r>
            <a:r>
              <a:rPr lang="en-US" sz="2000" b="1" dirty="0" smtClean="0"/>
              <a:t>30~40 attendees!</a:t>
            </a:r>
            <a:r>
              <a:rPr lang="en-US" sz="2000" dirty="0" smtClean="0"/>
              <a:t>)</a:t>
            </a:r>
          </a:p>
        </p:txBody>
      </p:sp>
      <p:sp>
        <p:nvSpPr>
          <p:cNvPr id="4" name="Content Placeholder 2"/>
          <p:cNvSpPr txBox="1">
            <a:spLocks/>
          </p:cNvSpPr>
          <p:nvPr/>
        </p:nvSpPr>
        <p:spPr bwMode="auto">
          <a:xfrm>
            <a:off x="457200" y="1066800"/>
            <a:ext cx="8228013" cy="12954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Panel 1: </a:t>
            </a:r>
            <a:r>
              <a:rPr lang="en-US" sz="2000" b="1" dirty="0"/>
              <a:t>Impedance Mismatch between Academia and Industry</a:t>
            </a:r>
            <a:endParaRPr lang="en-US" sz="2000" b="1" kern="0" dirty="0" smtClean="0"/>
          </a:p>
          <a:p>
            <a:pPr marL="0" indent="0">
              <a:buNone/>
            </a:pPr>
            <a:r>
              <a:rPr lang="en-US" sz="2000" kern="0" dirty="0" smtClean="0"/>
              <a:t>      Panel Chairs/Moderators: </a:t>
            </a:r>
            <a:r>
              <a:rPr lang="en-US" sz="2000" dirty="0"/>
              <a:t>Ayman </a:t>
            </a:r>
            <a:r>
              <a:rPr lang="en-US" sz="2000" dirty="0" err="1"/>
              <a:t>Shabra</a:t>
            </a:r>
            <a:r>
              <a:rPr lang="en-US" sz="2000" dirty="0"/>
              <a:t>, </a:t>
            </a:r>
            <a:r>
              <a:rPr lang="en-US" sz="2000" dirty="0" err="1"/>
              <a:t>Masdar</a:t>
            </a:r>
            <a:r>
              <a:rPr lang="en-US" sz="2000" dirty="0"/>
              <a:t> Institute of Science and Technology </a:t>
            </a:r>
            <a:r>
              <a:rPr lang="en-US" sz="2000" dirty="0" smtClean="0"/>
              <a:t>and </a:t>
            </a:r>
            <a:r>
              <a:rPr lang="en-US" sz="2000" dirty="0" err="1" smtClean="0"/>
              <a:t>Manoj</a:t>
            </a:r>
            <a:r>
              <a:rPr lang="en-US" sz="2000" dirty="0" smtClean="0"/>
              <a:t> </a:t>
            </a:r>
            <a:r>
              <a:rPr lang="en-US" sz="2000" dirty="0" err="1"/>
              <a:t>Sachdev</a:t>
            </a:r>
            <a:r>
              <a:rPr lang="en-US" sz="2000" dirty="0"/>
              <a:t>, Univ. of </a:t>
            </a:r>
            <a:r>
              <a:rPr lang="en-US" sz="2000" dirty="0" smtClean="0"/>
              <a:t>Waterloo</a:t>
            </a:r>
            <a:endParaRPr lang="en-US" sz="2000" kern="0" dirty="0" smtClean="0"/>
          </a:p>
          <a:p>
            <a:pPr marL="0" indent="0">
              <a:buNone/>
            </a:pPr>
            <a:r>
              <a:rPr lang="en-US" sz="2000" kern="0" dirty="0"/>
              <a:t> </a:t>
            </a:r>
            <a:r>
              <a:rPr lang="en-US" sz="2000" kern="0" dirty="0" smtClean="0"/>
              <a:t>     5 Panelists</a:t>
            </a:r>
          </a:p>
        </p:txBody>
      </p:sp>
      <p:sp>
        <p:nvSpPr>
          <p:cNvPr id="5" name="Content Placeholder 2"/>
          <p:cNvSpPr txBox="1">
            <a:spLocks/>
          </p:cNvSpPr>
          <p:nvPr/>
        </p:nvSpPr>
        <p:spPr bwMode="auto">
          <a:xfrm>
            <a:off x="457200" y="2667000"/>
            <a:ext cx="8228013" cy="13287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Panel 2</a:t>
            </a:r>
            <a:r>
              <a:rPr lang="en-US" sz="2000" b="1" kern="0" dirty="0"/>
              <a:t>: What is 5G?</a:t>
            </a:r>
            <a:endParaRPr lang="en-US" sz="2000" kern="0" dirty="0"/>
          </a:p>
          <a:p>
            <a:pPr marL="0" indent="0">
              <a:buNone/>
            </a:pPr>
            <a:r>
              <a:rPr lang="en-US" sz="2000" kern="0" dirty="0" smtClean="0"/>
              <a:t>      Forum Chair: Stacy Ho, </a:t>
            </a:r>
            <a:r>
              <a:rPr lang="en-US" sz="2000" kern="0" dirty="0" err="1" smtClean="0"/>
              <a:t>MediaTek</a:t>
            </a:r>
            <a:endParaRPr lang="en-US" sz="2000" kern="0" dirty="0" smtClean="0"/>
          </a:p>
          <a:p>
            <a:pPr marL="0" indent="0">
              <a:buNone/>
            </a:pPr>
            <a:r>
              <a:rPr lang="en-US" sz="2000" kern="0" dirty="0"/>
              <a:t> </a:t>
            </a:r>
            <a:r>
              <a:rPr lang="en-US" sz="2000" kern="0" dirty="0" smtClean="0"/>
              <a:t>     Moderator: </a:t>
            </a:r>
            <a:r>
              <a:rPr lang="en-US" sz="2000" dirty="0"/>
              <a:t>Ramesh </a:t>
            </a:r>
            <a:r>
              <a:rPr lang="en-US" sz="2000" dirty="0" err="1" smtClean="0"/>
              <a:t>Harjani</a:t>
            </a:r>
            <a:r>
              <a:rPr lang="en-US" sz="2000" dirty="0" smtClean="0"/>
              <a:t>, University </a:t>
            </a:r>
            <a:r>
              <a:rPr lang="en-US" sz="2000" dirty="0"/>
              <a:t>of </a:t>
            </a:r>
            <a:r>
              <a:rPr lang="en-US" sz="2000" dirty="0" smtClean="0"/>
              <a:t>Minnesota</a:t>
            </a:r>
            <a:endParaRPr lang="en-US" sz="2000" kern="0" dirty="0" smtClean="0"/>
          </a:p>
          <a:p>
            <a:pPr marL="0" indent="0">
              <a:buFont typeface="Tahoma" pitchFamily="34" charset="0"/>
              <a:buNone/>
            </a:pPr>
            <a:r>
              <a:rPr lang="en-US" sz="2000" kern="0" dirty="0" smtClean="0"/>
              <a:t>      4 Panelists</a:t>
            </a:r>
          </a:p>
        </p:txBody>
      </p:sp>
    </p:spTree>
    <p:extLst>
      <p:ext uri="{BB962C8B-B14F-4D97-AF65-F5344CB8AC3E}">
        <p14:creationId xmlns:p14="http://schemas.microsoft.com/office/powerpoint/2010/main" val="28144580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p>
            <a:r>
              <a:rPr lang="en-US" dirty="0" smtClean="0"/>
              <a:t>Forums and Panels for CICC 2017</a:t>
            </a:r>
            <a:endParaRPr lang="en-US" dirty="0"/>
          </a:p>
        </p:txBody>
      </p:sp>
      <p:sp>
        <p:nvSpPr>
          <p:cNvPr id="3" name="Content Placeholder 2"/>
          <p:cNvSpPr txBox="1">
            <a:spLocks/>
          </p:cNvSpPr>
          <p:nvPr/>
        </p:nvSpPr>
        <p:spPr bwMode="auto">
          <a:xfrm>
            <a:off x="457200" y="838200"/>
            <a:ext cx="8228013" cy="4572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b="1" kern="0" dirty="0" smtClean="0"/>
              <a:t>Proposed topics from TPC survey</a:t>
            </a:r>
            <a:endParaRPr lang="en-US" kern="0" dirty="0" smtClean="0"/>
          </a:p>
        </p:txBody>
      </p:sp>
      <p:sp>
        <p:nvSpPr>
          <p:cNvPr id="4" name="Content Placeholder 2"/>
          <p:cNvSpPr txBox="1">
            <a:spLocks/>
          </p:cNvSpPr>
          <p:nvPr/>
        </p:nvSpPr>
        <p:spPr bwMode="auto">
          <a:xfrm>
            <a:off x="762000" y="1295400"/>
            <a:ext cx="8228013"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err="1" smtClean="0"/>
              <a:t>IoT</a:t>
            </a:r>
            <a:r>
              <a:rPr lang="en-US" sz="2000" b="1" kern="0" dirty="0" smtClean="0"/>
              <a:t> and wearable electronics</a:t>
            </a:r>
          </a:p>
          <a:p>
            <a:pPr marL="0" indent="0">
              <a:buNone/>
            </a:pPr>
            <a:r>
              <a:rPr lang="en-US" sz="2000" kern="0" dirty="0" smtClean="0"/>
              <a:t>      Short-range low-power </a:t>
            </a:r>
            <a:r>
              <a:rPr lang="en-US" sz="2000" kern="0" dirty="0" err="1" smtClean="0"/>
              <a:t>IoT</a:t>
            </a:r>
            <a:r>
              <a:rPr lang="en-US" sz="2000" kern="0" dirty="0" smtClean="0"/>
              <a:t> devices, wearable/soft electronics, wireless sensor nodes, energy harvesting, wireless charging</a:t>
            </a:r>
          </a:p>
        </p:txBody>
      </p:sp>
      <p:sp>
        <p:nvSpPr>
          <p:cNvPr id="5" name="Content Placeholder 2"/>
          <p:cNvSpPr txBox="1">
            <a:spLocks/>
          </p:cNvSpPr>
          <p:nvPr/>
        </p:nvSpPr>
        <p:spPr bwMode="auto">
          <a:xfrm>
            <a:off x="724692" y="4114800"/>
            <a:ext cx="8228013"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Biomedical</a:t>
            </a:r>
          </a:p>
          <a:p>
            <a:pPr marL="0" indent="0">
              <a:buNone/>
            </a:pPr>
            <a:r>
              <a:rPr lang="en-US" sz="2000" kern="0" dirty="0" smtClean="0"/>
              <a:t>      Chips for bio applications - the next wave?, semi-based </a:t>
            </a:r>
            <a:r>
              <a:rPr lang="en-US" sz="2000" kern="0" dirty="0"/>
              <a:t>DNA sequencing </a:t>
            </a:r>
            <a:r>
              <a:rPr lang="en-US" sz="2000" kern="0" dirty="0" smtClean="0"/>
              <a:t>(</a:t>
            </a:r>
            <a:r>
              <a:rPr lang="en-US" sz="2000" kern="0" dirty="0"/>
              <a:t>Ion </a:t>
            </a:r>
            <a:r>
              <a:rPr lang="en-US" sz="2000" kern="0" dirty="0" smtClean="0"/>
              <a:t>Torrent</a:t>
            </a:r>
            <a:r>
              <a:rPr lang="en-US" sz="2000" kern="0" dirty="0"/>
              <a:t>), bio-molecular sensing and neural </a:t>
            </a:r>
            <a:r>
              <a:rPr lang="en-US" sz="2000" kern="0" dirty="0" smtClean="0"/>
              <a:t>applications, power-efficient biomedical transceivers, low-power sensor interface circuits</a:t>
            </a:r>
          </a:p>
        </p:txBody>
      </p:sp>
      <p:sp>
        <p:nvSpPr>
          <p:cNvPr id="6" name="Content Placeholder 2"/>
          <p:cNvSpPr txBox="1">
            <a:spLocks/>
          </p:cNvSpPr>
          <p:nvPr/>
        </p:nvSpPr>
        <p:spPr bwMode="auto">
          <a:xfrm>
            <a:off x="724693" y="2362200"/>
            <a:ext cx="8228013"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5G mm-Wave circuits/systems</a:t>
            </a:r>
          </a:p>
          <a:p>
            <a:pPr marL="0" indent="0">
              <a:buNone/>
            </a:pPr>
            <a:r>
              <a:rPr lang="en-US" sz="2000" kern="0" dirty="0" smtClean="0"/>
              <a:t>      </a:t>
            </a:r>
            <a:r>
              <a:rPr lang="en-US" sz="2000" kern="0" dirty="0" smtClean="0">
                <a:sym typeface="Wingdings" panose="05000000000000000000" pitchFamily="2" charset="2"/>
              </a:rPr>
              <a:t> </a:t>
            </a:r>
            <a:r>
              <a:rPr lang="en-US" sz="2000" kern="0" dirty="0" smtClean="0"/>
              <a:t>Networking to circuits, mm-wave PAs, synthesizers, beam-forming, circuit/antenna/packaging co-designs</a:t>
            </a:r>
          </a:p>
          <a:p>
            <a:pPr marL="0" indent="0">
              <a:buNone/>
            </a:pPr>
            <a:r>
              <a:rPr lang="en-US" sz="2000" kern="0" dirty="0" smtClean="0"/>
              <a:t>      </a:t>
            </a:r>
            <a:r>
              <a:rPr lang="en-US" sz="2000" kern="0" dirty="0">
                <a:sym typeface="Wingdings" panose="05000000000000000000" pitchFamily="2" charset="2"/>
              </a:rPr>
              <a:t> 5G Systems (</a:t>
            </a:r>
            <a:r>
              <a:rPr lang="en-US" sz="2000" kern="0" dirty="0" smtClean="0">
                <a:sym typeface="Wingdings" panose="05000000000000000000" pitchFamily="2" charset="2"/>
              </a:rPr>
              <a:t>Ericsson/Samsung/Intel)</a:t>
            </a:r>
          </a:p>
          <a:p>
            <a:pPr marL="0" indent="0">
              <a:buNone/>
            </a:pPr>
            <a:r>
              <a:rPr lang="en-US" sz="2000" kern="0" dirty="0">
                <a:sym typeface="Wingdings" panose="05000000000000000000" pitchFamily="2" charset="2"/>
              </a:rPr>
              <a:t>       5G development; Massive MIMO </a:t>
            </a:r>
            <a:r>
              <a:rPr lang="en-US" sz="2000" kern="0" dirty="0" smtClean="0">
                <a:sym typeface="Wingdings" panose="05000000000000000000" pitchFamily="2" charset="2"/>
              </a:rPr>
              <a:t>applications</a:t>
            </a:r>
            <a:endParaRPr lang="en-US" sz="2000" kern="0" dirty="0" smtClean="0"/>
          </a:p>
        </p:txBody>
      </p:sp>
      <p:sp>
        <p:nvSpPr>
          <p:cNvPr id="7" name="Content Placeholder 2"/>
          <p:cNvSpPr txBox="1">
            <a:spLocks/>
          </p:cNvSpPr>
          <p:nvPr/>
        </p:nvSpPr>
        <p:spPr bwMode="auto">
          <a:xfrm>
            <a:off x="762000" y="5486400"/>
            <a:ext cx="8228013" cy="7191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Hardware oriented security</a:t>
            </a:r>
          </a:p>
          <a:p>
            <a:pPr marL="0" indent="0">
              <a:buNone/>
            </a:pPr>
            <a:r>
              <a:rPr lang="en-US" sz="2000" kern="0" dirty="0" smtClean="0"/>
              <a:t>      Security in a connected world, hardware oriented security     </a:t>
            </a:r>
          </a:p>
        </p:txBody>
      </p:sp>
    </p:spTree>
    <p:extLst>
      <p:ext uri="{BB962C8B-B14F-4D97-AF65-F5344CB8AC3E}">
        <p14:creationId xmlns:p14="http://schemas.microsoft.com/office/powerpoint/2010/main" val="8765152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p>
            <a:r>
              <a:rPr lang="en-US" dirty="0" smtClean="0"/>
              <a:t>Forums and Panels for CICC 2017</a:t>
            </a:r>
            <a:endParaRPr lang="en-US" dirty="0"/>
          </a:p>
        </p:txBody>
      </p:sp>
      <p:sp>
        <p:nvSpPr>
          <p:cNvPr id="3" name="Content Placeholder 2"/>
          <p:cNvSpPr txBox="1">
            <a:spLocks/>
          </p:cNvSpPr>
          <p:nvPr/>
        </p:nvSpPr>
        <p:spPr bwMode="auto">
          <a:xfrm>
            <a:off x="457200" y="990600"/>
            <a:ext cx="8228013" cy="4572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b="1" kern="0" dirty="0" smtClean="0"/>
              <a:t>Potential topics from TPC survey</a:t>
            </a:r>
            <a:endParaRPr lang="en-US" kern="0" dirty="0" smtClean="0"/>
          </a:p>
        </p:txBody>
      </p:sp>
      <p:sp>
        <p:nvSpPr>
          <p:cNvPr id="4" name="Content Placeholder 2"/>
          <p:cNvSpPr txBox="1">
            <a:spLocks/>
          </p:cNvSpPr>
          <p:nvPr/>
        </p:nvSpPr>
        <p:spPr bwMode="auto">
          <a:xfrm>
            <a:off x="806582" y="3243261"/>
            <a:ext cx="8337418"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Computation and high-performance computing</a:t>
            </a:r>
          </a:p>
          <a:p>
            <a:pPr marL="0" indent="0">
              <a:buNone/>
            </a:pPr>
            <a:r>
              <a:rPr lang="en-US" sz="2000" kern="0" dirty="0"/>
              <a:t> </a:t>
            </a:r>
            <a:r>
              <a:rPr lang="en-US" sz="2000" kern="0" dirty="0" smtClean="0"/>
              <a:t>     </a:t>
            </a:r>
            <a:r>
              <a:rPr lang="en-US" sz="2000" kern="0" dirty="0" smtClean="0">
                <a:sym typeface="Wingdings" panose="05000000000000000000" pitchFamily="2" charset="2"/>
              </a:rPr>
              <a:t> </a:t>
            </a:r>
            <a:r>
              <a:rPr lang="en-US" sz="2000" kern="0" dirty="0" smtClean="0"/>
              <a:t>Machine learning and hardware acceleration for machine learning/deep learning</a:t>
            </a:r>
          </a:p>
          <a:p>
            <a:pPr marL="0" indent="0">
              <a:buNone/>
            </a:pPr>
            <a:r>
              <a:rPr lang="en-US" sz="2000" kern="0" dirty="0"/>
              <a:t> </a:t>
            </a:r>
            <a:r>
              <a:rPr lang="en-US" sz="2000" kern="0" dirty="0" smtClean="0"/>
              <a:t>     </a:t>
            </a:r>
            <a:r>
              <a:rPr lang="en-US" sz="2000" kern="0" dirty="0">
                <a:sym typeface="Wingdings" panose="05000000000000000000" pitchFamily="2" charset="2"/>
              </a:rPr>
              <a:t> </a:t>
            </a:r>
            <a:r>
              <a:rPr lang="en-US" sz="2000" kern="0" dirty="0" smtClean="0">
                <a:sym typeface="Wingdings" panose="05000000000000000000" pitchFamily="2" charset="2"/>
              </a:rPr>
              <a:t>Adapting </a:t>
            </a:r>
            <a:r>
              <a:rPr lang="en-US" sz="2000" kern="0" dirty="0">
                <a:sym typeface="Wingdings" panose="05000000000000000000" pitchFamily="2" charset="2"/>
              </a:rPr>
              <a:t>machine learning techniques for increasing performance of integrated </a:t>
            </a:r>
            <a:r>
              <a:rPr lang="en-US" sz="2000" kern="0" dirty="0" smtClean="0">
                <a:sym typeface="Wingdings" panose="05000000000000000000" pitchFamily="2" charset="2"/>
              </a:rPr>
              <a:t>circuits/circuit calibrations</a:t>
            </a:r>
            <a:endParaRPr lang="en-US" sz="2000" kern="0" dirty="0" smtClean="0"/>
          </a:p>
          <a:p>
            <a:pPr marL="0" indent="0">
              <a:buNone/>
            </a:pPr>
            <a:r>
              <a:rPr lang="en-US" sz="2000" kern="0" dirty="0" smtClean="0"/>
              <a:t>      </a:t>
            </a:r>
            <a:r>
              <a:rPr lang="en-US" sz="2000" kern="0" dirty="0">
                <a:sym typeface="Wingdings" panose="05000000000000000000" pitchFamily="2" charset="2"/>
              </a:rPr>
              <a:t> </a:t>
            </a:r>
            <a:r>
              <a:rPr lang="en-US" sz="2000" kern="0" dirty="0" smtClean="0">
                <a:sym typeface="Wingdings" panose="05000000000000000000" pitchFamily="2" charset="2"/>
              </a:rPr>
              <a:t>Cognitive computing</a:t>
            </a:r>
            <a:endParaRPr lang="en-US" sz="2000" kern="0" dirty="0" smtClean="0"/>
          </a:p>
          <a:p>
            <a:pPr marL="0" indent="0">
              <a:buNone/>
            </a:pPr>
            <a:r>
              <a:rPr lang="en-US" sz="2000" kern="0" dirty="0"/>
              <a:t> </a:t>
            </a:r>
            <a:r>
              <a:rPr lang="en-US" sz="2000" kern="0" dirty="0" smtClean="0"/>
              <a:t>     </a:t>
            </a:r>
            <a:r>
              <a:rPr lang="en-US" sz="2000" kern="0" dirty="0" smtClean="0">
                <a:sym typeface="Wingdings" panose="05000000000000000000" pitchFamily="2" charset="2"/>
              </a:rPr>
              <a:t> </a:t>
            </a:r>
            <a:r>
              <a:rPr lang="en-US" sz="2000" kern="0" dirty="0" smtClean="0"/>
              <a:t>Emerging high-bandwidth </a:t>
            </a:r>
            <a:r>
              <a:rPr lang="en-US" sz="2000" kern="0" dirty="0"/>
              <a:t>memory enablers (SK </a:t>
            </a:r>
            <a:r>
              <a:rPr lang="en-US" sz="2000" kern="0" dirty="0" smtClean="0"/>
              <a:t>Hynix, Micron, IBM, Intel…)</a:t>
            </a:r>
          </a:p>
        </p:txBody>
      </p:sp>
      <p:sp>
        <p:nvSpPr>
          <p:cNvPr id="5" name="Content Placeholder 2"/>
          <p:cNvSpPr txBox="1">
            <a:spLocks/>
          </p:cNvSpPr>
          <p:nvPr/>
        </p:nvSpPr>
        <p:spPr bwMode="auto">
          <a:xfrm>
            <a:off x="806582" y="1566861"/>
            <a:ext cx="8228013"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a:t>Automotive </a:t>
            </a:r>
            <a:r>
              <a:rPr lang="en-US" sz="2000" b="1" kern="0" dirty="0" smtClean="0"/>
              <a:t>electronics</a:t>
            </a:r>
          </a:p>
          <a:p>
            <a:pPr marL="0" indent="0">
              <a:buNone/>
            </a:pPr>
            <a:r>
              <a:rPr lang="en-US" sz="2000" kern="0" dirty="0" smtClean="0"/>
              <a:t>      Future </a:t>
            </a:r>
            <a:r>
              <a:rPr lang="en-US" sz="2000" kern="0" dirty="0"/>
              <a:t>of automotive infotainment from </a:t>
            </a:r>
            <a:r>
              <a:rPr lang="en-US" sz="2000" kern="0" dirty="0" smtClean="0"/>
              <a:t>Audi, Autonomous driving, Radar, </a:t>
            </a:r>
            <a:endParaRPr lang="en-US" sz="2000" kern="0" dirty="0"/>
          </a:p>
        </p:txBody>
      </p:sp>
      <p:sp>
        <p:nvSpPr>
          <p:cNvPr id="6" name="Content Placeholder 2"/>
          <p:cNvSpPr txBox="1">
            <a:spLocks/>
          </p:cNvSpPr>
          <p:nvPr/>
        </p:nvSpPr>
        <p:spPr bwMode="auto">
          <a:xfrm>
            <a:off x="839787" y="2405061"/>
            <a:ext cx="8228013" cy="1023939"/>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Data converters</a:t>
            </a:r>
          </a:p>
          <a:p>
            <a:pPr marL="0" indent="0">
              <a:buNone/>
            </a:pPr>
            <a:r>
              <a:rPr lang="en-US" sz="2000" kern="0" dirty="0" smtClean="0"/>
              <a:t>      Time-assisted, compressive sensing</a:t>
            </a:r>
          </a:p>
        </p:txBody>
      </p:sp>
    </p:spTree>
    <p:extLst>
      <p:ext uri="{BB962C8B-B14F-4D97-AF65-F5344CB8AC3E}">
        <p14:creationId xmlns:p14="http://schemas.microsoft.com/office/powerpoint/2010/main" val="7381105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p>
            <a:r>
              <a:rPr lang="en-US" dirty="0" smtClean="0"/>
              <a:t>Forums and Panels for CICC 2017</a:t>
            </a:r>
            <a:endParaRPr lang="en-US" dirty="0"/>
          </a:p>
        </p:txBody>
      </p:sp>
      <p:sp>
        <p:nvSpPr>
          <p:cNvPr id="3" name="Content Placeholder 2"/>
          <p:cNvSpPr txBox="1">
            <a:spLocks/>
          </p:cNvSpPr>
          <p:nvPr/>
        </p:nvSpPr>
        <p:spPr bwMode="auto">
          <a:xfrm>
            <a:off x="457200" y="990600"/>
            <a:ext cx="8228013" cy="4572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b="1" kern="0" dirty="0" smtClean="0"/>
              <a:t>Potential topics from TPC survey</a:t>
            </a:r>
            <a:endParaRPr lang="en-US" kern="0" dirty="0" smtClean="0"/>
          </a:p>
        </p:txBody>
      </p:sp>
      <p:sp>
        <p:nvSpPr>
          <p:cNvPr id="4" name="Content Placeholder 2"/>
          <p:cNvSpPr txBox="1">
            <a:spLocks/>
          </p:cNvSpPr>
          <p:nvPr/>
        </p:nvSpPr>
        <p:spPr bwMode="auto">
          <a:xfrm>
            <a:off x="685800" y="1600200"/>
            <a:ext cx="7769226" cy="3380881"/>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Big-picture/Semi-technical/Non-technical topics </a:t>
            </a:r>
            <a:r>
              <a:rPr lang="en-US" sz="2000" b="1" kern="0" dirty="0"/>
              <a:t>(panel</a:t>
            </a:r>
            <a:r>
              <a:rPr lang="en-US" sz="2000" kern="0" dirty="0"/>
              <a:t>) </a:t>
            </a:r>
            <a:endParaRPr lang="en-US" sz="2000" kern="0" dirty="0" smtClean="0"/>
          </a:p>
          <a:p>
            <a:pPr marL="0" indent="0">
              <a:buNone/>
            </a:pPr>
            <a:r>
              <a:rPr lang="en-US" sz="2000" kern="0" dirty="0"/>
              <a:t> </a:t>
            </a:r>
            <a:r>
              <a:rPr lang="en-US" sz="2000" kern="0" dirty="0" smtClean="0"/>
              <a:t>     </a:t>
            </a:r>
            <a:r>
              <a:rPr lang="en-US" sz="2000" kern="0" dirty="0" smtClean="0">
                <a:sym typeface="Wingdings" panose="05000000000000000000" pitchFamily="2" charset="2"/>
              </a:rPr>
              <a:t> </a:t>
            </a:r>
            <a:r>
              <a:rPr lang="en-US" sz="2000" kern="0" dirty="0">
                <a:sym typeface="Wingdings" panose="05000000000000000000" pitchFamily="2" charset="2"/>
              </a:rPr>
              <a:t>5G Wireless: standards, evolution, and </a:t>
            </a:r>
            <a:r>
              <a:rPr lang="en-US" sz="2000" kern="0" dirty="0" smtClean="0">
                <a:sym typeface="Wingdings" panose="05000000000000000000" pitchFamily="2" charset="2"/>
              </a:rPr>
              <a:t>applications (VR)</a:t>
            </a:r>
            <a:endParaRPr lang="en-US" sz="2000" kern="0" dirty="0" smtClean="0"/>
          </a:p>
          <a:p>
            <a:pPr marL="0" indent="0">
              <a:buNone/>
            </a:pPr>
            <a:r>
              <a:rPr lang="en-US" sz="2000" kern="0" dirty="0"/>
              <a:t> </a:t>
            </a:r>
            <a:r>
              <a:rPr lang="en-US" sz="2000" kern="0" dirty="0" smtClean="0"/>
              <a:t>     </a:t>
            </a:r>
            <a:r>
              <a:rPr lang="en-US" sz="2000" kern="0" dirty="0" smtClean="0">
                <a:sym typeface="Wingdings" panose="05000000000000000000" pitchFamily="2" charset="2"/>
              </a:rPr>
              <a:t> </a:t>
            </a:r>
            <a:r>
              <a:rPr lang="en-US" sz="2000" kern="0" dirty="0" err="1">
                <a:sym typeface="Wingdings" panose="05000000000000000000" pitchFamily="2" charset="2"/>
              </a:rPr>
              <a:t>IoT</a:t>
            </a:r>
            <a:r>
              <a:rPr lang="en-US" sz="2000" kern="0" dirty="0">
                <a:sym typeface="Wingdings" panose="05000000000000000000" pitchFamily="2" charset="2"/>
              </a:rPr>
              <a:t> </a:t>
            </a:r>
            <a:r>
              <a:rPr lang="en-US" sz="2000" kern="0" dirty="0"/>
              <a:t>present state &amp; direction</a:t>
            </a:r>
          </a:p>
          <a:p>
            <a:pPr marL="0" indent="0">
              <a:buNone/>
            </a:pPr>
            <a:r>
              <a:rPr lang="en-US" sz="2000" kern="0" dirty="0"/>
              <a:t>      </a:t>
            </a:r>
            <a:r>
              <a:rPr lang="en-US" sz="2000" kern="0" dirty="0">
                <a:sym typeface="Wingdings" panose="05000000000000000000" pitchFamily="2" charset="2"/>
              </a:rPr>
              <a:t> </a:t>
            </a:r>
            <a:r>
              <a:rPr lang="en-US" sz="2000" kern="0" dirty="0" err="1">
                <a:sym typeface="Wingdings" panose="05000000000000000000" pitchFamily="2" charset="2"/>
              </a:rPr>
              <a:t>IoT</a:t>
            </a:r>
            <a:r>
              <a:rPr lang="en-US" sz="2000" kern="0" dirty="0">
                <a:sym typeface="Wingdings" panose="05000000000000000000" pitchFamily="2" charset="2"/>
              </a:rPr>
              <a:t>: is it an opportunity or a mirage?</a:t>
            </a:r>
            <a:r>
              <a:rPr lang="en-US" sz="2000" kern="0" dirty="0" smtClean="0"/>
              <a:t> </a:t>
            </a:r>
          </a:p>
          <a:p>
            <a:pPr marL="0" indent="0">
              <a:buNone/>
            </a:pPr>
            <a:r>
              <a:rPr lang="en-US" sz="2000" kern="0" dirty="0" smtClean="0"/>
              <a:t>      </a:t>
            </a:r>
            <a:r>
              <a:rPr lang="en-US" sz="2000" kern="0" dirty="0" smtClean="0">
                <a:sym typeface="Wingdings" panose="05000000000000000000" pitchFamily="2" charset="2"/>
              </a:rPr>
              <a:t> </a:t>
            </a:r>
            <a:r>
              <a:rPr lang="en-US" sz="2000" kern="0" dirty="0" smtClean="0"/>
              <a:t>Is innovation in circuit design over?</a:t>
            </a:r>
          </a:p>
          <a:p>
            <a:pPr marL="0" indent="0">
              <a:buNone/>
            </a:pPr>
            <a:r>
              <a:rPr lang="en-US" sz="2000" kern="0" dirty="0"/>
              <a:t> </a:t>
            </a:r>
            <a:r>
              <a:rPr lang="en-US" sz="2000" kern="0" dirty="0" smtClean="0"/>
              <a:t>     </a:t>
            </a:r>
            <a:r>
              <a:rPr lang="en-US" sz="2000" kern="0" dirty="0" smtClean="0">
                <a:sym typeface="Wingdings" panose="05000000000000000000" pitchFamily="2" charset="2"/>
              </a:rPr>
              <a:t> </a:t>
            </a:r>
            <a:r>
              <a:rPr lang="en-US" sz="2000" kern="0" dirty="0" smtClean="0"/>
              <a:t>What would happen in </a:t>
            </a:r>
            <a:r>
              <a:rPr lang="en-US" sz="2000" kern="0" dirty="0"/>
              <a:t>the </a:t>
            </a:r>
            <a:r>
              <a:rPr lang="en-US" sz="2000" kern="0" dirty="0" smtClean="0"/>
              <a:t>Post-CMOS era (emerging technologies)?</a:t>
            </a:r>
          </a:p>
          <a:p>
            <a:pPr marL="0" indent="0">
              <a:buNone/>
            </a:pPr>
            <a:r>
              <a:rPr lang="en-US" sz="2000" kern="0" dirty="0">
                <a:sym typeface="Wingdings" panose="05000000000000000000" pitchFamily="2" charset="2"/>
              </a:rPr>
              <a:t> </a:t>
            </a:r>
            <a:r>
              <a:rPr lang="en-US" sz="2000" kern="0" dirty="0" smtClean="0">
                <a:sym typeface="Wingdings" panose="05000000000000000000" pitchFamily="2" charset="2"/>
              </a:rPr>
              <a:t>      </a:t>
            </a:r>
            <a:r>
              <a:rPr lang="en-US" sz="2000" kern="0" dirty="0">
                <a:sym typeface="Wingdings" panose="05000000000000000000" pitchFamily="2" charset="2"/>
              </a:rPr>
              <a:t>Consolidation and the future of the IC industry</a:t>
            </a:r>
            <a:r>
              <a:rPr lang="en-US" sz="2000" kern="0" dirty="0"/>
              <a:t>	</a:t>
            </a:r>
            <a:r>
              <a:rPr lang="en-US" sz="2000" kern="0" dirty="0" smtClean="0"/>
              <a:t> (</a:t>
            </a:r>
            <a:r>
              <a:rPr lang="en-US" sz="2000" kern="0" dirty="0" err="1" smtClean="0"/>
              <a:t>MediaTek</a:t>
            </a:r>
            <a:r>
              <a:rPr lang="en-US" sz="2000" kern="0" dirty="0" smtClean="0"/>
              <a:t>)</a:t>
            </a:r>
            <a:endParaRPr lang="en-US" sz="2000" kern="0" dirty="0"/>
          </a:p>
          <a:p>
            <a:pPr marL="0" indent="0">
              <a:buNone/>
            </a:pPr>
            <a:r>
              <a:rPr lang="en-US" sz="2000" kern="0" dirty="0" smtClean="0">
                <a:sym typeface="Wingdings" panose="05000000000000000000" pitchFamily="2" charset="2"/>
              </a:rPr>
              <a:t>       </a:t>
            </a:r>
            <a:r>
              <a:rPr lang="en-US" sz="2000" kern="0" dirty="0">
                <a:sym typeface="Wingdings" panose="05000000000000000000" pitchFamily="2" charset="2"/>
              </a:rPr>
              <a:t>What </a:t>
            </a:r>
            <a:r>
              <a:rPr lang="en-US" sz="2000" kern="0" dirty="0" smtClean="0">
                <a:sym typeface="Wingdings" panose="05000000000000000000" pitchFamily="2" charset="2"/>
              </a:rPr>
              <a:t>are </a:t>
            </a:r>
            <a:r>
              <a:rPr lang="en-US" sz="2000" kern="0" dirty="0">
                <a:sym typeface="Wingdings" panose="05000000000000000000" pitchFamily="2" charset="2"/>
              </a:rPr>
              <a:t>the cheapest technology nodes</a:t>
            </a:r>
            <a:r>
              <a:rPr lang="en-US" sz="2000" kern="0" dirty="0" smtClean="0">
                <a:sym typeface="Wingdings" panose="05000000000000000000" pitchFamily="2" charset="2"/>
              </a:rPr>
              <a:t>?</a:t>
            </a:r>
          </a:p>
          <a:p>
            <a:pPr marL="0" indent="0">
              <a:buNone/>
            </a:pPr>
            <a:r>
              <a:rPr lang="en-US" sz="2000" kern="0" dirty="0" smtClean="0">
                <a:sym typeface="Wingdings" panose="05000000000000000000" pitchFamily="2" charset="2"/>
              </a:rPr>
              <a:t>      </a:t>
            </a:r>
            <a:r>
              <a:rPr lang="en-US" sz="2000" kern="0" dirty="0">
                <a:sym typeface="Wingdings" panose="05000000000000000000" pitchFamily="2" charset="2"/>
              </a:rPr>
              <a:t> </a:t>
            </a:r>
            <a:r>
              <a:rPr lang="en-US" sz="2000" kern="0" dirty="0" smtClean="0">
                <a:sym typeface="Wingdings" panose="05000000000000000000" pitchFamily="2" charset="2"/>
              </a:rPr>
              <a:t>Rebirth of Artificial Intelligence</a:t>
            </a:r>
          </a:p>
        </p:txBody>
      </p:sp>
    </p:spTree>
    <p:extLst>
      <p:ext uri="{BB962C8B-B14F-4D97-AF65-F5344CB8AC3E}">
        <p14:creationId xmlns:p14="http://schemas.microsoft.com/office/powerpoint/2010/main" val="988754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p>
            <a:r>
              <a:rPr lang="en-US" dirty="0" smtClean="0"/>
              <a:t>Forums and Panels for CICC 2017</a:t>
            </a:r>
            <a:endParaRPr lang="en-US" dirty="0"/>
          </a:p>
        </p:txBody>
      </p:sp>
      <p:sp>
        <p:nvSpPr>
          <p:cNvPr id="3" name="Content Placeholder 2"/>
          <p:cNvSpPr txBox="1">
            <a:spLocks/>
          </p:cNvSpPr>
          <p:nvPr/>
        </p:nvSpPr>
        <p:spPr bwMode="auto">
          <a:xfrm>
            <a:off x="457200" y="990600"/>
            <a:ext cx="8228013" cy="4572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b="1" kern="0" dirty="0" smtClean="0"/>
              <a:t>Potential topics from TPC survey</a:t>
            </a:r>
            <a:endParaRPr lang="en-US" kern="0" dirty="0" smtClean="0"/>
          </a:p>
        </p:txBody>
      </p:sp>
      <p:sp>
        <p:nvSpPr>
          <p:cNvPr id="4" name="Content Placeholder 2"/>
          <p:cNvSpPr txBox="1">
            <a:spLocks/>
          </p:cNvSpPr>
          <p:nvPr/>
        </p:nvSpPr>
        <p:spPr bwMode="auto">
          <a:xfrm>
            <a:off x="687387" y="1600201"/>
            <a:ext cx="8228013" cy="24384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2000" b="1" kern="0" dirty="0" smtClean="0"/>
              <a:t>Other suggested topics</a:t>
            </a:r>
            <a:endParaRPr lang="en-US" sz="2000" kern="0" dirty="0" smtClean="0"/>
          </a:p>
          <a:p>
            <a:pPr marL="0" indent="0">
              <a:buNone/>
            </a:pPr>
            <a:r>
              <a:rPr lang="en-US" sz="2000" kern="0" dirty="0"/>
              <a:t> </a:t>
            </a:r>
            <a:r>
              <a:rPr lang="en-US" sz="2000" kern="0" dirty="0" smtClean="0"/>
              <a:t>     </a:t>
            </a:r>
            <a:r>
              <a:rPr lang="en-US" sz="2000" kern="0" dirty="0" smtClean="0">
                <a:sym typeface="Wingdings" panose="05000000000000000000" pitchFamily="2" charset="2"/>
              </a:rPr>
              <a:t> Challenges in </a:t>
            </a:r>
            <a:r>
              <a:rPr lang="en-US" sz="2000" kern="0" dirty="0" err="1" smtClean="0">
                <a:sym typeface="Wingdings" panose="05000000000000000000" pitchFamily="2" charset="2"/>
              </a:rPr>
              <a:t>GaN</a:t>
            </a:r>
            <a:r>
              <a:rPr lang="en-US" sz="2000" kern="0" dirty="0" smtClean="0">
                <a:sym typeface="Wingdings" panose="05000000000000000000" pitchFamily="2" charset="2"/>
              </a:rPr>
              <a:t> reliability</a:t>
            </a:r>
            <a:endParaRPr lang="en-US" sz="2000" kern="0" dirty="0" smtClean="0"/>
          </a:p>
          <a:p>
            <a:pPr marL="0" indent="0">
              <a:buNone/>
            </a:pPr>
            <a:r>
              <a:rPr lang="en-US" sz="2000" kern="0" dirty="0" smtClean="0"/>
              <a:t>      </a:t>
            </a:r>
            <a:r>
              <a:rPr lang="en-US" sz="2000" kern="0" dirty="0">
                <a:sym typeface="Wingdings" panose="05000000000000000000" pitchFamily="2" charset="2"/>
              </a:rPr>
              <a:t> How to use Electromagnetic simulation efficiently in advanced RF </a:t>
            </a:r>
            <a:r>
              <a:rPr lang="en-US" sz="2000" kern="0" dirty="0" smtClean="0">
                <a:sym typeface="Wingdings" panose="05000000000000000000" pitchFamily="2" charset="2"/>
              </a:rPr>
              <a:t>design?</a:t>
            </a:r>
            <a:endParaRPr lang="en-US" sz="2000" kern="0" dirty="0" smtClean="0"/>
          </a:p>
          <a:p>
            <a:pPr marL="0" indent="0">
              <a:buNone/>
            </a:pPr>
            <a:r>
              <a:rPr lang="en-US" sz="2000" kern="0" dirty="0" smtClean="0"/>
              <a:t>      </a:t>
            </a:r>
            <a:r>
              <a:rPr lang="en-US" sz="2000" kern="0" dirty="0" smtClean="0">
                <a:sym typeface="Wingdings" panose="05000000000000000000" pitchFamily="2" charset="2"/>
              </a:rPr>
              <a:t> </a:t>
            </a:r>
            <a:r>
              <a:rPr lang="en-US" sz="2000" kern="0" dirty="0" smtClean="0"/>
              <a:t>Devices and circuits on flexible substrate</a:t>
            </a:r>
          </a:p>
          <a:p>
            <a:pPr marL="0" indent="0">
              <a:buNone/>
            </a:pPr>
            <a:r>
              <a:rPr lang="en-US" sz="2000" kern="0" dirty="0"/>
              <a:t> </a:t>
            </a:r>
            <a:r>
              <a:rPr lang="en-US" sz="2000" kern="0" dirty="0" smtClean="0"/>
              <a:t>     </a:t>
            </a:r>
            <a:r>
              <a:rPr lang="en-US" sz="2000" kern="0" dirty="0" smtClean="0">
                <a:sym typeface="Wingdings" panose="05000000000000000000" pitchFamily="2" charset="2"/>
              </a:rPr>
              <a:t> Virtual reality and augmented reality</a:t>
            </a:r>
            <a:endParaRPr lang="en-US" sz="2000" kern="0" dirty="0" smtClean="0"/>
          </a:p>
          <a:p>
            <a:pPr marL="0" indent="0">
              <a:buNone/>
            </a:pPr>
            <a:r>
              <a:rPr lang="en-US" sz="2000" kern="0" dirty="0" smtClean="0">
                <a:sym typeface="Wingdings" panose="05000000000000000000" pitchFamily="2" charset="2"/>
              </a:rPr>
              <a:t>       3d hybrid interconnects</a:t>
            </a:r>
          </a:p>
        </p:txBody>
      </p:sp>
      <p:sp>
        <p:nvSpPr>
          <p:cNvPr id="5" name="Content Placeholder 2"/>
          <p:cNvSpPr txBox="1">
            <a:spLocks/>
          </p:cNvSpPr>
          <p:nvPr/>
        </p:nvSpPr>
        <p:spPr bwMode="auto">
          <a:xfrm>
            <a:off x="685800" y="4648200"/>
            <a:ext cx="8228013" cy="9144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pPr marL="0" indent="0" algn="ctr">
              <a:buNone/>
            </a:pPr>
            <a:r>
              <a:rPr lang="en-US" sz="3000" kern="0" dirty="0" smtClean="0">
                <a:solidFill>
                  <a:schemeClr val="accent2"/>
                </a:solidFill>
              </a:rPr>
              <a:t>Please feel free to contact me or </a:t>
            </a:r>
            <a:r>
              <a:rPr lang="en-US" sz="3000" kern="0" dirty="0" err="1" smtClean="0">
                <a:solidFill>
                  <a:schemeClr val="accent2"/>
                </a:solidFill>
              </a:rPr>
              <a:t>Pedram</a:t>
            </a:r>
            <a:r>
              <a:rPr lang="en-US" sz="3000" kern="0" dirty="0" smtClean="0">
                <a:solidFill>
                  <a:schemeClr val="accent2"/>
                </a:solidFill>
              </a:rPr>
              <a:t> if you have any other suggestion! </a:t>
            </a:r>
            <a:endParaRPr lang="en-US" sz="3000" kern="0" dirty="0" smtClean="0">
              <a:solidFill>
                <a:schemeClr val="accent2"/>
              </a:solidFill>
              <a:sym typeface="Wingdings" panose="05000000000000000000" pitchFamily="2" charset="2"/>
            </a:endParaRPr>
          </a:p>
        </p:txBody>
      </p:sp>
    </p:spTree>
    <p:extLst>
      <p:ext uri="{BB962C8B-B14F-4D97-AF65-F5344CB8AC3E}">
        <p14:creationId xmlns:p14="http://schemas.microsoft.com/office/powerpoint/2010/main" val="12132087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Publicity</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Colin McAndrew	Co-chair: Open</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b"/>
                      <a:r>
                        <a:rPr lang="en-US" sz="1400" b="1" i="0" u="none" strike="noStrike" dirty="0">
                          <a:solidFill>
                            <a:srgbClr val="000000"/>
                          </a:solidFill>
                          <a:effectLst/>
                          <a:latin typeface="Calibri" panose="020F0502020204030204" pitchFamily="34" charset="0"/>
                        </a:rPr>
                        <a:t>Tod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Dickson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IBM T.J. Watson</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Aaron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Grenat</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AMD</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Emad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Hegazi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Ain Shams University</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Mohammad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Hekmat</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Samsung</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Tetsuya</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Iizuka</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U of Tokyo</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KJ</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Koh</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Virginia Tech</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Xin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Lin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Carnegie Mellon</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Colin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McAndrew</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Freescale Semiconductor</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Ivan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O'Connell</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University College Cork</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Eric</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Soenen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TSMC</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Nun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Sun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UT Austin</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Ken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Suyama</a:t>
                      </a:r>
                    </a:p>
                  </a:txBody>
                  <a:tcPr marL="4763" marR="4763" marT="4763" marB="0" anchor="b"/>
                </a:tc>
                <a:tc>
                  <a:txBody>
                    <a:bodyPr/>
                    <a:lstStyle/>
                    <a:p>
                      <a:pPr algn="l" fontAlgn="ctr"/>
                      <a:r>
                        <a:rPr lang="en-US" sz="1400" b="1" i="0" u="none" strike="noStrike" dirty="0">
                          <a:solidFill>
                            <a:srgbClr val="000000"/>
                          </a:solidFill>
                          <a:effectLst/>
                          <a:latin typeface="Calibri" panose="020F0502020204030204" pitchFamily="34" charset="0"/>
                        </a:rPr>
                        <a:t>Epoch Microelectronics</a:t>
                      </a:r>
                    </a:p>
                  </a:txBody>
                  <a:tcPr marL="4763" marR="4763" marT="4763" marB="0" anchor="ctr"/>
                </a:tc>
              </a:tr>
              <a:tr h="289492">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11409391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LinkedIn group</a:t>
            </a:r>
          </a:p>
          <a:p>
            <a:pPr lvl="1"/>
            <a:r>
              <a:rPr lang="en-US" dirty="0" smtClean="0"/>
              <a:t>732 members, down from 742</a:t>
            </a:r>
          </a:p>
          <a:p>
            <a:pPr lvl="1"/>
            <a:r>
              <a:rPr lang="en-US" dirty="0" smtClean="0"/>
              <a:t>no activity since 2015 conference</a:t>
            </a:r>
          </a:p>
          <a:p>
            <a:r>
              <a:rPr lang="en-US" dirty="0" smtClean="0"/>
              <a:t>Melissa’s e-mail list is larger and less “passive”</a:t>
            </a:r>
          </a:p>
          <a:p>
            <a:pPr lvl="1"/>
            <a:r>
              <a:rPr lang="en-US" dirty="0" smtClean="0"/>
              <a:t>does not require active seeking of information</a:t>
            </a:r>
          </a:p>
          <a:p>
            <a:pPr lvl="1"/>
            <a:r>
              <a:rPr lang="en-US" dirty="0" smtClean="0"/>
              <a:t>2,179 e-mail addresses</a:t>
            </a:r>
          </a:p>
          <a:p>
            <a:pPr lvl="2"/>
            <a:r>
              <a:rPr lang="en-US" dirty="0" smtClean="0"/>
              <a:t>registrants 2014-2015</a:t>
            </a:r>
            <a:r>
              <a:rPr lang="en-US" dirty="0"/>
              <a:t>, </a:t>
            </a:r>
            <a:r>
              <a:rPr lang="en-US" dirty="0" smtClean="0"/>
              <a:t>all submitting authors 2013-2015</a:t>
            </a:r>
          </a:p>
          <a:p>
            <a:r>
              <a:rPr lang="en-US" dirty="0" smtClean="0"/>
              <a:t>Opportunities</a:t>
            </a:r>
          </a:p>
          <a:p>
            <a:pPr lvl="1"/>
            <a:r>
              <a:rPr lang="en-US" dirty="0" smtClean="0"/>
              <a:t>re-invigorate active solicitation of submissions by TPC members</a:t>
            </a:r>
          </a:p>
          <a:p>
            <a:pPr lvl="1"/>
            <a:r>
              <a:rPr lang="en-US" dirty="0" smtClean="0"/>
              <a:t>every TPC member should try to contact 10 people or groups they believe have relevant work and are likely to submit</a:t>
            </a:r>
          </a:p>
          <a:p>
            <a:pPr lvl="1"/>
            <a:r>
              <a:rPr lang="en-US" dirty="0" smtClean="0"/>
              <a:t>not just one request, follow up </a:t>
            </a:r>
            <a:r>
              <a:rPr lang="en-US" b="1" dirty="0" smtClean="0"/>
              <a:t>personally</a:t>
            </a:r>
            <a:endParaRPr lang="en-US" dirty="0" smtClean="0"/>
          </a:p>
          <a:p>
            <a:pPr lvl="2"/>
            <a:r>
              <a:rPr lang="en-US" dirty="0" smtClean="0"/>
              <a:t>6 weeks, 4 weeks, 2 weeks, 1 week before submission deadline</a:t>
            </a:r>
          </a:p>
          <a:p>
            <a:pPr lvl="2"/>
            <a:endParaRPr lang="en-US" dirty="0" smtClean="0"/>
          </a:p>
        </p:txBody>
      </p:sp>
      <p:sp>
        <p:nvSpPr>
          <p:cNvPr id="5" name="Rectangle 2"/>
          <p:cNvSpPr>
            <a:spLocks noGrp="1" noChangeArrowheads="1"/>
          </p:cNvSpPr>
          <p:nvPr>
            <p:ph type="title"/>
          </p:nvPr>
        </p:nvSpPr>
        <p:spPr>
          <a:xfrm>
            <a:off x="609600" y="1588"/>
            <a:ext cx="7770813" cy="989012"/>
          </a:xfrm>
        </p:spPr>
        <p:txBody>
          <a:bodyPr/>
          <a:lstStyle/>
          <a:p>
            <a:r>
              <a:rPr lang="en-US" sz="3200" dirty="0" smtClean="0"/>
              <a:t>Publicity</a:t>
            </a:r>
          </a:p>
        </p:txBody>
      </p:sp>
    </p:spTree>
    <p:extLst>
      <p:ext uri="{BB962C8B-B14F-4D97-AF65-F5344CB8AC3E}">
        <p14:creationId xmlns:p14="http://schemas.microsoft.com/office/powerpoint/2010/main" val="93806063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8075613" cy="989012"/>
          </a:xfrm>
        </p:spPr>
        <p:txBody>
          <a:bodyPr/>
          <a:lstStyle/>
          <a:p>
            <a:r>
              <a:rPr lang="en-US" dirty="0" smtClean="0"/>
              <a:t>Target </a:t>
            </a:r>
            <a:r>
              <a:rPr lang="en-US" dirty="0"/>
              <a:t>Austin </a:t>
            </a:r>
            <a:r>
              <a:rPr lang="en-US" dirty="0" smtClean="0"/>
              <a:t> Semiconductor</a:t>
            </a:r>
            <a:endParaRPr lang="en-US" dirty="0"/>
          </a:p>
        </p:txBody>
      </p:sp>
      <p:sp>
        <p:nvSpPr>
          <p:cNvPr id="3" name="Content Placeholder 2"/>
          <p:cNvSpPr>
            <a:spLocks noGrp="1"/>
          </p:cNvSpPr>
          <p:nvPr>
            <p:ph idx="1"/>
          </p:nvPr>
        </p:nvSpPr>
        <p:spPr/>
        <p:txBody>
          <a:bodyPr numCol="2"/>
          <a:lstStyle/>
          <a:p>
            <a:r>
              <a:rPr lang="en-US" dirty="0" smtClean="0"/>
              <a:t>UT Austin</a:t>
            </a:r>
          </a:p>
          <a:p>
            <a:r>
              <a:rPr lang="en-US" dirty="0" smtClean="0"/>
              <a:t>Silicon Laboratories</a:t>
            </a:r>
          </a:p>
          <a:p>
            <a:r>
              <a:rPr lang="en-US" dirty="0" smtClean="0"/>
              <a:t>NXP</a:t>
            </a:r>
          </a:p>
          <a:p>
            <a:r>
              <a:rPr lang="en-US" dirty="0" smtClean="0"/>
              <a:t>ARM</a:t>
            </a:r>
          </a:p>
          <a:p>
            <a:r>
              <a:rPr lang="en-US" dirty="0" smtClean="0"/>
              <a:t>AMD</a:t>
            </a:r>
          </a:p>
          <a:p>
            <a:r>
              <a:rPr lang="en-US" dirty="0" smtClean="0"/>
              <a:t>Samsung</a:t>
            </a:r>
          </a:p>
          <a:p>
            <a:r>
              <a:rPr lang="en-US" dirty="0" smtClean="0"/>
              <a:t>Qualcomm</a:t>
            </a:r>
          </a:p>
          <a:p>
            <a:r>
              <a:rPr lang="en-US" dirty="0" err="1" smtClean="0"/>
              <a:t>Nvidia</a:t>
            </a:r>
            <a:endParaRPr lang="en-US" dirty="0" smtClean="0"/>
          </a:p>
          <a:p>
            <a:r>
              <a:rPr lang="en-US" dirty="0" smtClean="0"/>
              <a:t>Intel</a:t>
            </a:r>
          </a:p>
          <a:p>
            <a:r>
              <a:rPr lang="en-US" dirty="0" smtClean="0"/>
              <a:t>Cirrus Logic</a:t>
            </a:r>
          </a:p>
          <a:p>
            <a:r>
              <a:rPr lang="en-US" dirty="0" err="1" smtClean="0"/>
              <a:t>Calxeda</a:t>
            </a:r>
            <a:endParaRPr lang="en-US" dirty="0" smtClean="0"/>
          </a:p>
          <a:p>
            <a:r>
              <a:rPr lang="en-US" dirty="0" err="1" smtClean="0"/>
              <a:t>Microsemi</a:t>
            </a:r>
            <a:endParaRPr lang="en-US" dirty="0" smtClean="0"/>
          </a:p>
          <a:p>
            <a:r>
              <a:rPr lang="en-US" dirty="0"/>
              <a:t>Hynix</a:t>
            </a:r>
          </a:p>
          <a:p>
            <a:r>
              <a:rPr lang="en-US" dirty="0" smtClean="0"/>
              <a:t>Marvell</a:t>
            </a:r>
          </a:p>
          <a:p>
            <a:r>
              <a:rPr lang="en-US" dirty="0" err="1" smtClean="0"/>
              <a:t>Vitesse</a:t>
            </a:r>
            <a:endParaRPr lang="en-US" dirty="0"/>
          </a:p>
          <a:p>
            <a:r>
              <a:rPr lang="en-US" dirty="0"/>
              <a:t>IBM Research</a:t>
            </a:r>
          </a:p>
          <a:p>
            <a:r>
              <a:rPr lang="en-US" dirty="0" err="1" smtClean="0"/>
              <a:t>Spansion</a:t>
            </a:r>
            <a:endParaRPr lang="en-US" dirty="0" smtClean="0"/>
          </a:p>
          <a:p>
            <a:r>
              <a:rPr lang="en-US" dirty="0" err="1" smtClean="0"/>
              <a:t>Everspin</a:t>
            </a:r>
            <a:endParaRPr lang="en-US" dirty="0" smtClean="0"/>
          </a:p>
          <a:p>
            <a:r>
              <a:rPr lang="en-US" dirty="0" smtClean="0"/>
              <a:t>SEMATECH</a:t>
            </a:r>
          </a:p>
          <a:p>
            <a:r>
              <a:rPr lang="en-US" dirty="0" smtClean="0"/>
              <a:t>GLOBALFOUNDRIES</a:t>
            </a:r>
          </a:p>
          <a:p>
            <a:r>
              <a:rPr lang="en-US" dirty="0" smtClean="0"/>
              <a:t>Also Dallas:</a:t>
            </a:r>
          </a:p>
          <a:p>
            <a:pPr lvl="1"/>
            <a:r>
              <a:rPr lang="en-US" dirty="0" smtClean="0"/>
              <a:t>TI</a:t>
            </a:r>
          </a:p>
          <a:p>
            <a:pPr lvl="1"/>
            <a:r>
              <a:rPr lang="en-US" dirty="0" smtClean="0"/>
              <a:t>UT Dallas</a:t>
            </a:r>
            <a:endParaRPr lang="en-US" dirty="0"/>
          </a:p>
        </p:txBody>
      </p:sp>
    </p:spTree>
    <p:extLst>
      <p:ext uri="{BB962C8B-B14F-4D97-AF65-F5344CB8AC3E}">
        <p14:creationId xmlns:p14="http://schemas.microsoft.com/office/powerpoint/2010/main" val="1500959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2209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&amp; Intro Remarks – Don </a:t>
            </a:r>
            <a:r>
              <a:rPr lang="en-US" b="1" dirty="0" err="1" smtClean="0">
                <a:solidFill>
                  <a:schemeClr val="tx1"/>
                </a:solidFill>
              </a:rPr>
              <a:t>Thelen</a:t>
            </a:r>
            <a:endParaRPr lang="en-US" b="1" dirty="0" smtClean="0">
              <a:solidFill>
                <a:schemeClr val="tx1"/>
              </a:solidFill>
            </a:endParaRPr>
          </a:p>
          <a:p>
            <a:r>
              <a:rPr lang="en-US" b="1" dirty="0" smtClean="0">
                <a:solidFill>
                  <a:schemeClr val="tx1"/>
                </a:solidFill>
              </a:rPr>
              <a:t>8:10 </a:t>
            </a:r>
            <a:r>
              <a:rPr lang="en-US" b="1" dirty="0">
                <a:solidFill>
                  <a:schemeClr val="tx1"/>
                </a:solidFill>
              </a:rPr>
              <a:t>AM	CICC 2017 TPC – </a:t>
            </a:r>
            <a:r>
              <a:rPr lang="en-US" b="1" dirty="0"/>
              <a:t>Alessandro Piovaccari</a:t>
            </a:r>
            <a:endParaRPr lang="en-US" b="1" dirty="0">
              <a:solidFill>
                <a:schemeClr val="tx1"/>
              </a:solidFill>
            </a:endParaRPr>
          </a:p>
          <a:p>
            <a:pPr lvl="1"/>
            <a:r>
              <a:rPr lang="en-US" dirty="0" smtClean="0"/>
              <a:t>Welcome, member introduction</a:t>
            </a:r>
          </a:p>
          <a:p>
            <a:pPr lvl="1"/>
            <a:r>
              <a:rPr lang="en-US" dirty="0"/>
              <a:t>Goals &amp; Responsibilities</a:t>
            </a:r>
          </a:p>
          <a:p>
            <a:pPr lvl="1"/>
            <a:r>
              <a:rPr lang="en-US" dirty="0"/>
              <a:t>TPC questionnaire </a:t>
            </a:r>
            <a:r>
              <a:rPr lang="en-US" dirty="0" smtClean="0"/>
              <a:t>feedback</a:t>
            </a:r>
          </a:p>
          <a:p>
            <a:r>
              <a:rPr lang="en-US" b="1" dirty="0" smtClean="0">
                <a:solidFill>
                  <a:schemeClr val="tx1"/>
                </a:solidFill>
              </a:rPr>
              <a:t>8:40 AM	CICC 2015 review &amp; feedback – </a:t>
            </a:r>
            <a:r>
              <a:rPr lang="en-US" b="1" dirty="0" err="1" smtClean="0">
                <a:solidFill>
                  <a:schemeClr val="tx1"/>
                </a:solidFill>
              </a:rPr>
              <a:t>Kimo</a:t>
            </a:r>
            <a:r>
              <a:rPr lang="en-US" b="1" dirty="0" smtClean="0">
                <a:solidFill>
                  <a:schemeClr val="tx1"/>
                </a:solidFill>
              </a:rPr>
              <a:t> Tam</a:t>
            </a:r>
          </a:p>
          <a:p>
            <a:pPr lvl="1"/>
            <a:r>
              <a:rPr lang="en-US" dirty="0" smtClean="0"/>
              <a:t>Kimo Tam, Conference Chair</a:t>
            </a:r>
          </a:p>
          <a:p>
            <a:r>
              <a:rPr lang="en-US" b="1" dirty="0" smtClean="0"/>
              <a:t>8:50 </a:t>
            </a:r>
            <a:r>
              <a:rPr lang="en-US" b="1" dirty="0"/>
              <a:t>AM	 2015 organizational reports – </a:t>
            </a:r>
            <a:r>
              <a:rPr lang="en-US" b="1" dirty="0" err="1"/>
              <a:t>Kimo</a:t>
            </a:r>
            <a:r>
              <a:rPr lang="en-US" b="1" dirty="0"/>
              <a:t> Tam</a:t>
            </a:r>
          </a:p>
          <a:p>
            <a:pPr lvl="1"/>
            <a:r>
              <a:rPr lang="en-US" dirty="0"/>
              <a:t>Organizational subcommittee chair reports </a:t>
            </a:r>
          </a:p>
          <a:p>
            <a:pPr lvl="1"/>
            <a:r>
              <a:rPr lang="en-US" dirty="0"/>
              <a:t>Topics / speakers suggestions for ed. sessions, panels/forums…</a:t>
            </a:r>
          </a:p>
          <a:p>
            <a:pPr lvl="1"/>
            <a:r>
              <a:rPr lang="en-US" dirty="0"/>
              <a:t>Contacts / suggestions for sponsorships and exhibits</a:t>
            </a:r>
          </a:p>
          <a:p>
            <a:pPr lvl="1"/>
            <a:r>
              <a:rPr lang="en-US" dirty="0"/>
              <a:t>Special Projects</a:t>
            </a:r>
          </a:p>
          <a:p>
            <a:endParaRPr lang="en-US" dirty="0" smtClean="0"/>
          </a:p>
        </p:txBody>
      </p:sp>
    </p:spTree>
    <p:extLst>
      <p:ext uri="{BB962C8B-B14F-4D97-AF65-F5344CB8AC3E}">
        <p14:creationId xmlns:p14="http://schemas.microsoft.com/office/powerpoint/2010/main" val="40508909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Sponsorships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Paul </a:t>
            </a:r>
            <a:r>
              <a:rPr lang="en-US" sz="2000" b="1" dirty="0" err="1" smtClean="0"/>
              <a:t>Billig</a:t>
            </a:r>
            <a:r>
              <a:rPr lang="en-US" sz="2000" b="1" dirty="0" smtClean="0"/>
              <a:t>	Co-chair: Open</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ctr"/>
                      <a:r>
                        <a:rPr lang="en-US" sz="1400" b="1" i="0" u="none" strike="noStrike" dirty="0">
                          <a:solidFill>
                            <a:srgbClr val="000000"/>
                          </a:solidFill>
                          <a:effectLst/>
                          <a:latin typeface="Calibri" panose="020F0502020204030204" pitchFamily="34" charset="0"/>
                        </a:rPr>
                        <a:t>Abhishek</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Bandyopadhyay</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Analog Devices</a:t>
                      </a:r>
                    </a:p>
                  </a:txBody>
                  <a:tcPr marL="4763" marR="4763" marT="4763" marB="0" anchor="ctr"/>
                </a:tc>
              </a:tr>
              <a:tr h="289492">
                <a:tc>
                  <a:txBody>
                    <a:bodyPr/>
                    <a:lstStyle/>
                    <a:p>
                      <a:pPr algn="l" fontAlgn="ctr"/>
                      <a:r>
                        <a:rPr lang="en-US" sz="1400" b="1" i="0" u="none" strike="noStrike" dirty="0">
                          <a:solidFill>
                            <a:srgbClr val="000000"/>
                          </a:solidFill>
                          <a:effectLst/>
                          <a:latin typeface="Calibri" panose="020F0502020204030204" pitchFamily="34" charset="0"/>
                        </a:rPr>
                        <a:t>Paul</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Billig</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Consultant</a:t>
                      </a:r>
                    </a:p>
                  </a:txBody>
                  <a:tcPr marL="4763" marR="4763" marT="4763" marB="0" anchor="ctr"/>
                </a:tc>
              </a:tr>
              <a:tr h="289492">
                <a:tc>
                  <a:txBody>
                    <a:bodyPr/>
                    <a:lstStyle/>
                    <a:p>
                      <a:pPr algn="l" fontAlgn="ctr"/>
                      <a:r>
                        <a:rPr lang="en-US" sz="1400" b="1" i="0" u="none" strike="noStrike" dirty="0">
                          <a:solidFill>
                            <a:srgbClr val="000000"/>
                          </a:solidFill>
                          <a:effectLst/>
                          <a:latin typeface="Calibri" panose="020F0502020204030204" pitchFamily="34" charset="0"/>
                        </a:rPr>
                        <a:t>Jun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Cao</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Broadcom</a:t>
                      </a:r>
                    </a:p>
                  </a:txBody>
                  <a:tcPr marL="4763" marR="4763" marT="4763" marB="0" anchor="ctr"/>
                </a:tc>
              </a:tr>
              <a:tr h="289492">
                <a:tc>
                  <a:txBody>
                    <a:bodyPr/>
                    <a:lstStyle/>
                    <a:p>
                      <a:pPr algn="l" fontAlgn="b"/>
                      <a:r>
                        <a:rPr lang="en-US" sz="1400" b="1" i="0" u="none" strike="noStrike" dirty="0">
                          <a:solidFill>
                            <a:srgbClr val="000000"/>
                          </a:solidFill>
                          <a:effectLst/>
                          <a:latin typeface="Calibri" panose="020F0502020204030204" pitchFamily="34" charset="0"/>
                        </a:rPr>
                        <a:t>Rajiv</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Joshi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IBM T. J. Watson Research Center</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Muhammad</a:t>
                      </a:r>
                    </a:p>
                  </a:txBody>
                  <a:tcPr marL="4763" marR="4763" marT="4763" marB="0" anchor="ctr"/>
                </a:tc>
                <a:tc>
                  <a:txBody>
                    <a:bodyPr/>
                    <a:lstStyle/>
                    <a:p>
                      <a:pPr algn="l" fontAlgn="ctr"/>
                      <a:r>
                        <a:rPr lang="en-US" sz="1400" b="1" i="0" u="none" strike="noStrike" dirty="0" err="1">
                          <a:solidFill>
                            <a:srgbClr val="000000"/>
                          </a:solidFill>
                          <a:effectLst/>
                          <a:latin typeface="Calibri" panose="020F0502020204030204" pitchFamily="34" charset="0"/>
                        </a:rPr>
                        <a:t>Khellah</a:t>
                      </a:r>
                      <a:endParaRPr lang="en-US" sz="1400" b="1" i="0" u="none" strike="noStrike" dirty="0">
                        <a:solidFill>
                          <a:srgbClr val="000000"/>
                        </a:solidFill>
                        <a:effectLst/>
                        <a:latin typeface="Calibri" panose="020F0502020204030204" pitchFamily="34" charset="0"/>
                      </a:endParaRP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Intel Corporation</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Hae-Chang</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Lee</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Altera</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William</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McIntyre</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Texas Instruments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Jeff</a:t>
                      </a:r>
                    </a:p>
                  </a:txBody>
                  <a:tcPr marL="4763" marR="4763" marT="4763" marB="0" anchor="b"/>
                </a:tc>
                <a:tc>
                  <a:txBody>
                    <a:bodyPr/>
                    <a:lstStyle/>
                    <a:p>
                      <a:pPr algn="l" fontAlgn="b"/>
                      <a:r>
                        <a:rPr lang="en-US" sz="1400" b="1" i="0" u="none" strike="noStrike" dirty="0" err="1">
                          <a:solidFill>
                            <a:srgbClr val="000000"/>
                          </a:solidFill>
                          <a:effectLst/>
                          <a:latin typeface="Calibri" panose="020F0502020204030204" pitchFamily="34" charset="0"/>
                        </a:rPr>
                        <a:t>Morroni</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Texas Instruments</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Rikky</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Muller</a:t>
                      </a:r>
                    </a:p>
                  </a:txBody>
                  <a:tcPr marL="4763" marR="4763" marT="4763" marB="0" anchor="ctr"/>
                </a:tc>
                <a:tc>
                  <a:txBody>
                    <a:bodyPr/>
                    <a:lstStyle/>
                    <a:p>
                      <a:pPr algn="l" fontAlgn="ctr"/>
                      <a:r>
                        <a:rPr lang="en-US" sz="1400" b="1" i="0" u="none" strike="noStrike" dirty="0" err="1">
                          <a:solidFill>
                            <a:srgbClr val="000000"/>
                          </a:solidFill>
                          <a:effectLst/>
                          <a:latin typeface="Calibri" panose="020F0502020204030204" pitchFamily="34" charset="0"/>
                        </a:rPr>
                        <a:t>Coretera</a:t>
                      </a:r>
                      <a:r>
                        <a:rPr lang="en-US" sz="1400" b="1" i="0" u="none" strike="noStrike" dirty="0">
                          <a:solidFill>
                            <a:srgbClr val="000000"/>
                          </a:solidFill>
                          <a:effectLst/>
                          <a:latin typeface="Calibri" panose="020F0502020204030204" pitchFamily="34" charset="0"/>
                        </a:rPr>
                        <a:t> </a:t>
                      </a:r>
                      <a:r>
                        <a:rPr lang="en-US" sz="1400" b="1" i="0" u="none" strike="noStrike" dirty="0" err="1">
                          <a:solidFill>
                            <a:srgbClr val="000000"/>
                          </a:solidFill>
                          <a:effectLst/>
                          <a:latin typeface="Calibri" panose="020F0502020204030204" pitchFamily="34" charset="0"/>
                        </a:rPr>
                        <a:t>Neurotechnologies</a:t>
                      </a:r>
                      <a:endParaRPr lang="en-US" sz="1400" b="1" i="0" u="none" strike="noStrike" dirty="0">
                        <a:solidFill>
                          <a:srgbClr val="000000"/>
                        </a:solidFill>
                        <a:effectLst/>
                        <a:latin typeface="Calibri" panose="020F0502020204030204" pitchFamily="34" charset="0"/>
                      </a:endParaRPr>
                    </a:p>
                  </a:txBody>
                  <a:tcPr marL="4763" marR="4763" marT="4763" marB="0" anchor="ctr"/>
                </a:tc>
              </a:tr>
              <a:tr h="289492">
                <a:tc>
                  <a:txBody>
                    <a:bodyPr/>
                    <a:lstStyle/>
                    <a:p>
                      <a:pPr algn="l" fontAlgn="ctr"/>
                      <a:r>
                        <a:rPr lang="en-US" sz="1400" b="1" i="0" u="none" strike="noStrike">
                          <a:solidFill>
                            <a:srgbClr val="000000"/>
                          </a:solidFill>
                          <a:effectLst/>
                          <a:latin typeface="Calibri" panose="020F0502020204030204" pitchFamily="34" charset="0"/>
                        </a:rPr>
                        <a:t>Eric</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Naviasky</a:t>
                      </a:r>
                    </a:p>
                  </a:txBody>
                  <a:tcPr marL="4763" marR="4763" marT="4763" marB="0" anchor="ctr"/>
                </a:tc>
                <a:tc>
                  <a:txBody>
                    <a:bodyPr/>
                    <a:lstStyle/>
                    <a:p>
                      <a:pPr algn="l" fontAlgn="ctr"/>
                      <a:r>
                        <a:rPr lang="en-US" sz="1400" b="1" i="0" u="none" strike="noStrike" dirty="0">
                          <a:solidFill>
                            <a:srgbClr val="000000"/>
                          </a:solidFill>
                          <a:effectLst/>
                          <a:latin typeface="Calibri" panose="020F0502020204030204" pitchFamily="34" charset="0"/>
                        </a:rPr>
                        <a:t>Cadence</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Stefano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Pietri</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NXP Semiconductors</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Chunlei</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Shi</a:t>
                      </a:r>
                    </a:p>
                  </a:txBody>
                  <a:tcPr marL="4763" marR="4763" marT="4763" marB="0" anchor="ctr"/>
                </a:tc>
                <a:tc>
                  <a:txBody>
                    <a:bodyPr/>
                    <a:lstStyle/>
                    <a:p>
                      <a:pPr algn="l" fontAlgn="ctr"/>
                      <a:r>
                        <a:rPr lang="en-US" sz="1400" b="1" i="0" u="none" strike="noStrike" dirty="0">
                          <a:solidFill>
                            <a:srgbClr val="000000"/>
                          </a:solidFill>
                          <a:effectLst/>
                          <a:latin typeface="Calibri" panose="020F0502020204030204" pitchFamily="34" charset="0"/>
                        </a:rPr>
                        <a:t>Qualcomm</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Dinesh</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Somasekhar</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Intel </a:t>
                      </a: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118006270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5"/>
          <p:cNvSpPr>
            <a:spLocks noGrp="1"/>
          </p:cNvSpPr>
          <p:nvPr>
            <p:ph type="title"/>
          </p:nvPr>
        </p:nvSpPr>
        <p:spPr/>
        <p:txBody>
          <a:bodyPr/>
          <a:lstStyle/>
          <a:p>
            <a:r>
              <a:rPr lang="en-US" smtClean="0"/>
              <a:t>2015 Sponsorship List</a:t>
            </a:r>
          </a:p>
        </p:txBody>
      </p:sp>
      <p:sp>
        <p:nvSpPr>
          <p:cNvPr id="23555" name="Content Placeholder 6"/>
          <p:cNvSpPr>
            <a:spLocks noGrp="1"/>
          </p:cNvSpPr>
          <p:nvPr>
            <p:ph idx="1"/>
          </p:nvPr>
        </p:nvSpPr>
        <p:spPr>
          <a:xfrm>
            <a:off x="762000" y="838200"/>
            <a:ext cx="8077200" cy="5029200"/>
          </a:xfrm>
        </p:spPr>
        <p:txBody>
          <a:bodyPr/>
          <a:lstStyle/>
          <a:p>
            <a:pPr>
              <a:tabLst>
                <a:tab pos="1147763" algn="l"/>
                <a:tab pos="4451350" algn="l"/>
              </a:tabLst>
            </a:pPr>
            <a:r>
              <a:rPr lang="en-US" sz="1600" b="1" dirty="0" smtClean="0"/>
              <a:t>Monday Poster Session	Silicon Labs</a:t>
            </a:r>
          </a:p>
          <a:p>
            <a:pPr>
              <a:tabLst>
                <a:tab pos="1147763" algn="l"/>
                <a:tab pos="4451350" algn="l"/>
              </a:tabLst>
            </a:pPr>
            <a:r>
              <a:rPr lang="en-US" sz="1600" b="1" dirty="0" smtClean="0"/>
              <a:t>Tuesday Poster Session 	Qualcomm**</a:t>
            </a:r>
          </a:p>
          <a:p>
            <a:pPr>
              <a:tabLst>
                <a:tab pos="1147763" algn="l"/>
                <a:tab pos="4451350" algn="l"/>
              </a:tabLst>
            </a:pPr>
            <a:r>
              <a:rPr lang="en-US" sz="1600" b="1" dirty="0" smtClean="0"/>
              <a:t>Conference Proceedings	Silicon Labs</a:t>
            </a:r>
          </a:p>
          <a:p>
            <a:pPr>
              <a:tabLst>
                <a:tab pos="1147763" algn="l"/>
                <a:tab pos="4451350" algn="l"/>
              </a:tabLst>
            </a:pPr>
            <a:r>
              <a:rPr lang="en-US" sz="1600" b="1" dirty="0" smtClean="0"/>
              <a:t>Educational Session Honorariums* 	Cadence Design**</a:t>
            </a:r>
          </a:p>
          <a:p>
            <a:pPr>
              <a:tabLst>
                <a:tab pos="1147763" algn="l"/>
                <a:tab pos="4451350" algn="l"/>
              </a:tabLst>
            </a:pPr>
            <a:r>
              <a:rPr lang="en-US" sz="1600" b="1" dirty="0" smtClean="0"/>
              <a:t>Internet Access* 	Analog Devices</a:t>
            </a:r>
          </a:p>
          <a:p>
            <a:pPr>
              <a:tabLst>
                <a:tab pos="1147763" algn="l"/>
                <a:tab pos="4451350" algn="l"/>
              </a:tabLst>
            </a:pPr>
            <a:r>
              <a:rPr lang="en-US" sz="1600" b="1" dirty="0" smtClean="0"/>
              <a:t>Lanyard* 		Samsung**</a:t>
            </a:r>
          </a:p>
          <a:p>
            <a:pPr>
              <a:tabLst>
                <a:tab pos="1147763" algn="l"/>
                <a:tab pos="4451350" algn="l"/>
              </a:tabLst>
            </a:pPr>
            <a:r>
              <a:rPr lang="en-US" sz="1600" b="1" dirty="0" smtClean="0"/>
              <a:t>Keynote Coffee Break 	</a:t>
            </a:r>
            <a:r>
              <a:rPr lang="en-US" sz="1600" b="1" dirty="0" err="1" smtClean="0"/>
              <a:t>Altera</a:t>
            </a:r>
            <a:r>
              <a:rPr lang="en-US" sz="1600" b="1" dirty="0" smtClean="0"/>
              <a:t>**</a:t>
            </a:r>
          </a:p>
          <a:p>
            <a:pPr>
              <a:tabLst>
                <a:tab pos="1147763" algn="l"/>
                <a:tab pos="4451350" algn="l"/>
              </a:tabLst>
            </a:pPr>
            <a:r>
              <a:rPr lang="en-US" sz="1600" b="1" dirty="0" smtClean="0"/>
              <a:t>Best Paper Award </a:t>
            </a:r>
            <a:r>
              <a:rPr lang="en-US" sz="1600" dirty="0" smtClean="0"/>
              <a:t>	</a:t>
            </a:r>
          </a:p>
          <a:p>
            <a:pPr lvl="1">
              <a:tabLst>
                <a:tab pos="1147763" algn="l"/>
                <a:tab pos="4451350" algn="l"/>
              </a:tabLst>
            </a:pPr>
            <a:r>
              <a:rPr lang="en-US" sz="1400" dirty="0" smtClean="0"/>
              <a:t>Best Regular Paper     	</a:t>
            </a:r>
            <a:r>
              <a:rPr lang="en-US" sz="1600" b="1" dirty="0" smtClean="0"/>
              <a:t>Texas Instruments</a:t>
            </a:r>
          </a:p>
          <a:p>
            <a:pPr lvl="1">
              <a:tabLst>
                <a:tab pos="1147763" algn="l"/>
                <a:tab pos="4451350" algn="l"/>
              </a:tabLst>
            </a:pPr>
            <a:r>
              <a:rPr lang="en-US" sz="1400" dirty="0" smtClean="0"/>
              <a:t>Best Student Paper     	</a:t>
            </a:r>
            <a:r>
              <a:rPr lang="en-US" sz="1600" b="1" dirty="0" smtClean="0"/>
              <a:t>Intel</a:t>
            </a:r>
          </a:p>
          <a:p>
            <a:pPr lvl="1">
              <a:tabLst>
                <a:tab pos="1147763" algn="l"/>
                <a:tab pos="4451350" algn="l"/>
              </a:tabLst>
            </a:pPr>
            <a:r>
              <a:rPr lang="en-US" sz="1400" dirty="0" smtClean="0"/>
              <a:t>Best Invited Paper     </a:t>
            </a:r>
          </a:p>
          <a:p>
            <a:pPr lvl="1">
              <a:tabLst>
                <a:tab pos="1147763" algn="l"/>
                <a:tab pos="4451350" algn="l"/>
              </a:tabLst>
            </a:pPr>
            <a:r>
              <a:rPr lang="en-US" sz="1400" dirty="0" smtClean="0"/>
              <a:t>Best Poster Paper 	</a:t>
            </a:r>
            <a:r>
              <a:rPr lang="en-US" sz="1600" b="1" dirty="0" smtClean="0"/>
              <a:t>Analog Devices</a:t>
            </a:r>
          </a:p>
          <a:p>
            <a:pPr>
              <a:tabLst>
                <a:tab pos="1147763" algn="l"/>
                <a:tab pos="4451350" algn="l"/>
              </a:tabLst>
            </a:pPr>
            <a:r>
              <a:rPr lang="en-US" sz="1600" b="1" dirty="0" smtClean="0"/>
              <a:t>Audio/</a:t>
            </a:r>
            <a:r>
              <a:rPr lang="en-US" sz="1400" b="1" dirty="0" smtClean="0"/>
              <a:t>Video</a:t>
            </a:r>
            <a:r>
              <a:rPr lang="en-US" sz="1600" b="1" dirty="0" smtClean="0"/>
              <a:t> 	</a:t>
            </a:r>
          </a:p>
          <a:p>
            <a:pPr>
              <a:tabLst>
                <a:tab pos="1147763" algn="l"/>
                <a:tab pos="4451350" algn="l"/>
              </a:tabLst>
            </a:pPr>
            <a:r>
              <a:rPr lang="en-US" sz="1600" b="1" dirty="0" smtClean="0"/>
              <a:t>Coffee Break 	</a:t>
            </a:r>
            <a:r>
              <a:rPr lang="en-US" sz="1600" b="1" dirty="0" err="1" smtClean="0"/>
              <a:t>MediaTek</a:t>
            </a:r>
            <a:r>
              <a:rPr lang="en-US" sz="1600" b="1" dirty="0" smtClean="0"/>
              <a:t> (2)**, Mentor (1)**</a:t>
            </a:r>
          </a:p>
          <a:p>
            <a:pPr>
              <a:tabLst>
                <a:tab pos="1147763" algn="l"/>
                <a:tab pos="4451350" algn="l"/>
              </a:tabLst>
            </a:pPr>
            <a:r>
              <a:rPr lang="en-US" sz="1600" b="1" dirty="0" smtClean="0"/>
              <a:t>Student Registration	Catalyst Foundation, IBM**, 			Intel, TI</a:t>
            </a:r>
          </a:p>
          <a:p>
            <a:pPr>
              <a:tabLst>
                <a:tab pos="1147763" algn="l"/>
                <a:tab pos="4451350" algn="l"/>
              </a:tabLst>
            </a:pPr>
            <a:r>
              <a:rPr lang="en-US" sz="1600" b="1" dirty="0" smtClean="0"/>
              <a:t>T-Shirts		</a:t>
            </a:r>
            <a:r>
              <a:rPr lang="en-US" sz="1600" b="1" dirty="0" err="1" smtClean="0"/>
              <a:t>eSilicon</a:t>
            </a:r>
            <a:endParaRPr lang="en-US" sz="1600" b="1" dirty="0" smtClean="0"/>
          </a:p>
        </p:txBody>
      </p:sp>
      <p:sp>
        <p:nvSpPr>
          <p:cNvPr id="23556" name="Slide Number Placeholder 4"/>
          <p:cNvSpPr>
            <a:spLocks noGrp="1"/>
          </p:cNvSpPr>
          <p:nvPr>
            <p:ph type="sldNum" sz="quarter" idx="4294967295"/>
          </p:nvPr>
        </p:nvSpPr>
        <p:spPr>
          <a:xfrm>
            <a:off x="6705600" y="6477000"/>
            <a:ext cx="2133600" cy="457200"/>
          </a:xfrm>
          <a:prstGeom prst="rect">
            <a:avLst/>
          </a:prstGeom>
          <a:noFill/>
        </p:spPr>
        <p:txBody>
          <a:bodyPr/>
          <a:lstStyle/>
          <a:p>
            <a:r>
              <a:rPr lang="en-US" smtClean="0">
                <a:latin typeface="Times New Roman" pitchFamily="-84" charset="0"/>
              </a:rPr>
              <a:t>Page </a:t>
            </a:r>
            <a:fld id="{154FC924-B822-2F47-98AC-E2DED54644F7}" type="slidenum">
              <a:rPr lang="en-US" smtClean="0">
                <a:latin typeface="Times New Roman" pitchFamily="-84" charset="0"/>
              </a:rPr>
              <a:pPr/>
              <a:t>71</a:t>
            </a:fld>
            <a:endParaRPr lang="en-US" smtClean="0">
              <a:latin typeface="Times New Roman" pitchFamily="-84" charset="0"/>
            </a:endParaRPr>
          </a:p>
          <a:p>
            <a:r>
              <a:rPr lang="en-US" smtClean="0">
                <a:latin typeface="Times New Roman" pitchFamily="-84" charset="0"/>
              </a:rPr>
              <a:t> </a:t>
            </a:r>
            <a:endParaRPr lang="en-US" sz="1400" b="1" smtClean="0">
              <a:solidFill>
                <a:srgbClr val="FF0000"/>
              </a:solidFill>
              <a:latin typeface="Arial" pitchFamily="-84" charset="0"/>
            </a:endParaRPr>
          </a:p>
        </p:txBody>
      </p:sp>
      <p:sp>
        <p:nvSpPr>
          <p:cNvPr id="23557" name="TextBox 8"/>
          <p:cNvSpPr txBox="1">
            <a:spLocks noChangeArrowheads="1"/>
          </p:cNvSpPr>
          <p:nvPr/>
        </p:nvSpPr>
        <p:spPr bwMode="auto">
          <a:xfrm>
            <a:off x="609600" y="5791200"/>
            <a:ext cx="3538538" cy="307975"/>
          </a:xfrm>
          <a:prstGeom prst="rect">
            <a:avLst/>
          </a:prstGeom>
          <a:noFill/>
          <a:ln w="9525">
            <a:noFill/>
            <a:miter lim="800000"/>
            <a:headEnd/>
            <a:tailEnd/>
          </a:ln>
        </p:spPr>
        <p:txBody>
          <a:bodyPr wrap="none">
            <a:prstTxWarp prst="textNoShape">
              <a:avLst/>
            </a:prstTxWarp>
            <a:spAutoFit/>
          </a:bodyPr>
          <a:lstStyle/>
          <a:p>
            <a:r>
              <a:rPr lang="en-US" sz="1400" dirty="0">
                <a:solidFill>
                  <a:srgbClr val="000000"/>
                </a:solidFill>
                <a:latin typeface="Arial" pitchFamily="-84" charset="0"/>
              </a:rPr>
              <a:t>* New Sponsorship Opportunities for 2015</a:t>
            </a:r>
          </a:p>
        </p:txBody>
      </p:sp>
      <p:sp>
        <p:nvSpPr>
          <p:cNvPr id="6" name="TextBox 5"/>
          <p:cNvSpPr txBox="1"/>
          <p:nvPr/>
        </p:nvSpPr>
        <p:spPr>
          <a:xfrm>
            <a:off x="4953000" y="5791200"/>
            <a:ext cx="1559767" cy="307777"/>
          </a:xfrm>
          <a:prstGeom prst="rect">
            <a:avLst/>
          </a:prstGeom>
          <a:noFill/>
        </p:spPr>
        <p:txBody>
          <a:bodyPr wrap="none">
            <a:spAutoFit/>
          </a:bodyPr>
          <a:lstStyle/>
          <a:p>
            <a:pPr>
              <a:defRPr/>
            </a:pPr>
            <a:r>
              <a:rPr lang="en-US" sz="1400" dirty="0">
                <a:solidFill>
                  <a:srgbClr val="000000"/>
                </a:solidFill>
                <a:latin typeface="+mn-lt"/>
              </a:rPr>
              <a:t>** New Sponsors</a:t>
            </a:r>
          </a:p>
        </p:txBody>
      </p:sp>
    </p:spTree>
    <p:extLst>
      <p:ext uri="{BB962C8B-B14F-4D97-AF65-F5344CB8AC3E}">
        <p14:creationId xmlns:p14="http://schemas.microsoft.com/office/powerpoint/2010/main" val="41045903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2015 Sponsorship Status</a:t>
            </a:r>
          </a:p>
        </p:txBody>
      </p:sp>
      <p:sp>
        <p:nvSpPr>
          <p:cNvPr id="24579" name="Slide Number Placeholder 3"/>
          <p:cNvSpPr>
            <a:spLocks noGrp="1"/>
          </p:cNvSpPr>
          <p:nvPr>
            <p:ph type="sldNum" sz="quarter" idx="4294967295"/>
          </p:nvPr>
        </p:nvSpPr>
        <p:spPr>
          <a:xfrm>
            <a:off x="6705600" y="6477000"/>
            <a:ext cx="2133600" cy="457200"/>
          </a:xfrm>
          <a:prstGeom prst="rect">
            <a:avLst/>
          </a:prstGeom>
          <a:noFill/>
        </p:spPr>
        <p:txBody>
          <a:bodyPr/>
          <a:lstStyle/>
          <a:p>
            <a:r>
              <a:rPr lang="en-US" smtClean="0">
                <a:latin typeface="Times New Roman" pitchFamily="-84" charset="0"/>
              </a:rPr>
              <a:t>Page </a:t>
            </a:r>
            <a:fld id="{80AF46DB-6153-7646-8748-65E276318633}" type="slidenum">
              <a:rPr lang="en-US" smtClean="0">
                <a:latin typeface="Times New Roman" pitchFamily="-84" charset="0"/>
              </a:rPr>
              <a:pPr/>
              <a:t>72</a:t>
            </a:fld>
            <a:endParaRPr lang="en-US" smtClean="0">
              <a:latin typeface="Times New Roman" pitchFamily="-84" charset="0"/>
            </a:endParaRPr>
          </a:p>
          <a:p>
            <a:r>
              <a:rPr lang="en-US" smtClean="0">
                <a:latin typeface="Times New Roman" pitchFamily="-84" charset="0"/>
              </a:rPr>
              <a:t> </a:t>
            </a:r>
            <a:endParaRPr lang="en-US" sz="1400" b="1" smtClean="0">
              <a:solidFill>
                <a:srgbClr val="FF0000"/>
              </a:solidFill>
              <a:latin typeface="Arial" pitchFamily="-84" charset="0"/>
            </a:endParaRPr>
          </a:p>
        </p:txBody>
      </p:sp>
      <p:sp>
        <p:nvSpPr>
          <p:cNvPr id="7" name="Content Placeholder 2"/>
          <p:cNvSpPr txBox="1">
            <a:spLocks/>
          </p:cNvSpPr>
          <p:nvPr/>
        </p:nvSpPr>
        <p:spPr bwMode="auto">
          <a:xfrm>
            <a:off x="685800" y="838200"/>
            <a:ext cx="8001000" cy="3505200"/>
          </a:xfrm>
          <a:prstGeom prst="rect">
            <a:avLst/>
          </a:prstGeom>
          <a:noFill/>
          <a:ln w="9525">
            <a:noFill/>
            <a:miter lim="800000"/>
            <a:headEnd/>
            <a:tailEnd/>
          </a:ln>
        </p:spPr>
        <p:txBody>
          <a:bodyPr>
            <a:prstTxWarp prst="textNoShape">
              <a:avLst/>
            </a:prstTxWarp>
          </a:bodyPr>
          <a:lstStyle/>
          <a:p>
            <a:pPr marL="169863" indent="-169863">
              <a:lnSpc>
                <a:spcPct val="70000"/>
              </a:lnSpc>
              <a:spcBef>
                <a:spcPct val="20000"/>
              </a:spcBef>
              <a:buFont typeface="Arial"/>
              <a:buChar char="•"/>
              <a:tabLst>
                <a:tab pos="1147763" algn="l"/>
              </a:tabLst>
              <a:defRPr/>
            </a:pPr>
            <a:r>
              <a:rPr lang="en-US" sz="2000" b="1" kern="0" dirty="0">
                <a:solidFill>
                  <a:srgbClr val="000000"/>
                </a:solidFill>
                <a:latin typeface="+mn-lt"/>
              </a:rPr>
              <a:t>Gold: $10,000 - $14,999 </a:t>
            </a:r>
          </a:p>
          <a:p>
            <a:pPr marL="627063" lvl="1" indent="-169863">
              <a:lnSpc>
                <a:spcPct val="70000"/>
              </a:lnSpc>
              <a:spcBef>
                <a:spcPct val="20000"/>
              </a:spcBef>
              <a:buFont typeface="Wingdings" pitchFamily="-84" charset="2"/>
              <a:buChar char="Ø"/>
              <a:tabLst>
                <a:tab pos="1147763" algn="l"/>
              </a:tabLst>
              <a:defRPr/>
            </a:pPr>
            <a:r>
              <a:rPr lang="en-US" sz="2000" kern="0" dirty="0">
                <a:solidFill>
                  <a:srgbClr val="000000"/>
                </a:solidFill>
                <a:latin typeface="+mn-lt"/>
              </a:rPr>
              <a:t> Analog Devices, Silicon Labs, Texas Instruments</a:t>
            </a:r>
          </a:p>
          <a:p>
            <a:pPr marL="169863" indent="-169863">
              <a:lnSpc>
                <a:spcPct val="70000"/>
              </a:lnSpc>
              <a:spcBef>
                <a:spcPct val="20000"/>
              </a:spcBef>
              <a:buFontTx/>
              <a:buChar char="•"/>
              <a:tabLst>
                <a:tab pos="1147763" algn="l"/>
              </a:tabLst>
              <a:defRPr/>
            </a:pPr>
            <a:endParaRPr lang="en-US" sz="2400" b="1" kern="0" dirty="0">
              <a:solidFill>
                <a:srgbClr val="000000"/>
              </a:solidFill>
              <a:latin typeface="+mn-lt"/>
            </a:endParaRPr>
          </a:p>
          <a:p>
            <a:pPr marL="169863" indent="-169863">
              <a:lnSpc>
                <a:spcPct val="70000"/>
              </a:lnSpc>
              <a:spcBef>
                <a:spcPct val="20000"/>
              </a:spcBef>
              <a:buFontTx/>
              <a:buChar char="•"/>
              <a:tabLst>
                <a:tab pos="1147763" algn="l"/>
              </a:tabLst>
              <a:defRPr/>
            </a:pPr>
            <a:r>
              <a:rPr lang="en-US" sz="2000" b="1" kern="0" dirty="0">
                <a:solidFill>
                  <a:srgbClr val="000000"/>
                </a:solidFill>
                <a:latin typeface="+mn-lt"/>
              </a:rPr>
              <a:t>Silver: $5,000 - $9,999 </a:t>
            </a:r>
          </a:p>
          <a:p>
            <a:pPr marL="747713" lvl="1" indent="-293688">
              <a:lnSpc>
                <a:spcPct val="70000"/>
              </a:lnSpc>
              <a:spcBef>
                <a:spcPct val="20000"/>
              </a:spcBef>
              <a:buFont typeface="Wingdings" pitchFamily="-84" charset="2"/>
              <a:buChar char="Ø"/>
              <a:tabLst>
                <a:tab pos="1147763" algn="l"/>
              </a:tabLst>
              <a:defRPr/>
            </a:pPr>
            <a:r>
              <a:rPr lang="en-US" sz="2000" kern="0" dirty="0" err="1">
                <a:solidFill>
                  <a:srgbClr val="000000"/>
                </a:solidFill>
                <a:latin typeface="+mn-lt"/>
                <a:ea typeface="Verdana"/>
                <a:cs typeface="Verdana"/>
              </a:rPr>
              <a:t>Altera</a:t>
            </a:r>
            <a:r>
              <a:rPr lang="en-US" sz="2000" kern="0" dirty="0">
                <a:solidFill>
                  <a:srgbClr val="000000"/>
                </a:solidFill>
                <a:latin typeface="+mn-lt"/>
                <a:ea typeface="Verdana"/>
                <a:cs typeface="Verdana"/>
              </a:rPr>
              <a:t>, Cadence, Intel, </a:t>
            </a:r>
            <a:r>
              <a:rPr lang="en-US" sz="2000" kern="0" dirty="0" err="1">
                <a:solidFill>
                  <a:srgbClr val="000000"/>
                </a:solidFill>
                <a:latin typeface="+mn-lt"/>
                <a:ea typeface="Verdana"/>
                <a:cs typeface="Verdana"/>
              </a:rPr>
              <a:t>MediaTek</a:t>
            </a:r>
            <a:r>
              <a:rPr lang="en-US" sz="2000" kern="0" dirty="0">
                <a:solidFill>
                  <a:srgbClr val="000000"/>
                </a:solidFill>
                <a:latin typeface="+mn-lt"/>
                <a:ea typeface="Verdana"/>
                <a:cs typeface="Verdana"/>
              </a:rPr>
              <a:t>, Qualcomm, Samsung</a:t>
            </a:r>
            <a:endParaRPr lang="en-US" sz="2000" kern="0" dirty="0">
              <a:solidFill>
                <a:srgbClr val="000000"/>
              </a:solidFill>
              <a:latin typeface="+mn-lt"/>
            </a:endParaRPr>
          </a:p>
          <a:p>
            <a:pPr marL="169863" indent="-169863">
              <a:lnSpc>
                <a:spcPct val="70000"/>
              </a:lnSpc>
              <a:spcBef>
                <a:spcPct val="20000"/>
              </a:spcBef>
              <a:buFontTx/>
              <a:buChar char="•"/>
              <a:tabLst>
                <a:tab pos="1147763" algn="l"/>
              </a:tabLst>
              <a:defRPr/>
            </a:pPr>
            <a:endParaRPr lang="en-US" sz="2400" b="1" kern="0" dirty="0">
              <a:solidFill>
                <a:srgbClr val="000000"/>
              </a:solidFill>
              <a:latin typeface="+mn-lt"/>
            </a:endParaRPr>
          </a:p>
          <a:p>
            <a:pPr marL="169863" indent="-169863">
              <a:lnSpc>
                <a:spcPct val="70000"/>
              </a:lnSpc>
              <a:spcBef>
                <a:spcPct val="20000"/>
              </a:spcBef>
              <a:buFontTx/>
              <a:buChar char="•"/>
              <a:tabLst>
                <a:tab pos="1147763" algn="l"/>
              </a:tabLst>
              <a:defRPr/>
            </a:pPr>
            <a:r>
              <a:rPr lang="en-US" sz="2000" b="1" kern="0" dirty="0">
                <a:solidFill>
                  <a:srgbClr val="000000"/>
                </a:solidFill>
                <a:latin typeface="+mn-lt"/>
              </a:rPr>
              <a:t>Bronze: $2,500 - $4,999 </a:t>
            </a:r>
          </a:p>
          <a:p>
            <a:pPr marL="627063" lvl="1" indent="-169863">
              <a:lnSpc>
                <a:spcPct val="70000"/>
              </a:lnSpc>
              <a:spcBef>
                <a:spcPct val="20000"/>
              </a:spcBef>
              <a:buFont typeface="Wingdings" pitchFamily="-84" charset="2"/>
              <a:buChar char="Ø"/>
              <a:tabLst>
                <a:tab pos="1147763" algn="l"/>
              </a:tabLst>
              <a:defRPr/>
            </a:pPr>
            <a:r>
              <a:rPr lang="en-US" sz="2000" kern="0" dirty="0">
                <a:solidFill>
                  <a:srgbClr val="000000"/>
                </a:solidFill>
                <a:latin typeface="+mn-lt"/>
              </a:rPr>
              <a:t> Catalyst Foundation, IBM, Mentor</a:t>
            </a:r>
          </a:p>
          <a:p>
            <a:pPr marL="627063" lvl="1" indent="-169863">
              <a:lnSpc>
                <a:spcPct val="70000"/>
              </a:lnSpc>
              <a:spcBef>
                <a:spcPct val="20000"/>
              </a:spcBef>
              <a:buFont typeface="Wingdings" pitchFamily="-84" charset="2"/>
              <a:buChar char="Ø"/>
              <a:tabLst>
                <a:tab pos="1147763" algn="l"/>
              </a:tabLst>
              <a:defRPr/>
            </a:pPr>
            <a:endParaRPr lang="en-US" sz="2400" kern="0" dirty="0">
              <a:solidFill>
                <a:srgbClr val="000000"/>
              </a:solidFill>
              <a:latin typeface="+mn-lt"/>
            </a:endParaRPr>
          </a:p>
          <a:p>
            <a:pPr marL="169863" indent="-169863">
              <a:lnSpc>
                <a:spcPct val="70000"/>
              </a:lnSpc>
              <a:spcBef>
                <a:spcPct val="20000"/>
              </a:spcBef>
              <a:buFont typeface="Arial"/>
              <a:buChar char="•"/>
              <a:tabLst>
                <a:tab pos="1147763" algn="l"/>
              </a:tabLst>
              <a:defRPr/>
            </a:pPr>
            <a:r>
              <a:rPr lang="en-US" sz="2000" b="1" kern="0" dirty="0">
                <a:solidFill>
                  <a:srgbClr val="000000"/>
                </a:solidFill>
                <a:latin typeface="+mn-lt"/>
              </a:rPr>
              <a:t>T-Shirts: </a:t>
            </a:r>
            <a:r>
              <a:rPr lang="en-US" sz="2000" kern="0" dirty="0" err="1">
                <a:solidFill>
                  <a:srgbClr val="000000"/>
                </a:solidFill>
                <a:latin typeface="+mn-lt"/>
              </a:rPr>
              <a:t>eSilicon</a:t>
            </a:r>
            <a:endParaRPr lang="en-US" sz="2000" kern="0" dirty="0">
              <a:solidFill>
                <a:srgbClr val="000000"/>
              </a:solidFill>
              <a:latin typeface="+mn-lt"/>
            </a:endParaRPr>
          </a:p>
          <a:p>
            <a:pPr marL="169863" indent="-169863">
              <a:spcBef>
                <a:spcPct val="20000"/>
              </a:spcBef>
              <a:buFontTx/>
              <a:buChar char="•"/>
              <a:tabLst>
                <a:tab pos="1147763" algn="l"/>
              </a:tabLst>
              <a:defRPr/>
            </a:pPr>
            <a:endParaRPr lang="en-US" sz="2000" b="1" kern="0" dirty="0">
              <a:solidFill>
                <a:srgbClr val="000000"/>
              </a:solidFill>
              <a:latin typeface="+mn-lt"/>
            </a:endParaRPr>
          </a:p>
        </p:txBody>
      </p:sp>
      <p:sp>
        <p:nvSpPr>
          <p:cNvPr id="24582" name="TextBox 7"/>
          <p:cNvSpPr txBox="1">
            <a:spLocks noChangeArrowheads="1"/>
          </p:cNvSpPr>
          <p:nvPr/>
        </p:nvSpPr>
        <p:spPr bwMode="auto">
          <a:xfrm>
            <a:off x="457200" y="5112603"/>
            <a:ext cx="8640170" cy="830997"/>
          </a:xfrm>
          <a:prstGeom prst="rect">
            <a:avLst/>
          </a:prstGeom>
          <a:noFill/>
          <a:ln w="9525">
            <a:noFill/>
            <a:miter lim="800000"/>
            <a:headEnd/>
            <a:tailEnd/>
          </a:ln>
        </p:spPr>
        <p:txBody>
          <a:bodyPr wrap="square">
            <a:prstTxWarp prst="textNoShape">
              <a:avLst/>
            </a:prstTxWarp>
            <a:spAutoFit/>
          </a:bodyPr>
          <a:lstStyle/>
          <a:p>
            <a:pPr algn="ctr">
              <a:defRPr/>
            </a:pPr>
            <a:r>
              <a:rPr lang="en-US" sz="2400" b="1" dirty="0">
                <a:solidFill>
                  <a:srgbClr val="000000"/>
                </a:solidFill>
                <a:latin typeface="+mn-lt"/>
              </a:rPr>
              <a:t>Thank you to all of the 2015 Sponsorship Committee</a:t>
            </a:r>
          </a:p>
          <a:p>
            <a:pPr algn="ctr">
              <a:defRPr/>
            </a:pPr>
            <a:r>
              <a:rPr lang="en-US" sz="2400" b="1" dirty="0">
                <a:solidFill>
                  <a:srgbClr val="000000"/>
                </a:solidFill>
                <a:latin typeface="+mn-lt"/>
              </a:rPr>
              <a:t>members and TPC members for making this happen</a:t>
            </a:r>
          </a:p>
        </p:txBody>
      </p:sp>
      <p:sp>
        <p:nvSpPr>
          <p:cNvPr id="8" name="TextBox 7"/>
          <p:cNvSpPr txBox="1"/>
          <p:nvPr/>
        </p:nvSpPr>
        <p:spPr>
          <a:xfrm>
            <a:off x="1905000" y="4114800"/>
            <a:ext cx="5410200" cy="830997"/>
          </a:xfrm>
          <a:prstGeom prst="rect">
            <a:avLst/>
          </a:prstGeom>
          <a:noFill/>
        </p:spPr>
        <p:txBody>
          <a:bodyPr wrap="square">
            <a:spAutoFit/>
          </a:bodyPr>
          <a:lstStyle/>
          <a:p>
            <a:pPr>
              <a:defRPr/>
            </a:pPr>
            <a:r>
              <a:rPr lang="en-US" sz="2400" b="1" dirty="0">
                <a:solidFill>
                  <a:srgbClr val="000000"/>
                </a:solidFill>
                <a:latin typeface="+mn-lt"/>
              </a:rPr>
              <a:t>Total 2015 Sponsorships: $77,500</a:t>
            </a:r>
          </a:p>
          <a:p>
            <a:pPr marL="568325" indent="-279400">
              <a:buFont typeface="Arial"/>
              <a:buChar char="•"/>
              <a:defRPr/>
            </a:pPr>
            <a:r>
              <a:rPr lang="en-US" sz="2400" b="1" dirty="0">
                <a:solidFill>
                  <a:srgbClr val="000000"/>
                </a:solidFill>
                <a:latin typeface="+mn-lt"/>
              </a:rPr>
              <a:t>92% increase over 2013</a:t>
            </a:r>
          </a:p>
        </p:txBody>
      </p:sp>
    </p:spTree>
    <p:extLst>
      <p:ext uri="{BB962C8B-B14F-4D97-AF65-F5344CB8AC3E}">
        <p14:creationId xmlns:p14="http://schemas.microsoft.com/office/powerpoint/2010/main" val="82935126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8075613" cy="989012"/>
          </a:xfrm>
        </p:spPr>
        <p:txBody>
          <a:bodyPr/>
          <a:lstStyle/>
          <a:p>
            <a:r>
              <a:rPr lang="en-US" dirty="0" smtClean="0"/>
              <a:t>Technology Directions</a:t>
            </a:r>
            <a:endParaRPr lang="en-US" dirty="0"/>
          </a:p>
        </p:txBody>
      </p:sp>
      <p:sp>
        <p:nvSpPr>
          <p:cNvPr id="3" name="Content Placeholder 2"/>
          <p:cNvSpPr>
            <a:spLocks noGrp="1"/>
          </p:cNvSpPr>
          <p:nvPr>
            <p:ph idx="1"/>
          </p:nvPr>
        </p:nvSpPr>
        <p:spPr/>
        <p:txBody>
          <a:bodyPr numCol="2"/>
          <a:lstStyle/>
          <a:p>
            <a:r>
              <a:rPr lang="en-US" dirty="0" smtClean="0"/>
              <a:t>Christophe</a:t>
            </a:r>
            <a:endParaRPr lang="en-US" dirty="0"/>
          </a:p>
        </p:txBody>
      </p:sp>
    </p:spTree>
    <p:extLst>
      <p:ext uri="{BB962C8B-B14F-4D97-AF65-F5344CB8AC3E}">
        <p14:creationId xmlns:p14="http://schemas.microsoft.com/office/powerpoint/2010/main" val="348468921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15240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solidFill>
                  <a:schemeClr val="tx1"/>
                </a:solidFill>
              </a:rPr>
              <a:t>9:30 </a:t>
            </a:r>
            <a:r>
              <a:rPr lang="en-US" b="1" dirty="0">
                <a:solidFill>
                  <a:schemeClr val="tx1"/>
                </a:solidFill>
              </a:rPr>
              <a:t>AM	Special events planning</a:t>
            </a:r>
          </a:p>
          <a:p>
            <a:pPr lvl="1"/>
            <a:r>
              <a:rPr lang="en-US" dirty="0"/>
              <a:t>Keynote speaker – Don </a:t>
            </a:r>
            <a:r>
              <a:rPr lang="en-US" dirty="0" err="1"/>
              <a:t>Thelen</a:t>
            </a:r>
            <a:endParaRPr lang="en-US" dirty="0"/>
          </a:p>
          <a:p>
            <a:pPr lvl="1"/>
            <a:r>
              <a:rPr lang="en-US" dirty="0"/>
              <a:t>Luncheon speaker – </a:t>
            </a:r>
            <a:r>
              <a:rPr lang="en-US" dirty="0" err="1"/>
              <a:t>Kimo</a:t>
            </a:r>
            <a:r>
              <a:rPr lang="en-US" dirty="0"/>
              <a:t> </a:t>
            </a:r>
            <a:r>
              <a:rPr lang="en-US" dirty="0" smtClean="0"/>
              <a:t>Tam</a:t>
            </a:r>
            <a:endParaRPr lang="en-US" b="1" dirty="0" smtClean="0"/>
          </a:p>
          <a:p>
            <a:r>
              <a:rPr lang="en-US" b="1" dirty="0" smtClean="0"/>
              <a:t>9:45 AM	Break</a:t>
            </a:r>
          </a:p>
          <a:p>
            <a:r>
              <a:rPr lang="en-US" b="1" dirty="0" smtClean="0"/>
              <a:t>10:00 AM	TPC instructions – Alessandro Piovaccari</a:t>
            </a:r>
          </a:p>
          <a:p>
            <a:r>
              <a:rPr lang="en-US" b="1" dirty="0" smtClean="0"/>
              <a:t>10:10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280479005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Keynote   </a:t>
            </a:r>
          </a:p>
        </p:txBody>
      </p:sp>
      <p:sp>
        <p:nvSpPr>
          <p:cNvPr id="41987" name="Rectangle 4"/>
          <p:cNvSpPr>
            <a:spLocks noGrp="1" noChangeArrowheads="1"/>
          </p:cNvSpPr>
          <p:nvPr>
            <p:ph type="body" idx="4294967295"/>
          </p:nvPr>
        </p:nvSpPr>
        <p:spPr>
          <a:xfrm>
            <a:off x="457200" y="1524000"/>
            <a:ext cx="8077200" cy="4191000"/>
          </a:xfrm>
        </p:spPr>
        <p:txBody>
          <a:bodyPr/>
          <a:lstStyle/>
          <a:p>
            <a:r>
              <a:rPr lang="en-US" dirty="0" smtClean="0"/>
              <a:t>Topic:</a:t>
            </a:r>
          </a:p>
          <a:p>
            <a:pPr lvl="1"/>
            <a:r>
              <a:rPr lang="en-US" dirty="0" smtClean="0"/>
              <a:t>Forward looking topic</a:t>
            </a:r>
          </a:p>
          <a:p>
            <a:pPr lvl="1"/>
            <a:r>
              <a:rPr lang="en-US" dirty="0" smtClean="0"/>
              <a:t>Related to chip design in some way</a:t>
            </a:r>
          </a:p>
          <a:p>
            <a:pPr lvl="1"/>
            <a:r>
              <a:rPr lang="en-US" dirty="0" smtClean="0"/>
              <a:t>Something most of attendees would be interested in </a:t>
            </a:r>
          </a:p>
          <a:p>
            <a:pPr lvl="2"/>
            <a:r>
              <a:rPr lang="en-US" dirty="0" smtClean="0"/>
              <a:t>Draw attention to the conference (pre </a:t>
            </a:r>
            <a:r>
              <a:rPr lang="en-US" dirty="0" err="1" smtClean="0"/>
              <a:t>conf</a:t>
            </a:r>
            <a:r>
              <a:rPr lang="en-US" dirty="0" smtClean="0"/>
              <a:t> publicity)</a:t>
            </a:r>
          </a:p>
          <a:p>
            <a:pPr lvl="2"/>
            <a:r>
              <a:rPr lang="en-US" dirty="0" smtClean="0"/>
              <a:t>Fill the room</a:t>
            </a:r>
          </a:p>
          <a:p>
            <a:pPr lvl="2"/>
            <a:r>
              <a:rPr lang="en-US" dirty="0" smtClean="0"/>
              <a:t>Leave the room excited</a:t>
            </a:r>
          </a:p>
        </p:txBody>
      </p:sp>
    </p:spTree>
    <p:extLst>
      <p:ext uri="{BB962C8B-B14F-4D97-AF65-F5344CB8AC3E}">
        <p14:creationId xmlns:p14="http://schemas.microsoft.com/office/powerpoint/2010/main" val="84725296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Recommend Keynote Speaker </a:t>
            </a:r>
          </a:p>
        </p:txBody>
      </p:sp>
      <p:sp>
        <p:nvSpPr>
          <p:cNvPr id="43011" name="Content Placeholder 2"/>
          <p:cNvSpPr>
            <a:spLocks noGrp="1"/>
          </p:cNvSpPr>
          <p:nvPr>
            <p:ph idx="1"/>
          </p:nvPr>
        </p:nvSpPr>
        <p:spPr>
          <a:xfrm>
            <a:off x="457200" y="1066800"/>
            <a:ext cx="8228013" cy="5062538"/>
          </a:xfrm>
        </p:spPr>
        <p:txBody>
          <a:bodyPr/>
          <a:lstStyle/>
          <a:p>
            <a:r>
              <a:rPr lang="en-US" sz="2800" u="sng" smtClean="0"/>
              <a:t>Identify</a:t>
            </a:r>
            <a:r>
              <a:rPr lang="en-US" sz="2800" smtClean="0"/>
              <a:t> someone most of attendees would be interested in </a:t>
            </a:r>
          </a:p>
          <a:p>
            <a:pPr lvl="1"/>
            <a:r>
              <a:rPr lang="en-US" sz="2400" smtClean="0"/>
              <a:t>Draw attention to the conference (pre conf publicity)</a:t>
            </a:r>
          </a:p>
          <a:p>
            <a:pPr lvl="1"/>
            <a:r>
              <a:rPr lang="en-US" sz="2400" smtClean="0"/>
              <a:t>Fill the room</a:t>
            </a:r>
          </a:p>
          <a:p>
            <a:pPr lvl="1"/>
            <a:r>
              <a:rPr lang="en-US" sz="2400" smtClean="0"/>
              <a:t>Leave the room excited</a:t>
            </a:r>
          </a:p>
          <a:p>
            <a:pPr lvl="1">
              <a:buFont typeface="Tahoma" pitchFamily="34" charset="0"/>
              <a:buNone/>
            </a:pPr>
            <a:endParaRPr lang="en-US" sz="2400" smtClean="0"/>
          </a:p>
          <a:p>
            <a:r>
              <a:rPr lang="en-US" sz="2800" smtClean="0"/>
              <a:t>Email me the name and contact information (if you have them)</a:t>
            </a:r>
          </a:p>
          <a:p>
            <a:r>
              <a:rPr lang="en-US" sz="2800" smtClean="0"/>
              <a:t>Suggest what you think the speaker should present</a:t>
            </a:r>
          </a:p>
          <a:p>
            <a:pPr>
              <a:buFont typeface="Tahoma" pitchFamily="34" charset="0"/>
              <a:buNone/>
            </a:pPr>
            <a:endParaRPr lang="en-US" sz="2800" smtClean="0"/>
          </a:p>
        </p:txBody>
      </p:sp>
    </p:spTree>
    <p:extLst>
      <p:ext uri="{BB962C8B-B14F-4D97-AF65-F5344CB8AC3E}">
        <p14:creationId xmlns:p14="http://schemas.microsoft.com/office/powerpoint/2010/main" val="122140101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US" dirty="0" smtClean="0"/>
              <a:t>Keynote Speaker Suggestions</a:t>
            </a:r>
          </a:p>
        </p:txBody>
      </p:sp>
      <p:sp>
        <p:nvSpPr>
          <p:cNvPr id="2052" name="TextBox 3"/>
          <p:cNvSpPr txBox="1">
            <a:spLocks noChangeArrowheads="1"/>
          </p:cNvSpPr>
          <p:nvPr/>
        </p:nvSpPr>
        <p:spPr bwMode="auto">
          <a:xfrm>
            <a:off x="762000" y="5705475"/>
            <a:ext cx="8001000" cy="923925"/>
          </a:xfrm>
          <a:prstGeom prst="rect">
            <a:avLst/>
          </a:prstGeom>
          <a:noFill/>
          <a:ln w="9525">
            <a:noFill/>
            <a:miter lim="800000"/>
            <a:headEnd/>
            <a:tailEnd/>
          </a:ln>
        </p:spPr>
        <p:txBody>
          <a:bodyPr>
            <a:spAutoFit/>
          </a:bodyPr>
          <a:lstStyle/>
          <a:p>
            <a:pPr marL="342900" indent="-342900"/>
            <a:r>
              <a:rPr lang="en-US" dirty="0"/>
              <a:t>If you know any of these speakers please see me after or email me</a:t>
            </a:r>
          </a:p>
          <a:p>
            <a:pPr marL="342900" indent="-342900"/>
            <a:r>
              <a:rPr lang="en-US" dirty="0"/>
              <a:t>e.g.  Help me touch bases with your CEO (ARM, Samsung, TSMC, Marvel, etc)</a:t>
            </a:r>
          </a:p>
          <a:p>
            <a:pPr marL="342900" indent="-342900">
              <a:buFont typeface="Arial" charset="0"/>
              <a:buAutoNum type="arabicPeriod"/>
            </a:pPr>
            <a:endParaRPr lang="en-US" dirty="0"/>
          </a:p>
        </p:txBody>
      </p:sp>
      <p:graphicFrame>
        <p:nvGraphicFramePr>
          <p:cNvPr id="2" name="Table 1"/>
          <p:cNvGraphicFramePr>
            <a:graphicFrameLocks noGrp="1"/>
          </p:cNvGraphicFramePr>
          <p:nvPr>
            <p:extLst/>
          </p:nvPr>
        </p:nvGraphicFramePr>
        <p:xfrm>
          <a:off x="228600" y="990602"/>
          <a:ext cx="8458201" cy="4876796"/>
        </p:xfrm>
        <a:graphic>
          <a:graphicData uri="http://schemas.openxmlformats.org/drawingml/2006/table">
            <a:tbl>
              <a:tblPr>
                <a:tableStyleId>{5C22544A-7EE6-4342-B048-85BDC9FD1C3A}</a:tableStyleId>
              </a:tblPr>
              <a:tblGrid>
                <a:gridCol w="4354889"/>
                <a:gridCol w="4103312"/>
              </a:tblGrid>
              <a:tr h="273566">
                <a:tc>
                  <a:txBody>
                    <a:bodyPr/>
                    <a:lstStyle/>
                    <a:p>
                      <a:pPr algn="l" fontAlgn="ctr"/>
                      <a:r>
                        <a:rPr lang="en-US" sz="1100" u="none" strike="noStrike" dirty="0">
                          <a:effectLst/>
                        </a:rPr>
                        <a:t>Keynote topics</a:t>
                      </a:r>
                      <a:endParaRPr lang="en-US" sz="1100" b="1" i="0" u="none" strike="noStrike" dirty="0">
                        <a:effectLst/>
                        <a:latin typeface="Segoe UI"/>
                      </a:endParaRPr>
                    </a:p>
                  </a:txBody>
                  <a:tcPr marL="6329" marR="6329" marT="6329" marB="0" anchor="ctr"/>
                </a:tc>
                <a:tc>
                  <a:txBody>
                    <a:bodyPr/>
                    <a:lstStyle/>
                    <a:p>
                      <a:pPr algn="l" fontAlgn="ctr"/>
                      <a:r>
                        <a:rPr lang="en-US" sz="1100" u="none" strike="noStrike">
                          <a:effectLst/>
                        </a:rPr>
                        <a:t>Keynote speaker suggestions</a:t>
                      </a:r>
                      <a:endParaRPr lang="en-US" sz="1100" b="1" i="0" u="none" strike="noStrike">
                        <a:effectLst/>
                        <a:latin typeface="Segoe UI"/>
                      </a:endParaRPr>
                    </a:p>
                  </a:txBody>
                  <a:tcPr marL="6329" marR="6329" marT="6329" marB="0" anchor="ctr"/>
                </a:tc>
              </a:tr>
              <a:tr h="273566">
                <a:tc>
                  <a:txBody>
                    <a:bodyPr/>
                    <a:lstStyle/>
                    <a:p>
                      <a:pPr algn="l" fontAlgn="ctr"/>
                      <a:r>
                        <a:rPr lang="en-US" sz="800" u="none" strike="noStrike">
                          <a:effectLst/>
                        </a:rPr>
                        <a:t>Low Energy Transceivers</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Behrooz Abdi/ CEO/ Invensense</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Self driving cars (from Google, Tesla or Apple)</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Daniel Rosenband, Google or someone he recommends</a:t>
                      </a:r>
                      <a:endParaRPr lang="en-US" sz="800" b="0" i="0" u="none" strike="noStrike">
                        <a:effectLst/>
                        <a:latin typeface="Segoe UI"/>
                      </a:endParaRPr>
                    </a:p>
                  </a:txBody>
                  <a:tcPr marL="6329" marR="6329" marT="6329" marB="0" anchor="ctr"/>
                </a:tc>
              </a:tr>
              <a:tr h="325039">
                <a:tc>
                  <a:txBody>
                    <a:bodyPr/>
                    <a:lstStyle/>
                    <a:p>
                      <a:pPr algn="l" fontAlgn="ctr"/>
                      <a:r>
                        <a:rPr lang="en-US" sz="800" u="none" strike="noStrike">
                          <a:effectLst/>
                        </a:rPr>
                        <a:t>Google X/Verily innovations: from Google glass to contact lens, a diverse technological journey</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Brian Otis</a:t>
                      </a:r>
                      <a:endParaRPr lang="en-US" sz="800" b="0" i="0" u="none" strike="noStrike">
                        <a:effectLst/>
                        <a:latin typeface="Segoe UI"/>
                      </a:endParaRPr>
                    </a:p>
                  </a:txBody>
                  <a:tcPr marL="6329" marR="6329" marT="6329" marB="0" anchor="ctr"/>
                </a:tc>
              </a:tr>
              <a:tr h="325039">
                <a:tc>
                  <a:txBody>
                    <a:bodyPr/>
                    <a:lstStyle/>
                    <a:p>
                      <a:pPr algn="l" fontAlgn="ctr"/>
                      <a:r>
                        <a:rPr lang="en-US" sz="800" u="none" strike="noStrike">
                          <a:effectLst/>
                        </a:rPr>
                        <a:t>AI/Machine Learning/Self-driving cars and the evolving role of electronics in these applicaitons</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Bill Dally, Sebastian Thrun</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Intelligient systems for IoT</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Kinam Kim, President of Samsung Electrocnis</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dirty="0">
                          <a:effectLst/>
                        </a:rPr>
                        <a:t>IoE- technology needed to make it happen</a:t>
                      </a:r>
                      <a:endParaRPr lang="en-US" sz="800" b="0" i="0" u="none" strike="noStrike" dirty="0">
                        <a:effectLst/>
                        <a:latin typeface="Segoe UI"/>
                      </a:endParaRPr>
                    </a:p>
                  </a:txBody>
                  <a:tcPr marL="6329" marR="6329" marT="6329" marB="0" anchor="ctr"/>
                </a:tc>
                <a:tc>
                  <a:txBody>
                    <a:bodyPr/>
                    <a:lstStyle/>
                    <a:p>
                      <a:pPr algn="l" fontAlgn="ctr"/>
                      <a:r>
                        <a:rPr lang="en-US" sz="800" u="none" strike="noStrike">
                          <a:effectLst/>
                        </a:rPr>
                        <a:t>Tyson Tuttle</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Role of semiconductor memory in mobile era</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Junghwan Choi, Samsung Electronics</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Changing Role of Research Consortiums in the Semiconductor Industry</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Ken Hansen, CEO of SRC</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Silicon Photonic Integrated Circuits [SiPhos]</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Radha Nagarajan</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Future Perspective of Solid-State Circuits</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Prof. Anantha P. Chandrakasan or Prof. Boris Murmann</a:t>
                      </a:r>
                      <a:endParaRPr lang="en-US" sz="800" b="0" i="0" u="none" strike="noStrike">
                        <a:effectLst/>
                        <a:latin typeface="Segoe UI"/>
                      </a:endParaRPr>
                    </a:p>
                  </a:txBody>
                  <a:tcPr marL="6329" marR="6329" marT="6329" marB="0" anchor="ctr"/>
                </a:tc>
              </a:tr>
              <a:tr h="325039">
                <a:tc>
                  <a:txBody>
                    <a:bodyPr/>
                    <a:lstStyle/>
                    <a:p>
                      <a:pPr algn="l" fontAlgn="ctr"/>
                      <a:r>
                        <a:rPr lang="en-US" sz="800" u="none" strike="noStrike">
                          <a:effectLst/>
                        </a:rPr>
                        <a:t>IoT, quantum computing, biomedical circuits, energy-aware circuit design</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Yannis Tsividis, Tim Denison (Medtronics), David Su (Qualcomm), Geordie Rose (D-Wave)</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Hardware design for machine learning</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Jason Cong or William Dally</a:t>
                      </a:r>
                      <a:endParaRPr lang="en-US" sz="800" b="0" i="0" u="none" strike="noStrike">
                        <a:effectLst/>
                        <a:latin typeface="Segoe UI"/>
                      </a:endParaRPr>
                    </a:p>
                  </a:txBody>
                  <a:tcPr marL="6329" marR="6329" marT="6329" marB="0" anchor="ctr"/>
                </a:tc>
              </a:tr>
              <a:tr h="273566">
                <a:tc>
                  <a:txBody>
                    <a:bodyPr/>
                    <a:lstStyle/>
                    <a:p>
                      <a:pPr algn="l" fontAlgn="ctr"/>
                      <a:r>
                        <a:rPr lang="en-US" sz="800" u="none" strike="noStrike">
                          <a:effectLst/>
                        </a:rPr>
                        <a:t>IoT, Security, VR, AI</a:t>
                      </a:r>
                      <a:endParaRPr lang="en-US" sz="800" b="0" i="0" u="none" strike="noStrike">
                        <a:effectLst/>
                        <a:latin typeface="Segoe UI"/>
                      </a:endParaRPr>
                    </a:p>
                  </a:txBody>
                  <a:tcPr marL="6329" marR="6329" marT="6329" marB="0" anchor="ctr"/>
                </a:tc>
                <a:tc>
                  <a:txBody>
                    <a:bodyPr/>
                    <a:lstStyle/>
                    <a:p>
                      <a:pPr algn="l" fontAlgn="ctr"/>
                      <a:r>
                        <a:rPr lang="en-US" sz="800" u="none" strike="noStrike">
                          <a:effectLst/>
                        </a:rPr>
                        <a:t>Tom Lee, Anantha Chandrakasan, Jeremy Bailenson, Carver Mead</a:t>
                      </a:r>
                      <a:endParaRPr lang="en-US" sz="800" b="0" i="0" u="none" strike="noStrike">
                        <a:effectLst/>
                        <a:latin typeface="Segoe UI"/>
                      </a:endParaRPr>
                    </a:p>
                  </a:txBody>
                  <a:tcPr marL="6329" marR="6329" marT="6329" marB="0" anchor="ctr"/>
                </a:tc>
              </a:tr>
              <a:tr h="325039">
                <a:tc>
                  <a:txBody>
                    <a:bodyPr/>
                    <a:lstStyle/>
                    <a:p>
                      <a:pPr algn="l" fontAlgn="b"/>
                      <a:r>
                        <a:rPr lang="en-US" sz="800" u="none" strike="noStrike">
                          <a:effectLst/>
                        </a:rPr>
                        <a:t>Ketra is a company doing commercial smart lighting. They started from the chip and they ended up becoming a fully vertical company doing the whole fixtures</a:t>
                      </a:r>
                      <a:endParaRPr lang="en-US" sz="800" b="0" i="0" u="none" strike="noStrike">
                        <a:effectLst/>
                        <a:latin typeface="Segoe UI"/>
                      </a:endParaRPr>
                    </a:p>
                  </a:txBody>
                  <a:tcPr marL="6329" marR="6329" marT="6329" marB="0" anchor="b"/>
                </a:tc>
                <a:tc>
                  <a:txBody>
                    <a:bodyPr/>
                    <a:lstStyle/>
                    <a:p>
                      <a:pPr algn="l" fontAlgn="b"/>
                      <a:r>
                        <a:rPr lang="en-US" sz="800" u="none" strike="noStrike">
                          <a:effectLst/>
                        </a:rPr>
                        <a:t>Nav Sooch</a:t>
                      </a:r>
                      <a:endParaRPr lang="en-US" sz="800" b="0" i="0" u="none" strike="noStrike">
                        <a:effectLst/>
                        <a:latin typeface="Segoe UI"/>
                      </a:endParaRPr>
                    </a:p>
                  </a:txBody>
                  <a:tcPr marL="6329" marR="6329" marT="6329" marB="0" anchor="b"/>
                </a:tc>
              </a:tr>
              <a:tr h="189138">
                <a:tc>
                  <a:txBody>
                    <a:bodyPr/>
                    <a:lstStyle/>
                    <a:p>
                      <a:pPr algn="l" fontAlgn="b"/>
                      <a:r>
                        <a:rPr lang="en-US" sz="800" u="none" strike="noStrike">
                          <a:effectLst/>
                        </a:rPr>
                        <a:t>could talk about IoT</a:t>
                      </a:r>
                      <a:endParaRPr lang="en-US" sz="800" b="0" i="0" u="none" strike="noStrike">
                        <a:effectLst/>
                        <a:latin typeface="Segoe UI"/>
                      </a:endParaRPr>
                    </a:p>
                  </a:txBody>
                  <a:tcPr marL="6329" marR="6329" marT="6329" marB="0" anchor="b"/>
                </a:tc>
                <a:tc>
                  <a:txBody>
                    <a:bodyPr/>
                    <a:lstStyle/>
                    <a:p>
                      <a:pPr algn="l" fontAlgn="b"/>
                      <a:r>
                        <a:rPr lang="en-US" sz="800" u="none" strike="noStrike">
                          <a:effectLst/>
                        </a:rPr>
                        <a:t>Tyson Tuttle, CEO of Silicon Labs </a:t>
                      </a:r>
                      <a:endParaRPr lang="en-US" sz="800" b="0" i="0" u="none" strike="noStrike">
                        <a:effectLst/>
                        <a:latin typeface="Segoe UI"/>
                      </a:endParaRPr>
                    </a:p>
                  </a:txBody>
                  <a:tcPr marL="6329" marR="6329" marT="6329" marB="0" anchor="b"/>
                </a:tc>
              </a:tr>
              <a:tr h="189138">
                <a:tc>
                  <a:txBody>
                    <a:bodyPr/>
                    <a:lstStyle/>
                    <a:p>
                      <a:pPr algn="l" fontAlgn="b"/>
                      <a:r>
                        <a:rPr lang="en-US" sz="800" u="none" strike="noStrike">
                          <a:effectLst/>
                        </a:rPr>
                        <a:t> </a:t>
                      </a:r>
                      <a:endParaRPr lang="en-US" sz="800" b="0" i="0" u="none" strike="noStrike">
                        <a:effectLst/>
                        <a:latin typeface="Segoe UI"/>
                      </a:endParaRPr>
                    </a:p>
                  </a:txBody>
                  <a:tcPr marL="6329" marR="6329" marT="6329" marB="0" anchor="b"/>
                </a:tc>
                <a:tc>
                  <a:txBody>
                    <a:bodyPr/>
                    <a:lstStyle/>
                    <a:p>
                      <a:pPr algn="l" fontAlgn="b"/>
                      <a:r>
                        <a:rPr lang="en-US" sz="800" u="none" strike="noStrike">
                          <a:effectLst/>
                        </a:rPr>
                        <a:t>Dr. Truchard, retired CEO of NI</a:t>
                      </a:r>
                      <a:endParaRPr lang="en-US" sz="800" b="0" i="0" u="none" strike="noStrike">
                        <a:effectLst/>
                        <a:latin typeface="Segoe UI"/>
                      </a:endParaRPr>
                    </a:p>
                  </a:txBody>
                  <a:tcPr marL="6329" marR="6329" marT="6329" marB="0" anchor="b"/>
                </a:tc>
              </a:tr>
              <a:tr h="189138">
                <a:tc>
                  <a:txBody>
                    <a:bodyPr/>
                    <a:lstStyle/>
                    <a:p>
                      <a:pPr algn="l" fontAlgn="b"/>
                      <a:r>
                        <a:rPr lang="en-US" sz="700" u="none" strike="noStrike">
                          <a:effectLst/>
                        </a:rPr>
                        <a:t> </a:t>
                      </a:r>
                      <a:endParaRPr lang="en-US" sz="700" b="0" i="0" u="none" strike="noStrike">
                        <a:effectLst/>
                        <a:latin typeface="Segoe UI"/>
                      </a:endParaRPr>
                    </a:p>
                  </a:txBody>
                  <a:tcPr marL="6329" marR="6329" marT="6329" marB="0" anchor="b"/>
                </a:tc>
                <a:tc>
                  <a:txBody>
                    <a:bodyPr/>
                    <a:lstStyle/>
                    <a:p>
                      <a:pPr algn="l" fontAlgn="b"/>
                      <a:r>
                        <a:rPr lang="en-US" sz="800" u="none" strike="noStrike" dirty="0">
                          <a:effectLst/>
                        </a:rPr>
                        <a:t>Jason Rhode, CEO of Cirrus Logic </a:t>
                      </a:r>
                      <a:endParaRPr lang="en-US" sz="800" b="0" i="0" u="none" strike="noStrike" dirty="0">
                        <a:effectLst/>
                        <a:latin typeface="Segoe UI"/>
                      </a:endParaRPr>
                    </a:p>
                  </a:txBody>
                  <a:tcPr marL="6329" marR="6329" marT="6329" marB="0" anchor="b"/>
                </a:tc>
              </a:tr>
            </a:tbl>
          </a:graphicData>
        </a:graphic>
      </p:graphicFrame>
    </p:spTree>
    <p:extLst>
      <p:ext uri="{BB962C8B-B14F-4D97-AF65-F5344CB8AC3E}">
        <p14:creationId xmlns:p14="http://schemas.microsoft.com/office/powerpoint/2010/main" val="252371012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CICC 2015 – Keynote Speaker</a:t>
            </a:r>
            <a:endParaRPr lang="en-US" dirty="0"/>
          </a:p>
        </p:txBody>
      </p:sp>
      <p:sp>
        <p:nvSpPr>
          <p:cNvPr id="3" name="Content Placeholder 2"/>
          <p:cNvSpPr>
            <a:spLocks noGrp="1"/>
          </p:cNvSpPr>
          <p:nvPr>
            <p:ph idx="1"/>
          </p:nvPr>
        </p:nvSpPr>
        <p:spPr>
          <a:xfrm>
            <a:off x="2286000" y="2057400"/>
            <a:ext cx="6553200" cy="2971800"/>
          </a:xfrm>
        </p:spPr>
        <p:txBody>
          <a:bodyPr/>
          <a:lstStyle/>
          <a:p>
            <a:pPr marL="0" indent="0" algn="just">
              <a:buNone/>
            </a:pPr>
            <a:r>
              <a:rPr lang="en-US" sz="2000" b="1" dirty="0" smtClean="0">
                <a:solidFill>
                  <a:srgbClr val="C00000"/>
                </a:solidFill>
              </a:rPr>
              <a:t>Fari </a:t>
            </a:r>
            <a:r>
              <a:rPr lang="en-US" sz="2000" b="1" dirty="0" err="1">
                <a:solidFill>
                  <a:srgbClr val="C00000"/>
                </a:solidFill>
              </a:rPr>
              <a:t>Assaderaghi</a:t>
            </a:r>
            <a:r>
              <a:rPr lang="en-US" sz="2000" b="1" dirty="0">
                <a:solidFill>
                  <a:srgbClr val="C00000"/>
                </a:solidFill>
              </a:rPr>
              <a:t> </a:t>
            </a:r>
            <a:r>
              <a:rPr lang="en-US" sz="2000" dirty="0"/>
              <a:t>is </a:t>
            </a:r>
            <a:r>
              <a:rPr lang="en-US" sz="2000" dirty="0" smtClean="0"/>
              <a:t>VP </a:t>
            </a:r>
            <a:r>
              <a:rPr lang="en-US" sz="2000" dirty="0"/>
              <a:t>Advanced Technology Development at </a:t>
            </a:r>
            <a:r>
              <a:rPr lang="en-US" sz="2000" dirty="0" err="1"/>
              <a:t>InvenSense</a:t>
            </a:r>
            <a:r>
              <a:rPr lang="en-US" sz="2000" dirty="0"/>
              <a:t>. </a:t>
            </a:r>
            <a:r>
              <a:rPr lang="en-US" sz="2000" dirty="0" smtClean="0"/>
              <a:t>He </a:t>
            </a:r>
            <a:r>
              <a:rPr lang="en-US" sz="2000" dirty="0"/>
              <a:t>earned his </a:t>
            </a:r>
            <a:r>
              <a:rPr lang="en-US" sz="2000" dirty="0" smtClean="0"/>
              <a:t>Ph.D</a:t>
            </a:r>
            <a:r>
              <a:rPr lang="en-US" sz="2000" dirty="0"/>
              <a:t>. </a:t>
            </a:r>
            <a:r>
              <a:rPr lang="en-US" sz="2000" dirty="0" smtClean="0"/>
              <a:t>in EE from </a:t>
            </a:r>
            <a:r>
              <a:rPr lang="en-US" sz="2000" dirty="0"/>
              <a:t>UC Berkeley in </a:t>
            </a:r>
            <a:r>
              <a:rPr lang="en-US" sz="2000" dirty="0" smtClean="0"/>
              <a:t>1994. From </a:t>
            </a:r>
            <a:r>
              <a:rPr lang="en-US" sz="2000" dirty="0"/>
              <a:t>1995 to 2001 he was with IBM TJ Watson Research Center where he contributed to the development of first commercial version of CMOS </a:t>
            </a:r>
            <a:r>
              <a:rPr lang="en-US" sz="2000" dirty="0" smtClean="0"/>
              <a:t>SOI. 2001-2003, technology </a:t>
            </a:r>
            <a:r>
              <a:rPr lang="en-US" sz="2000" dirty="0"/>
              <a:t>director for Silicon </a:t>
            </a:r>
            <a:r>
              <a:rPr lang="en-US" sz="2000" dirty="0" smtClean="0"/>
              <a:t>Wave &amp; 2003 </a:t>
            </a:r>
            <a:r>
              <a:rPr lang="en-US" sz="2000" dirty="0"/>
              <a:t>to 2008, </a:t>
            </a:r>
            <a:r>
              <a:rPr lang="en-US" sz="2000" dirty="0" smtClean="0"/>
              <a:t>he was the </a:t>
            </a:r>
            <a:r>
              <a:rPr lang="en-US" sz="2000" dirty="0"/>
              <a:t>technology director for Silicon Wave Inc. (Bluetooth).</a:t>
            </a:r>
            <a:endParaRPr lang="en-US" sz="2000" b="0" dirty="0" smtClean="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057400"/>
            <a:ext cx="1906791" cy="2133600"/>
          </a:xfrm>
          <a:prstGeom prst="rect">
            <a:avLst/>
          </a:prstGeom>
        </p:spPr>
      </p:pic>
      <p:sp>
        <p:nvSpPr>
          <p:cNvPr id="10" name="Content Placeholder 2"/>
          <p:cNvSpPr txBox="1">
            <a:spLocks/>
          </p:cNvSpPr>
          <p:nvPr/>
        </p:nvSpPr>
        <p:spPr bwMode="auto">
          <a:xfrm>
            <a:off x="304800" y="4191000"/>
            <a:ext cx="8534400" cy="990600"/>
          </a:xfrm>
          <a:prstGeom prst="rect">
            <a:avLst/>
          </a:prstGeom>
          <a:no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pPr marL="0" indent="0" algn="just">
              <a:buFont typeface="Tahoma" pitchFamily="34" charset="0"/>
              <a:buNone/>
            </a:pPr>
            <a:r>
              <a:rPr lang="en-US" sz="2000" kern="0" dirty="0" smtClean="0"/>
              <a:t>From 2003 to 2008, he was with Rambus, as Senior Director </a:t>
            </a:r>
            <a:r>
              <a:rPr lang="en-US" sz="2000" kern="0" dirty="0" err="1" smtClean="0"/>
              <a:t>Engg</a:t>
            </a:r>
            <a:r>
              <a:rPr lang="en-US" sz="2000" kern="0" dirty="0" smtClean="0"/>
              <a:t>. From 2008 to 2012, he was Senior VP of Engineering and Operations at </a:t>
            </a:r>
            <a:r>
              <a:rPr lang="en-US" sz="2000" kern="0" dirty="0" err="1" smtClean="0"/>
              <a:t>SiTime</a:t>
            </a:r>
            <a:r>
              <a:rPr lang="en-US" sz="2000" kern="0" dirty="0" smtClean="0"/>
              <a:t>. Dr. </a:t>
            </a:r>
            <a:r>
              <a:rPr lang="en-US" sz="2000" kern="0" dirty="0" err="1" smtClean="0"/>
              <a:t>Assaderaghi</a:t>
            </a:r>
            <a:r>
              <a:rPr lang="en-US" sz="2000" kern="0" dirty="0" smtClean="0"/>
              <a:t> has contributed to more than 100 technical papers and holds over 50 patents.</a:t>
            </a:r>
          </a:p>
        </p:txBody>
      </p:sp>
      <p:sp>
        <p:nvSpPr>
          <p:cNvPr id="12" name="TextBox 11"/>
          <p:cNvSpPr txBox="1"/>
          <p:nvPr/>
        </p:nvSpPr>
        <p:spPr>
          <a:xfrm>
            <a:off x="304800" y="1219200"/>
            <a:ext cx="8436156" cy="461665"/>
          </a:xfrm>
          <a:prstGeom prst="rect">
            <a:avLst/>
          </a:prstGeom>
          <a:noFill/>
        </p:spPr>
        <p:txBody>
          <a:bodyPr wrap="none" rtlCol="0">
            <a:spAutoFit/>
          </a:bodyPr>
          <a:lstStyle/>
          <a:p>
            <a:r>
              <a:rPr lang="en-US" sz="2400" b="1" dirty="0">
                <a:solidFill>
                  <a:schemeClr val="tx1"/>
                </a:solidFill>
              </a:rPr>
              <a:t>Smart Low-Power MEMS Help Usher in the Wearable Era</a:t>
            </a:r>
            <a:endParaRPr lang="en-US" sz="2400" dirty="0">
              <a:solidFill>
                <a:schemeClr val="tx1"/>
              </a:solidFill>
            </a:endParaRPr>
          </a:p>
        </p:txBody>
      </p:sp>
      <p:sp>
        <p:nvSpPr>
          <p:cNvPr id="13" name="TextBox 12"/>
          <p:cNvSpPr txBox="1"/>
          <p:nvPr/>
        </p:nvSpPr>
        <p:spPr>
          <a:xfrm>
            <a:off x="335796" y="5410200"/>
            <a:ext cx="8351004" cy="461665"/>
          </a:xfrm>
          <a:prstGeom prst="rect">
            <a:avLst/>
          </a:prstGeom>
          <a:noFill/>
        </p:spPr>
        <p:txBody>
          <a:bodyPr wrap="none" rtlCol="0">
            <a:spAutoFit/>
          </a:bodyPr>
          <a:lstStyle/>
          <a:p>
            <a:r>
              <a:rPr lang="en-US" sz="2400" dirty="0" err="1" smtClean="0">
                <a:solidFill>
                  <a:schemeClr val="accent2"/>
                </a:solidFill>
              </a:rPr>
              <a:t>Invensense</a:t>
            </a:r>
            <a:r>
              <a:rPr lang="en-US" sz="2400" dirty="0" smtClean="0">
                <a:solidFill>
                  <a:schemeClr val="accent2"/>
                </a:solidFill>
              </a:rPr>
              <a:t> products are in Apple iPhone 6 and LG watches</a:t>
            </a:r>
            <a:endParaRPr lang="en-US" sz="2400" dirty="0">
              <a:solidFill>
                <a:schemeClr val="accent2"/>
              </a:solidFill>
            </a:endParaRPr>
          </a:p>
        </p:txBody>
      </p:sp>
    </p:spTree>
    <p:extLst>
      <p:ext uri="{BB962C8B-B14F-4D97-AF65-F5344CB8AC3E}">
        <p14:creationId xmlns:p14="http://schemas.microsoft.com/office/powerpoint/2010/main" val="201422509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CICC 2014 – Keynote Speaker</a:t>
            </a:r>
            <a:endParaRPr lang="en-US" dirty="0"/>
          </a:p>
        </p:txBody>
      </p:sp>
      <p:sp>
        <p:nvSpPr>
          <p:cNvPr id="3" name="Content Placeholder 2"/>
          <p:cNvSpPr>
            <a:spLocks noGrp="1"/>
          </p:cNvSpPr>
          <p:nvPr>
            <p:ph idx="1"/>
          </p:nvPr>
        </p:nvSpPr>
        <p:spPr>
          <a:xfrm>
            <a:off x="457200" y="914400"/>
            <a:ext cx="8305800" cy="5214939"/>
          </a:xfrm>
        </p:spPr>
        <p:txBody>
          <a:bodyPr/>
          <a:lstStyle/>
          <a:p>
            <a:pPr>
              <a:buNone/>
            </a:pPr>
            <a:r>
              <a:rPr lang="en-US" sz="2000" b="0" dirty="0" smtClean="0"/>
              <a:t>						Dr. Ahmad Bahai is the Chief Technology Officer of TI’s </a:t>
            </a:r>
          </a:p>
          <a:p>
            <a:pPr>
              <a:buNone/>
            </a:pPr>
            <a:r>
              <a:rPr lang="en-US" sz="2000" b="0" dirty="0" smtClean="0"/>
              <a:t>						Analog and director of TI Corporate Research, Kilby Labs.</a:t>
            </a:r>
          </a:p>
          <a:p>
            <a:pPr>
              <a:buNone/>
            </a:pPr>
            <a:r>
              <a:rPr lang="en-US" sz="2000" b="0" dirty="0" smtClean="0"/>
              <a:t>						He was previously CTO of National Semiconductor and </a:t>
            </a:r>
          </a:p>
          <a:p>
            <a:pPr>
              <a:buNone/>
            </a:pPr>
            <a:r>
              <a:rPr lang="en-US" sz="2000" b="0" dirty="0" smtClean="0"/>
              <a:t>						director of research labs at National Semiconductor. He </a:t>
            </a:r>
          </a:p>
          <a:p>
            <a:pPr>
              <a:buNone/>
            </a:pPr>
            <a:r>
              <a:rPr lang="en-US" sz="2000" b="0" dirty="0" smtClean="0"/>
              <a:t>						also is a consulting professor at Stanford University and </a:t>
            </a:r>
          </a:p>
          <a:p>
            <a:pPr>
              <a:buNone/>
            </a:pPr>
            <a:r>
              <a:rPr lang="en-US" sz="2000" b="0" dirty="0" smtClean="0"/>
              <a:t>						IEEE Fellow. Previously, he was the technical manager of the communication and mixed-signal processing research group at Bell Laboratories until 1997 and Professor-In-Residence at University of California, Berkeley. He later co-founded </a:t>
            </a:r>
            <a:r>
              <a:rPr lang="en-US" sz="2000" b="0" dirty="0" err="1" smtClean="0"/>
              <a:t>Algorex</a:t>
            </a:r>
            <a:r>
              <a:rPr lang="en-US" sz="2000" b="0" dirty="0" smtClean="0"/>
              <a:t>, an IC and system design company for communication and acoustic applications, which was acquired by National Semiconductor. </a:t>
            </a:r>
          </a:p>
          <a:p>
            <a:pPr>
              <a:buNone/>
            </a:pPr>
            <a:r>
              <a:rPr lang="en-US" sz="2000" b="0" dirty="0" smtClean="0"/>
              <a:t>Dr. Bahai has more than 80 IEEE/IEE publications and 35 patents on systems and circuits. He received his Master of Science degree from Imperial College, University of London and Ph.D. from University of California at Berkeley, all in electrical engineering.</a:t>
            </a:r>
            <a:endParaRPr lang="en-US" sz="2000" b="0" dirty="0"/>
          </a:p>
        </p:txBody>
      </p:sp>
      <p:pic>
        <p:nvPicPr>
          <p:cNvPr id="1026" name="Picture 2" descr="E:\CICC\CICC2014\Keynote_Ahmad Bahai.jpg"/>
          <p:cNvPicPr>
            <a:picLocks noChangeAspect="1" noChangeArrowheads="1"/>
          </p:cNvPicPr>
          <p:nvPr/>
        </p:nvPicPr>
        <p:blipFill>
          <a:blip r:embed="rId2" cstate="print"/>
          <a:srcRect/>
          <a:stretch>
            <a:fillRect/>
          </a:stretch>
        </p:blipFill>
        <p:spPr bwMode="auto">
          <a:xfrm>
            <a:off x="1066800" y="914400"/>
            <a:ext cx="1364343" cy="1874378"/>
          </a:xfrm>
          <a:prstGeom prst="rect">
            <a:avLst/>
          </a:prstGeom>
          <a:noFill/>
        </p:spPr>
      </p:pic>
    </p:spTree>
    <p:extLst>
      <p:ext uri="{BB962C8B-B14F-4D97-AF65-F5344CB8AC3E}">
        <p14:creationId xmlns:p14="http://schemas.microsoft.com/office/powerpoint/2010/main" val="1466848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ounded Rectangle 10"/>
          <p:cNvSpPr>
            <a:spLocks noChangeArrowheads="1"/>
          </p:cNvSpPr>
          <p:nvPr/>
        </p:nvSpPr>
        <p:spPr bwMode="auto">
          <a:xfrm>
            <a:off x="381000" y="838200"/>
            <a:ext cx="8305800" cy="2438400"/>
          </a:xfrm>
          <a:prstGeom prst="roundRect">
            <a:avLst>
              <a:gd name="adj" fmla="val 16667"/>
            </a:avLst>
          </a:prstGeom>
          <a:solidFill>
            <a:srgbClr val="CDCDDE"/>
          </a:solidFill>
          <a:ln w="9525" algn="ctr">
            <a:solidFill>
              <a:schemeClr val="tx1"/>
            </a:solidFill>
            <a:round/>
            <a:headEnd/>
            <a:tailEnd/>
          </a:ln>
        </p:spPr>
        <p:txBody>
          <a:bodyPr/>
          <a:lstStyle/>
          <a:p>
            <a:endParaRPr lang="en-US" dirty="0"/>
          </a:p>
          <a:p>
            <a:endParaRPr lang="en-US" dirty="0"/>
          </a:p>
          <a:p>
            <a:endParaRPr lang="en-US" dirty="0"/>
          </a:p>
          <a:p>
            <a:pPr algn="ctr"/>
            <a:endParaRPr lang="en-US" dirty="0"/>
          </a:p>
          <a:p>
            <a:pPr algn="ctr"/>
            <a:r>
              <a:rPr lang="en-US" b="1" u="sng" dirty="0">
                <a:solidFill>
                  <a:srgbClr val="000000"/>
                </a:solidFill>
              </a:rPr>
              <a:t>ORGANIZATIONAL COMMITTEE</a:t>
            </a:r>
          </a:p>
          <a:p>
            <a:pPr algn="ctr"/>
            <a:r>
              <a:rPr lang="en-US" b="1" dirty="0">
                <a:solidFill>
                  <a:srgbClr val="000000"/>
                </a:solidFill>
              </a:rPr>
              <a:t>Steering Committee + Chairs of </a:t>
            </a:r>
            <a:r>
              <a:rPr lang="en-US" b="1" dirty="0" smtClean="0">
                <a:solidFill>
                  <a:srgbClr val="000000"/>
                </a:solidFill>
              </a:rPr>
              <a:t>best paper, educational </a:t>
            </a:r>
            <a:r>
              <a:rPr lang="en-US" b="1" dirty="0">
                <a:solidFill>
                  <a:srgbClr val="000000"/>
                </a:solidFill>
              </a:rPr>
              <a:t>sessions, </a:t>
            </a:r>
            <a:r>
              <a:rPr lang="en-US" b="1" dirty="0" smtClean="0">
                <a:solidFill>
                  <a:srgbClr val="000000"/>
                </a:solidFill>
              </a:rPr>
              <a:t>exhibits, forums/panels</a:t>
            </a:r>
            <a:r>
              <a:rPr lang="en-US" b="1" dirty="0">
                <a:solidFill>
                  <a:srgbClr val="000000"/>
                </a:solidFill>
              </a:rPr>
              <a:t>, </a:t>
            </a:r>
            <a:r>
              <a:rPr lang="en-US" b="1" dirty="0" smtClean="0">
                <a:solidFill>
                  <a:srgbClr val="000000"/>
                </a:solidFill>
              </a:rPr>
              <a:t>publicity, sponsorships &amp; special projects subcommittees</a:t>
            </a:r>
            <a:endParaRPr lang="en-US" dirty="0"/>
          </a:p>
        </p:txBody>
      </p:sp>
      <p:sp>
        <p:nvSpPr>
          <p:cNvPr id="9219" name="Title 1"/>
          <p:cNvSpPr>
            <a:spLocks noGrp="1"/>
          </p:cNvSpPr>
          <p:nvPr>
            <p:ph type="title"/>
          </p:nvPr>
        </p:nvSpPr>
        <p:spPr/>
        <p:txBody>
          <a:bodyPr/>
          <a:lstStyle/>
          <a:p>
            <a:r>
              <a:rPr lang="en-US" dirty="0" smtClean="0"/>
              <a:t>CICC organization</a:t>
            </a:r>
          </a:p>
        </p:txBody>
      </p:sp>
      <p:sp>
        <p:nvSpPr>
          <p:cNvPr id="9220" name="Rounded Rectangle 9"/>
          <p:cNvSpPr>
            <a:spLocks noChangeArrowheads="1"/>
          </p:cNvSpPr>
          <p:nvPr/>
        </p:nvSpPr>
        <p:spPr bwMode="auto">
          <a:xfrm>
            <a:off x="533400" y="1066800"/>
            <a:ext cx="8001000" cy="990600"/>
          </a:xfrm>
          <a:prstGeom prst="roundRect">
            <a:avLst>
              <a:gd name="adj" fmla="val 16667"/>
            </a:avLst>
          </a:prstGeom>
          <a:solidFill>
            <a:srgbClr val="2C59B2"/>
          </a:solidFill>
          <a:ln w="9525" algn="ctr">
            <a:solidFill>
              <a:schemeClr val="tx1"/>
            </a:solidFill>
            <a:round/>
            <a:headEnd/>
            <a:tailEnd/>
          </a:ln>
        </p:spPr>
        <p:txBody>
          <a:bodyPr/>
          <a:lstStyle/>
          <a:p>
            <a:pPr algn="ctr"/>
            <a:r>
              <a:rPr lang="en-US" b="1" u="sng"/>
              <a:t>STEERING COMMITTEE</a:t>
            </a:r>
          </a:p>
          <a:p>
            <a:pPr algn="ctr"/>
            <a:r>
              <a:rPr lang="en-US"/>
              <a:t>Technical program chair, conference chair, general chair, past 3 general chairs, and conference administrator </a:t>
            </a:r>
          </a:p>
          <a:p>
            <a:pPr algn="ctr"/>
            <a:endParaRPr lang="en-US"/>
          </a:p>
        </p:txBody>
      </p:sp>
      <p:sp>
        <p:nvSpPr>
          <p:cNvPr id="9221" name="Rounded Rectangle 11"/>
          <p:cNvSpPr>
            <a:spLocks noChangeArrowheads="1"/>
          </p:cNvSpPr>
          <p:nvPr/>
        </p:nvSpPr>
        <p:spPr bwMode="auto">
          <a:xfrm>
            <a:off x="381000" y="3429000"/>
            <a:ext cx="3810000" cy="2590800"/>
          </a:xfrm>
          <a:prstGeom prst="roundRect">
            <a:avLst>
              <a:gd name="adj" fmla="val 16667"/>
            </a:avLst>
          </a:prstGeom>
          <a:solidFill>
            <a:srgbClr val="CDCDDE"/>
          </a:solidFill>
          <a:ln w="9525" algn="ctr">
            <a:solidFill>
              <a:schemeClr val="tx1"/>
            </a:solidFill>
            <a:round/>
            <a:headEnd/>
            <a:tailEnd/>
          </a:ln>
        </p:spPr>
        <p:txBody>
          <a:bodyPr/>
          <a:lstStyle/>
          <a:p>
            <a:pPr marL="174625" indent="-174625" algn="ctr"/>
            <a:r>
              <a:rPr lang="en-US" sz="1400" b="1" u="sng" dirty="0">
                <a:solidFill>
                  <a:srgbClr val="000000"/>
                </a:solidFill>
              </a:rPr>
              <a:t>Technical Program subcommittees</a:t>
            </a:r>
            <a:endParaRPr lang="en-US" sz="1400" b="1" dirty="0">
              <a:solidFill>
                <a:schemeClr val="tx1"/>
              </a:solidFill>
              <a:latin typeface="Calibri" pitchFamily="34" charset="0"/>
            </a:endParaRPr>
          </a:p>
          <a:p>
            <a:pPr marL="174625" indent="-174625">
              <a:buFont typeface="Arial" charset="0"/>
              <a:buChar char="•"/>
            </a:pPr>
            <a:endParaRPr lang="en-US" sz="1400" b="1" dirty="0" smtClean="0">
              <a:solidFill>
                <a:schemeClr val="tx1"/>
              </a:solidFill>
              <a:latin typeface="Calibri" pitchFamily="34" charset="0"/>
            </a:endParaRPr>
          </a:p>
          <a:p>
            <a:pPr marL="174625" indent="-174625">
              <a:buFont typeface="Arial" charset="0"/>
              <a:buChar char="•"/>
            </a:pPr>
            <a:r>
              <a:rPr lang="en-US" sz="1400" b="1" dirty="0" smtClean="0">
                <a:solidFill>
                  <a:schemeClr val="tx1"/>
                </a:solidFill>
                <a:latin typeface="Calibri" pitchFamily="34" charset="0"/>
              </a:rPr>
              <a:t>Analog </a:t>
            </a:r>
            <a:r>
              <a:rPr lang="en-US" sz="1400" b="1" dirty="0">
                <a:solidFill>
                  <a:schemeClr val="tx1"/>
                </a:solidFill>
                <a:latin typeface="Calibri" pitchFamily="34" charset="0"/>
              </a:rPr>
              <a:t>Circuits and </a:t>
            </a:r>
            <a:r>
              <a:rPr lang="en-US" sz="1400" b="1" dirty="0" smtClean="0">
                <a:solidFill>
                  <a:schemeClr val="tx1"/>
                </a:solidFill>
                <a:latin typeface="Calibri" pitchFamily="34" charset="0"/>
              </a:rPr>
              <a:t>Techniques</a:t>
            </a:r>
          </a:p>
          <a:p>
            <a:pPr marL="174625" indent="-174625">
              <a:buFont typeface="Arial" charset="0"/>
              <a:buChar char="•"/>
            </a:pPr>
            <a:r>
              <a:rPr lang="en-US" sz="1400" b="1" dirty="0" smtClean="0">
                <a:solidFill>
                  <a:schemeClr val="tx1"/>
                </a:solidFill>
                <a:latin typeface="Calibri" pitchFamily="34" charset="0"/>
              </a:rPr>
              <a:t>Data Converters</a:t>
            </a:r>
          </a:p>
          <a:p>
            <a:pPr marL="174625" indent="-174625">
              <a:buFont typeface="Arial" charset="0"/>
              <a:buChar char="•"/>
            </a:pPr>
            <a:r>
              <a:rPr lang="en-US" sz="1400" b="1" dirty="0" smtClean="0">
                <a:solidFill>
                  <a:schemeClr val="tx1"/>
                </a:solidFill>
                <a:latin typeface="Calibri" pitchFamily="34" charset="0"/>
              </a:rPr>
              <a:t>Design Foundations</a:t>
            </a:r>
          </a:p>
          <a:p>
            <a:pPr marL="174625" indent="-174625">
              <a:buFont typeface="Arial" charset="0"/>
              <a:buChar char="•"/>
            </a:pPr>
            <a:r>
              <a:rPr lang="en-US" sz="1400" b="1" dirty="0" smtClean="0">
                <a:solidFill>
                  <a:schemeClr val="tx1"/>
                </a:solidFill>
                <a:latin typeface="Calibri" pitchFamily="34" charset="0"/>
              </a:rPr>
              <a:t>Emerging Technologies</a:t>
            </a:r>
          </a:p>
          <a:p>
            <a:pPr marL="174625" indent="-174625">
              <a:buFont typeface="Arial" charset="0"/>
              <a:buChar char="•"/>
            </a:pPr>
            <a:r>
              <a:rPr lang="en-US" sz="1400" b="1" dirty="0" smtClean="0">
                <a:solidFill>
                  <a:schemeClr val="tx1"/>
                </a:solidFill>
                <a:latin typeface="Calibri" pitchFamily="34" charset="0"/>
              </a:rPr>
              <a:t>Power Management</a:t>
            </a:r>
          </a:p>
          <a:p>
            <a:pPr marL="174625" indent="-174625">
              <a:buFont typeface="Arial" charset="0"/>
              <a:buChar char="•"/>
            </a:pPr>
            <a:r>
              <a:rPr lang="en-US" sz="1400" b="1" dirty="0" smtClean="0">
                <a:solidFill>
                  <a:schemeClr val="tx1"/>
                </a:solidFill>
                <a:latin typeface="Calibri" pitchFamily="34" charset="0"/>
              </a:rPr>
              <a:t>Wireless </a:t>
            </a:r>
            <a:r>
              <a:rPr lang="en-US" sz="1400" b="1" dirty="0">
                <a:solidFill>
                  <a:schemeClr val="tx1"/>
                </a:solidFill>
                <a:latin typeface="Calibri" pitchFamily="34" charset="0"/>
              </a:rPr>
              <a:t>Transceivers and RF </a:t>
            </a:r>
            <a:r>
              <a:rPr lang="en-US" sz="1400" b="1" dirty="0" smtClean="0">
                <a:solidFill>
                  <a:schemeClr val="tx1"/>
                </a:solidFill>
                <a:latin typeface="Calibri" pitchFamily="34" charset="0"/>
              </a:rPr>
              <a:t>Circuits</a:t>
            </a:r>
          </a:p>
          <a:p>
            <a:pPr marL="174625" indent="-174625">
              <a:buFont typeface="Arial" charset="0"/>
              <a:buChar char="•"/>
            </a:pPr>
            <a:r>
              <a:rPr lang="en-US" sz="1400" b="1" dirty="0" smtClean="0">
                <a:solidFill>
                  <a:schemeClr val="tx1"/>
                </a:solidFill>
                <a:latin typeface="Calibri" pitchFamily="34" charset="0"/>
              </a:rPr>
              <a:t>Wireline </a:t>
            </a:r>
            <a:r>
              <a:rPr lang="en-US" sz="1400" b="1" dirty="0">
                <a:solidFill>
                  <a:schemeClr val="tx1"/>
                </a:solidFill>
                <a:latin typeface="Calibri" pitchFamily="34" charset="0"/>
              </a:rPr>
              <a:t>Communication Circuits </a:t>
            </a:r>
            <a:r>
              <a:rPr lang="en-US" sz="1400" b="1" dirty="0" smtClean="0">
                <a:solidFill>
                  <a:schemeClr val="tx1"/>
                </a:solidFill>
                <a:latin typeface="Calibri" pitchFamily="34" charset="0"/>
              </a:rPr>
              <a:t>&amp;Systems</a:t>
            </a:r>
            <a:endParaRPr lang="en-US" sz="1400" b="1" dirty="0">
              <a:solidFill>
                <a:schemeClr val="tx1"/>
              </a:solidFill>
              <a:latin typeface="Calibri" pitchFamily="34" charset="0"/>
            </a:endParaRPr>
          </a:p>
        </p:txBody>
      </p:sp>
      <p:sp>
        <p:nvSpPr>
          <p:cNvPr id="9222" name="Rounded Rectangle 12"/>
          <p:cNvSpPr>
            <a:spLocks noChangeArrowheads="1"/>
          </p:cNvSpPr>
          <p:nvPr/>
        </p:nvSpPr>
        <p:spPr bwMode="auto">
          <a:xfrm>
            <a:off x="4876800" y="3429000"/>
            <a:ext cx="3810000" cy="2590800"/>
          </a:xfrm>
          <a:prstGeom prst="roundRect">
            <a:avLst>
              <a:gd name="adj" fmla="val 16667"/>
            </a:avLst>
          </a:prstGeom>
          <a:solidFill>
            <a:srgbClr val="CDCDDE"/>
          </a:solidFill>
          <a:ln w="9525" algn="ctr">
            <a:solidFill>
              <a:schemeClr val="tx1"/>
            </a:solidFill>
            <a:round/>
            <a:headEnd/>
            <a:tailEnd/>
          </a:ln>
        </p:spPr>
        <p:txBody>
          <a:bodyPr/>
          <a:lstStyle/>
          <a:p>
            <a:pPr marL="174625" indent="-174625" algn="ctr"/>
            <a:r>
              <a:rPr lang="en-US" sz="1400" b="1" u="sng" dirty="0">
                <a:solidFill>
                  <a:srgbClr val="000000"/>
                </a:solidFill>
              </a:rPr>
              <a:t>Organizational subcommittees</a:t>
            </a:r>
            <a:endParaRPr lang="en-US" sz="1400" b="1" dirty="0">
              <a:solidFill>
                <a:schemeClr val="tx1"/>
              </a:solidFill>
              <a:latin typeface="Calibri" pitchFamily="34" charset="0"/>
            </a:endParaRPr>
          </a:p>
          <a:p>
            <a:pPr marL="174625" indent="-174625">
              <a:buFont typeface="Arial" charset="0"/>
              <a:buChar char="•"/>
            </a:pPr>
            <a:endParaRPr lang="en-US" sz="1400" b="1" dirty="0" smtClean="0">
              <a:solidFill>
                <a:schemeClr val="tx1"/>
              </a:solidFill>
              <a:latin typeface="Calibri" pitchFamily="34" charset="0"/>
            </a:endParaRPr>
          </a:p>
          <a:p>
            <a:pPr marL="174625" indent="-174625">
              <a:buFont typeface="Arial" charset="0"/>
              <a:buChar char="•"/>
            </a:pPr>
            <a:r>
              <a:rPr lang="en-US" sz="1400" b="1" dirty="0" smtClean="0">
                <a:solidFill>
                  <a:schemeClr val="tx1"/>
                </a:solidFill>
                <a:latin typeface="Calibri" pitchFamily="34" charset="0"/>
              </a:rPr>
              <a:t>Best papers</a:t>
            </a:r>
          </a:p>
          <a:p>
            <a:pPr marL="174625" indent="-174625">
              <a:buFont typeface="Arial" charset="0"/>
              <a:buChar char="•"/>
            </a:pPr>
            <a:r>
              <a:rPr lang="en-US" sz="1400" b="1" dirty="0" smtClean="0">
                <a:solidFill>
                  <a:schemeClr val="tx1"/>
                </a:solidFill>
                <a:latin typeface="Calibri" pitchFamily="34" charset="0"/>
              </a:rPr>
              <a:t>Educational </a:t>
            </a:r>
            <a:r>
              <a:rPr lang="en-US" sz="1400" b="1" dirty="0">
                <a:solidFill>
                  <a:schemeClr val="tx1"/>
                </a:solidFill>
                <a:latin typeface="Calibri" pitchFamily="34" charset="0"/>
              </a:rPr>
              <a:t>Sessions </a:t>
            </a:r>
          </a:p>
          <a:p>
            <a:pPr marL="174625" indent="-174625">
              <a:buFont typeface="Arial" charset="0"/>
              <a:buChar char="•"/>
            </a:pPr>
            <a:r>
              <a:rPr lang="en-US" sz="1400" b="1" dirty="0" smtClean="0">
                <a:solidFill>
                  <a:schemeClr val="tx1"/>
                </a:solidFill>
                <a:latin typeface="Calibri" pitchFamily="34" charset="0"/>
              </a:rPr>
              <a:t>Exhibits</a:t>
            </a:r>
          </a:p>
          <a:p>
            <a:pPr marL="174625" indent="-174625">
              <a:buFont typeface="Arial" charset="0"/>
              <a:buChar char="•"/>
            </a:pPr>
            <a:r>
              <a:rPr lang="en-US" sz="1400" b="1" dirty="0" smtClean="0">
                <a:solidFill>
                  <a:schemeClr val="tx1"/>
                </a:solidFill>
                <a:latin typeface="Calibri" pitchFamily="34" charset="0"/>
              </a:rPr>
              <a:t>Panels/Forums</a:t>
            </a:r>
          </a:p>
          <a:p>
            <a:pPr marL="174625" indent="-174625">
              <a:buFont typeface="Arial" charset="0"/>
              <a:buChar char="•"/>
            </a:pPr>
            <a:r>
              <a:rPr lang="en-US" sz="1400" b="1" dirty="0" smtClean="0">
                <a:solidFill>
                  <a:schemeClr val="tx1"/>
                </a:solidFill>
                <a:latin typeface="Calibri" pitchFamily="34" charset="0"/>
              </a:rPr>
              <a:t>Publicity</a:t>
            </a:r>
            <a:endParaRPr lang="en-US" sz="1400" b="1" dirty="0">
              <a:solidFill>
                <a:schemeClr val="tx1"/>
              </a:solidFill>
              <a:latin typeface="Calibri" pitchFamily="34" charset="0"/>
            </a:endParaRPr>
          </a:p>
          <a:p>
            <a:pPr marL="174625" indent="-174625">
              <a:buFont typeface="Arial" charset="0"/>
              <a:buChar char="•"/>
            </a:pPr>
            <a:r>
              <a:rPr lang="en-US" sz="1400" b="1" dirty="0" smtClean="0">
                <a:solidFill>
                  <a:schemeClr val="tx1"/>
                </a:solidFill>
                <a:latin typeface="Calibri" pitchFamily="34" charset="0"/>
              </a:rPr>
              <a:t>Sponsorships</a:t>
            </a:r>
          </a:p>
          <a:p>
            <a:pPr marL="174625" indent="-174625">
              <a:buFont typeface="Arial" charset="0"/>
              <a:buChar char="•"/>
            </a:pPr>
            <a:r>
              <a:rPr lang="en-US" sz="1400" b="1" dirty="0" smtClean="0">
                <a:solidFill>
                  <a:schemeClr val="tx1"/>
                </a:solidFill>
                <a:latin typeface="Calibri" pitchFamily="34" charset="0"/>
              </a:rPr>
              <a:t>Special Projects</a:t>
            </a:r>
            <a:endParaRPr lang="en-US" sz="1400" b="1" dirty="0">
              <a:solidFill>
                <a:schemeClr val="tx1"/>
              </a:solidFill>
              <a:latin typeface="Calibri" pitchFamily="34" charset="0"/>
            </a:endParaRPr>
          </a:p>
          <a:p>
            <a:pPr marL="174625" indent="-174625">
              <a:buFont typeface="Arial" charset="0"/>
              <a:buChar char="•"/>
            </a:pPr>
            <a:endParaRPr lang="en-US" sz="1400" b="1" dirty="0">
              <a:solidFill>
                <a:schemeClr val="tx1"/>
              </a:solidFill>
              <a:latin typeface="Calibri" pitchFamily="34" charset="0"/>
            </a:endParaRPr>
          </a:p>
        </p:txBody>
      </p:sp>
    </p:spTree>
    <p:extLst>
      <p:ext uri="{BB962C8B-B14F-4D97-AF65-F5344CB8AC3E}">
        <p14:creationId xmlns:p14="http://schemas.microsoft.com/office/powerpoint/2010/main" val="319321334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CICC 2013 – Keynote Address</a:t>
            </a:r>
          </a:p>
        </p:txBody>
      </p:sp>
      <p:sp>
        <p:nvSpPr>
          <p:cNvPr id="10243" name="Content Placeholder 2"/>
          <p:cNvSpPr>
            <a:spLocks noGrp="1"/>
          </p:cNvSpPr>
          <p:nvPr>
            <p:ph idx="1"/>
          </p:nvPr>
        </p:nvSpPr>
        <p:spPr>
          <a:xfrm>
            <a:off x="457200" y="1143000"/>
            <a:ext cx="8228013" cy="4986338"/>
          </a:xfrm>
        </p:spPr>
        <p:txBody>
          <a:bodyPr/>
          <a:lstStyle/>
          <a:p>
            <a:r>
              <a:rPr lang="en-US" b="1" dirty="0" smtClean="0"/>
              <a:t>Keynote: </a:t>
            </a:r>
            <a:r>
              <a:rPr lang="en-US" b="1" dirty="0" smtClean="0">
                <a:solidFill>
                  <a:schemeClr val="tx1"/>
                </a:solidFill>
              </a:rPr>
              <a:t>Mark Horowitz– Stanford University</a:t>
            </a:r>
            <a:endParaRPr lang="en-US" b="1" dirty="0" smtClean="0"/>
          </a:p>
          <a:p>
            <a:pPr>
              <a:buFont typeface="Tahoma" pitchFamily="34" charset="0"/>
              <a:buNone/>
            </a:pPr>
            <a:endParaRPr lang="en-US" b="1" dirty="0" smtClean="0"/>
          </a:p>
          <a:p>
            <a:pPr>
              <a:buFont typeface="Tahoma" pitchFamily="34" charset="0"/>
              <a:buNone/>
            </a:pPr>
            <a:endParaRPr lang="en-US" b="1" dirty="0" smtClean="0"/>
          </a:p>
          <a:p>
            <a:pPr>
              <a:buFont typeface="Tahoma" pitchFamily="34" charset="0"/>
              <a:buNone/>
            </a:pPr>
            <a:endParaRPr lang="en-US" b="1" dirty="0" smtClean="0"/>
          </a:p>
          <a:p>
            <a:endParaRPr lang="en-US" b="1" dirty="0" smtClean="0"/>
          </a:p>
          <a:p>
            <a:endParaRPr lang="en-US" b="1" dirty="0" smtClean="0"/>
          </a:p>
        </p:txBody>
      </p:sp>
      <p:sp>
        <p:nvSpPr>
          <p:cNvPr id="2" name="Rectangle 1"/>
          <p:cNvSpPr/>
          <p:nvPr/>
        </p:nvSpPr>
        <p:spPr>
          <a:xfrm>
            <a:off x="2209800" y="1676400"/>
            <a:ext cx="6477000" cy="4524315"/>
          </a:xfrm>
          <a:prstGeom prst="rect">
            <a:avLst/>
          </a:prstGeom>
        </p:spPr>
        <p:txBody>
          <a:bodyPr wrap="square">
            <a:spAutoFit/>
          </a:bodyPr>
          <a:lstStyle/>
          <a:p>
            <a:r>
              <a:rPr lang="en-US" sz="2400" dirty="0" smtClean="0">
                <a:solidFill>
                  <a:schemeClr val="tx1"/>
                </a:solidFill>
              </a:rPr>
              <a:t>Prof. Horowitz, recipient of the IEEE Donald O. Pederson Award in Solid-State Circuits in 2006, is recognized  as one of the leading scholars of his generation in  integrated circuits and systems design, has led a number of processor designs during his Stanford career,  including: MIPS-X, one of the first processors to include an on-chip instruction cache; Torch, a statically-scheduled, superscalar processor; Flash, a flexible DSM machine; and Smash, a reconfigurable polymorphic many-core processor. </a:t>
            </a:r>
          </a:p>
        </p:txBody>
      </p:sp>
      <p:pic>
        <p:nvPicPr>
          <p:cNvPr id="6" name="Picture 5" descr="horowitz.jpg"/>
          <p:cNvPicPr>
            <a:picLocks noChangeAspect="1"/>
          </p:cNvPicPr>
          <p:nvPr/>
        </p:nvPicPr>
        <p:blipFill>
          <a:blip r:embed="rId2" cstate="print"/>
          <a:stretch>
            <a:fillRect/>
          </a:stretch>
        </p:blipFill>
        <p:spPr>
          <a:xfrm>
            <a:off x="152400" y="1820718"/>
            <a:ext cx="1981200" cy="2446482"/>
          </a:xfrm>
          <a:prstGeom prst="rect">
            <a:avLst/>
          </a:prstGeom>
        </p:spPr>
      </p:pic>
    </p:spTree>
    <p:extLst>
      <p:ext uri="{BB962C8B-B14F-4D97-AF65-F5344CB8AC3E}">
        <p14:creationId xmlns:p14="http://schemas.microsoft.com/office/powerpoint/2010/main" val="345659651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US" dirty="0" smtClean="0"/>
              <a:t>Keynote Speaker List (2015 Additions)</a:t>
            </a:r>
          </a:p>
        </p:txBody>
      </p:sp>
      <p:sp>
        <p:nvSpPr>
          <p:cNvPr id="2052" name="TextBox 3"/>
          <p:cNvSpPr txBox="1">
            <a:spLocks noChangeArrowheads="1"/>
          </p:cNvSpPr>
          <p:nvPr/>
        </p:nvSpPr>
        <p:spPr bwMode="auto">
          <a:xfrm>
            <a:off x="762000" y="5705475"/>
            <a:ext cx="8001000" cy="923925"/>
          </a:xfrm>
          <a:prstGeom prst="rect">
            <a:avLst/>
          </a:prstGeom>
          <a:noFill/>
          <a:ln w="9525">
            <a:noFill/>
            <a:miter lim="800000"/>
            <a:headEnd/>
            <a:tailEnd/>
          </a:ln>
        </p:spPr>
        <p:txBody>
          <a:bodyPr>
            <a:spAutoFit/>
          </a:bodyPr>
          <a:lstStyle/>
          <a:p>
            <a:pPr marL="342900" indent="-342900"/>
            <a:r>
              <a:rPr lang="en-US" dirty="0"/>
              <a:t>If you know any of these speakers please see me after or email me</a:t>
            </a:r>
          </a:p>
          <a:p>
            <a:pPr marL="342900" indent="-342900"/>
            <a:r>
              <a:rPr lang="en-US" dirty="0"/>
              <a:t>e.g.  Help me touch bases with your CEO (ARM, Samsung, TSMC, Marvel, etc)</a:t>
            </a:r>
          </a:p>
          <a:p>
            <a:pPr marL="342900" indent="-342900">
              <a:buFont typeface="Arial" charset="0"/>
              <a:buAutoNum type="arabicPeriod"/>
            </a:pPr>
            <a:endParaRPr lang="en-US" dirty="0"/>
          </a:p>
        </p:txBody>
      </p:sp>
      <p:graphicFrame>
        <p:nvGraphicFramePr>
          <p:cNvPr id="4" name="Table 3"/>
          <p:cNvGraphicFramePr>
            <a:graphicFrameLocks noGrp="1"/>
          </p:cNvGraphicFramePr>
          <p:nvPr>
            <p:extLst/>
          </p:nvPr>
        </p:nvGraphicFramePr>
        <p:xfrm>
          <a:off x="228600" y="914400"/>
          <a:ext cx="8458200" cy="5405084"/>
        </p:xfrm>
        <a:graphic>
          <a:graphicData uri="http://schemas.openxmlformats.org/drawingml/2006/table">
            <a:tbl>
              <a:tblPr>
                <a:tableStyleId>{C4B1156A-380E-4F78-BDF5-A606A8083BF9}</a:tableStyleId>
              </a:tblPr>
              <a:tblGrid>
                <a:gridCol w="304800"/>
                <a:gridCol w="3803796"/>
                <a:gridCol w="2391309"/>
                <a:gridCol w="1958295"/>
              </a:tblGrid>
              <a:tr h="377222">
                <a:tc>
                  <a:txBody>
                    <a:bodyPr/>
                    <a:lstStyle/>
                    <a:p>
                      <a:pPr algn="l" fontAlgn="b"/>
                      <a:endParaRPr lang="en-US" sz="1400" b="1" i="0" u="none" strike="noStrike" dirty="0">
                        <a:solidFill>
                          <a:srgbClr val="000000"/>
                        </a:solidFill>
                        <a:effectLst/>
                        <a:latin typeface="+mn-lt"/>
                      </a:endParaRPr>
                    </a:p>
                  </a:txBody>
                  <a:tcPr marL="6699" marR="6699" marT="6699" marB="0" anchor="b"/>
                </a:tc>
                <a:tc>
                  <a:txBody>
                    <a:bodyPr/>
                    <a:lstStyle/>
                    <a:p>
                      <a:pPr algn="l" fontAlgn="b"/>
                      <a:r>
                        <a:rPr lang="en-US" sz="1400" b="1" u="none" strike="noStrike" dirty="0">
                          <a:effectLst/>
                        </a:rPr>
                        <a:t>2015 Topics / Titles</a:t>
                      </a:r>
                      <a:endParaRPr lang="en-US" sz="1400" b="1" i="0" u="none" strike="noStrike" dirty="0">
                        <a:solidFill>
                          <a:srgbClr val="000000"/>
                        </a:solidFill>
                        <a:effectLst/>
                        <a:latin typeface="+mn-lt"/>
                      </a:endParaRPr>
                    </a:p>
                  </a:txBody>
                  <a:tcPr marL="6699" marR="6699" marT="6699" marB="0" anchor="b"/>
                </a:tc>
                <a:tc>
                  <a:txBody>
                    <a:bodyPr/>
                    <a:lstStyle/>
                    <a:p>
                      <a:pPr algn="l" fontAlgn="b"/>
                      <a:r>
                        <a:rPr lang="en-US" sz="1400" b="1" u="none" strike="noStrike" dirty="0">
                          <a:effectLst/>
                        </a:rPr>
                        <a:t>Speaker</a:t>
                      </a:r>
                      <a:endParaRPr lang="en-US" sz="1400" b="1" i="0" u="none" strike="noStrike" dirty="0">
                        <a:solidFill>
                          <a:srgbClr val="000000"/>
                        </a:solidFill>
                        <a:effectLst/>
                        <a:latin typeface="+mn-lt"/>
                      </a:endParaRPr>
                    </a:p>
                  </a:txBody>
                  <a:tcPr marL="6699" marR="6699" marT="6699" marB="0" anchor="b"/>
                </a:tc>
                <a:tc>
                  <a:txBody>
                    <a:bodyPr/>
                    <a:lstStyle/>
                    <a:p>
                      <a:pPr algn="l" fontAlgn="b"/>
                      <a:r>
                        <a:rPr lang="en-US" sz="1400" b="1" u="none" strike="noStrike" dirty="0">
                          <a:effectLst/>
                        </a:rPr>
                        <a:t>From</a:t>
                      </a:r>
                      <a:endParaRPr lang="en-US" sz="1400" b="1"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CMOS-assisted nano-bio interface arrays for neurotechnology</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Prof. </a:t>
                      </a:r>
                      <a:r>
                        <a:rPr lang="en-US" sz="1400" u="none" strike="noStrike" dirty="0" err="1">
                          <a:effectLst/>
                        </a:rPr>
                        <a:t>Donhee</a:t>
                      </a:r>
                      <a:r>
                        <a:rPr lang="en-US" sz="1400" u="none" strike="noStrike" dirty="0">
                          <a:effectLst/>
                        </a:rPr>
                        <a:t> Ham</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dirty="0">
                          <a:effectLst/>
                        </a:rPr>
                        <a:t>Harvard University</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2</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Deep learning</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3</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Somebody who is good at the vision thing</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4</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Brain-Machine Interface</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5</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IC Design Inspired by Brain Computing</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Yu (Kevin) Cao</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6</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Organic Electronics </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8</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Fostering the Next Great Silicon Startup</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Ray Stata</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9</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dirty="0">
                          <a:effectLst/>
                        </a:rPr>
                        <a:t>big data and its impact on technology </a:t>
                      </a:r>
                      <a:r>
                        <a:rPr lang="en-US" sz="1400" u="none" strike="noStrike" dirty="0" smtClean="0">
                          <a:effectLst/>
                        </a:rPr>
                        <a:t>&amp; </a:t>
                      </a:r>
                      <a:r>
                        <a:rPr lang="en-US" sz="1400" u="none" strike="noStrike" dirty="0">
                          <a:effectLst/>
                        </a:rPr>
                        <a:t>society</a:t>
                      </a:r>
                      <a:endParaRPr lang="en-US" sz="1400" b="0" i="0" u="none" strike="noStrike" dirty="0">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10</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impact of the scaling slow down/stop; prospect of IOT (internet of things)</a:t>
                      </a:r>
                      <a:endParaRPr lang="en-US" sz="1400" b="0" i="1"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11</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Internet of things</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Tom Lee</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Stanford Univ</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12</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Next Generation Wireless Technology</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Teresa Meng, </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Stanford Univ</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13</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Radios of the Future</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Behzad Razavi</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UCLA</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15</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Future Analog Perspectives</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Ajith Amerasekera</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TI</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14</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What is the next switch?</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Ian Young (Intel)</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Intel</a:t>
                      </a:r>
                      <a:endParaRPr lang="en-US" sz="1400" b="0" i="0" u="none" strike="noStrike" dirty="0">
                        <a:solidFill>
                          <a:srgbClr val="000000"/>
                        </a:solidFill>
                        <a:effectLst/>
                        <a:latin typeface="+mn-lt"/>
                      </a:endParaRPr>
                    </a:p>
                  </a:txBody>
                  <a:tcPr marL="6699" marR="6699" marT="6699" marB="0" anchor="b"/>
                </a:tc>
              </a:tr>
              <a:tr h="301433">
                <a:tc>
                  <a:txBody>
                    <a:bodyPr/>
                    <a:lstStyle/>
                    <a:p>
                      <a:pPr algn="l" fontAlgn="b"/>
                      <a:r>
                        <a:rPr lang="en-US" sz="1400" u="none" strike="noStrike" dirty="0">
                          <a:effectLst/>
                        </a:rPr>
                        <a:t>7</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dirty="0" smtClean="0">
                          <a:effectLst/>
                        </a:rPr>
                        <a:t>Circuit </a:t>
                      </a:r>
                      <a:r>
                        <a:rPr lang="en-US" sz="1400" u="none" strike="noStrike" dirty="0">
                          <a:effectLst/>
                        </a:rPr>
                        <a:t>Design Challenges for the Next </a:t>
                      </a:r>
                      <a:r>
                        <a:rPr lang="en-US" sz="1400" u="none" strike="noStrike" dirty="0" smtClean="0">
                          <a:effectLst/>
                        </a:rPr>
                        <a:t>Decade</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Behzad Razavi/Anantha Chandrakasan</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UCLA/MIT</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16</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CMOS scaling in the next 10 years </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Mark Bohr</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Intel</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17</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IC design future beyond 2020</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Myles Wakayama</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Senior Vice President, Broadcom Corporation</a:t>
                      </a:r>
                      <a:endParaRPr lang="en-US" sz="1400" b="0" i="0" u="none" strike="noStrike" dirty="0">
                        <a:solidFill>
                          <a:srgbClr val="000000"/>
                        </a:solidFill>
                        <a:effectLst/>
                        <a:latin typeface="+mn-lt"/>
                      </a:endParaRPr>
                    </a:p>
                  </a:txBody>
                  <a:tcPr marL="6699" marR="6699" marT="6699" marB="0" anchor="b"/>
                </a:tc>
              </a:tr>
              <a:tr h="301433">
                <a:tc>
                  <a:txBody>
                    <a:bodyPr/>
                    <a:lstStyle/>
                    <a:p>
                      <a:pPr algn="l" fontAlgn="b"/>
                      <a:r>
                        <a:rPr lang="en-US" sz="1400" u="none" strike="noStrike" dirty="0">
                          <a:effectLst/>
                        </a:rPr>
                        <a:t>18</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Semiconductor Industry in 5 years</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An industry CEO or COO or Semi Analyst from Wall Street </a:t>
                      </a:r>
                      <a:endParaRPr lang="en-US" sz="1400" b="0" i="0" u="none" strike="noStrike" dirty="0">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bl>
          </a:graphicData>
        </a:graphic>
      </p:graphicFrame>
    </p:spTree>
    <p:extLst>
      <p:ext uri="{BB962C8B-B14F-4D97-AF65-F5344CB8AC3E}">
        <p14:creationId xmlns:p14="http://schemas.microsoft.com/office/powerpoint/2010/main" val="216763270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609600" y="77788"/>
            <a:ext cx="7770813" cy="989012"/>
          </a:xfrm>
        </p:spPr>
        <p:txBody>
          <a:bodyPr/>
          <a:lstStyle/>
          <a:p>
            <a:r>
              <a:rPr lang="en-US" smtClean="0"/>
              <a:t>2014 </a:t>
            </a:r>
            <a:r>
              <a:rPr lang="en-US" dirty="0" smtClean="0"/>
              <a:t>Questionnaire Feedback</a:t>
            </a:r>
          </a:p>
        </p:txBody>
      </p:sp>
      <p:sp>
        <p:nvSpPr>
          <p:cNvPr id="3" name="Content Placeholder 2"/>
          <p:cNvSpPr>
            <a:spLocks noGrp="1"/>
          </p:cNvSpPr>
          <p:nvPr>
            <p:ph idx="1"/>
          </p:nvPr>
        </p:nvSpPr>
        <p:spPr>
          <a:xfrm>
            <a:off x="152400" y="1219200"/>
            <a:ext cx="8991600" cy="4953000"/>
          </a:xfrm>
        </p:spPr>
        <p:txBody>
          <a:bodyPr>
            <a:normAutofit fontScale="40000" lnSpcReduction="20000"/>
          </a:bodyPr>
          <a:lstStyle/>
          <a:p>
            <a:pPr>
              <a:buFont typeface="Tahoma" pitchFamily="34" charset="0"/>
              <a:buNone/>
              <a:defRPr/>
            </a:pPr>
            <a:r>
              <a:rPr lang="en-US" sz="7000" b="1" dirty="0" smtClean="0"/>
              <a:t>Keynote speaker</a:t>
            </a:r>
            <a:r>
              <a:rPr lang="en-US" sz="4500" b="1" dirty="0" smtClean="0"/>
              <a:t>: </a:t>
            </a:r>
            <a:endParaRPr lang="en-US" sz="4500" dirty="0" smtClean="0"/>
          </a:p>
          <a:p>
            <a:pPr>
              <a:buFont typeface="Tahoma" pitchFamily="34" charset="0"/>
              <a:buNone/>
              <a:defRPr/>
            </a:pPr>
            <a:endParaRPr lang="en-US" dirty="0" smtClean="0"/>
          </a:p>
          <a:p>
            <a:pPr>
              <a:buFont typeface="Tahoma" pitchFamily="34" charset="0"/>
              <a:buNone/>
              <a:defRPr/>
            </a:pPr>
            <a:r>
              <a:rPr lang="en-US" sz="5000" dirty="0" smtClean="0"/>
              <a:t>Industry CTO:</a:t>
            </a:r>
          </a:p>
          <a:p>
            <a:pPr lvl="1">
              <a:defRPr/>
            </a:pPr>
            <a:r>
              <a:rPr lang="en-US" sz="5000" b="1" dirty="0" smtClean="0"/>
              <a:t>Patrick Chiang: </a:t>
            </a:r>
            <a:r>
              <a:rPr lang="en-US" sz="5000" dirty="0" err="1" smtClean="0"/>
              <a:t>Shekhar</a:t>
            </a:r>
            <a:r>
              <a:rPr lang="en-US" sz="5000" dirty="0" smtClean="0"/>
              <a:t> </a:t>
            </a:r>
            <a:r>
              <a:rPr lang="en-US" sz="5000" dirty="0" err="1" smtClean="0"/>
              <a:t>Borkar</a:t>
            </a:r>
            <a:r>
              <a:rPr lang="en-US" sz="5000" dirty="0" smtClean="0"/>
              <a:t>, Director Microprocessor Technology Lab Intel</a:t>
            </a:r>
          </a:p>
          <a:p>
            <a:pPr lvl="1">
              <a:defRPr/>
            </a:pPr>
            <a:r>
              <a:rPr lang="en-US" sz="5000" b="1" dirty="0" smtClean="0"/>
              <a:t>Yusuf Haque: </a:t>
            </a:r>
            <a:r>
              <a:rPr lang="en-US" sz="5000" dirty="0" smtClean="0"/>
              <a:t>Someone from SIA</a:t>
            </a:r>
          </a:p>
          <a:p>
            <a:pPr lvl="1">
              <a:defRPr/>
            </a:pPr>
            <a:r>
              <a:rPr lang="en-US" sz="5000" b="1" dirty="0" err="1" smtClean="0"/>
              <a:t>Xicheng</a:t>
            </a:r>
            <a:r>
              <a:rPr lang="en-US" sz="5000" b="1" dirty="0" smtClean="0"/>
              <a:t> Jiang</a:t>
            </a:r>
            <a:r>
              <a:rPr lang="en-US" sz="5000" dirty="0" smtClean="0"/>
              <a:t>: Henry </a:t>
            </a:r>
            <a:r>
              <a:rPr lang="en-US" sz="5000" dirty="0" err="1" smtClean="0"/>
              <a:t>Samueli</a:t>
            </a:r>
            <a:r>
              <a:rPr lang="en-US" sz="5000" dirty="0" smtClean="0"/>
              <a:t>, CTO Broadcom</a:t>
            </a:r>
          </a:p>
          <a:p>
            <a:pPr lvl="1">
              <a:defRPr/>
            </a:pPr>
            <a:r>
              <a:rPr lang="en-US" sz="5000" b="1" dirty="0" smtClean="0"/>
              <a:t>Takamaro Kikkawa:</a:t>
            </a:r>
            <a:r>
              <a:rPr lang="en-US" sz="5000" dirty="0" smtClean="0"/>
              <a:t>  Mark Bohr, Intel</a:t>
            </a:r>
          </a:p>
          <a:p>
            <a:pPr lvl="1">
              <a:defRPr/>
            </a:pPr>
            <a:r>
              <a:rPr lang="en-US" sz="5000" b="1" dirty="0" smtClean="0"/>
              <a:t>Colin McAndrew: </a:t>
            </a:r>
            <a:r>
              <a:rPr lang="en-US" sz="5000" dirty="0" smtClean="0"/>
              <a:t>Ken Hansen, CTO Freescale Semiconductor</a:t>
            </a:r>
          </a:p>
          <a:p>
            <a:pPr lvl="1">
              <a:defRPr/>
            </a:pPr>
            <a:r>
              <a:rPr lang="en-US" sz="5000" b="1" dirty="0" err="1" smtClean="0"/>
              <a:t>Shariar</a:t>
            </a:r>
            <a:r>
              <a:rPr lang="en-US" sz="5000" b="1" dirty="0" smtClean="0"/>
              <a:t> </a:t>
            </a:r>
            <a:r>
              <a:rPr lang="en-US" sz="5000" b="1" dirty="0" err="1" smtClean="0"/>
              <a:t>Mirrabassi</a:t>
            </a:r>
            <a:r>
              <a:rPr lang="en-US" sz="5000" dirty="0" smtClean="0"/>
              <a:t>: Ian Young, Intel</a:t>
            </a:r>
          </a:p>
          <a:p>
            <a:pPr>
              <a:buFont typeface="Tahoma" pitchFamily="34" charset="0"/>
              <a:buNone/>
              <a:defRPr/>
            </a:pPr>
            <a:r>
              <a:rPr lang="en-US" sz="5000" dirty="0" smtClean="0"/>
              <a:t>Experts:</a:t>
            </a:r>
          </a:p>
          <a:p>
            <a:pPr lvl="1">
              <a:defRPr/>
            </a:pPr>
            <a:r>
              <a:rPr lang="en-US" sz="5000" b="1" dirty="0" smtClean="0"/>
              <a:t>Rajiv Joshi:  </a:t>
            </a:r>
            <a:r>
              <a:rPr lang="en-US" sz="5000" dirty="0" smtClean="0"/>
              <a:t>Dave </a:t>
            </a:r>
            <a:r>
              <a:rPr lang="en-US" sz="5000" dirty="0" err="1" smtClean="0"/>
              <a:t>Ferruchi</a:t>
            </a:r>
            <a:r>
              <a:rPr lang="en-US" sz="5000" dirty="0" smtClean="0"/>
              <a:t> (IBM, Watson Computing System)</a:t>
            </a:r>
            <a:r>
              <a:rPr lang="en-US" sz="5000" b="1" dirty="0" smtClean="0"/>
              <a:t> </a:t>
            </a:r>
            <a:r>
              <a:rPr lang="en-US" sz="5000" dirty="0" err="1" smtClean="0"/>
              <a:t>Anantha</a:t>
            </a:r>
            <a:r>
              <a:rPr lang="en-US" sz="5000" dirty="0" smtClean="0"/>
              <a:t> </a:t>
            </a:r>
            <a:r>
              <a:rPr lang="en-US" sz="5000" dirty="0" err="1" smtClean="0"/>
              <a:t>Chandrakasan</a:t>
            </a:r>
            <a:r>
              <a:rPr lang="en-US" sz="5000" dirty="0" smtClean="0"/>
              <a:t> (MIT)</a:t>
            </a:r>
          </a:p>
          <a:p>
            <a:pPr lvl="1">
              <a:defRPr/>
            </a:pPr>
            <a:r>
              <a:rPr lang="en-US" sz="5000" b="1" dirty="0" smtClean="0"/>
              <a:t>Colin McAndrew: </a:t>
            </a:r>
            <a:r>
              <a:rPr lang="en-US" sz="5000" dirty="0" smtClean="0"/>
              <a:t> Lawrence Krauss (</a:t>
            </a:r>
            <a:r>
              <a:rPr lang="en-US" sz="5000" u="sng" dirty="0" smtClean="0">
                <a:hlinkClick r:id="rId2"/>
              </a:rPr>
              <a:t>http://krauss.faculty.asu.edu/#bio</a:t>
            </a:r>
            <a:r>
              <a:rPr lang="en-US" sz="5000" dirty="0" smtClean="0"/>
              <a:t>). Life, The Universe and Nothing </a:t>
            </a:r>
          </a:p>
          <a:p>
            <a:pPr lvl="1">
              <a:defRPr/>
            </a:pPr>
            <a:r>
              <a:rPr lang="en-US" sz="5000" b="1" dirty="0" smtClean="0"/>
              <a:t>Shahriar </a:t>
            </a:r>
            <a:r>
              <a:rPr lang="en-US" sz="5000" b="1" dirty="0" err="1" smtClean="0"/>
              <a:t>Mirrabassi</a:t>
            </a:r>
            <a:r>
              <a:rPr lang="en-US" sz="5000" dirty="0" smtClean="0"/>
              <a:t>: Chris </a:t>
            </a:r>
            <a:r>
              <a:rPr lang="en-US" sz="5000" dirty="0" err="1" smtClean="0"/>
              <a:t>Toumazou</a:t>
            </a:r>
            <a:r>
              <a:rPr lang="en-US" sz="5000" dirty="0" smtClean="0"/>
              <a:t>, Gangadhar Burra (Q), Reid Harrison</a:t>
            </a:r>
          </a:p>
          <a:p>
            <a:pPr lvl="1">
              <a:defRPr/>
            </a:pPr>
            <a:r>
              <a:rPr lang="en-US" sz="5000" b="1" dirty="0" smtClean="0"/>
              <a:t>Sam Palermo: </a:t>
            </a:r>
            <a:r>
              <a:rPr lang="en-US" sz="5000" dirty="0" smtClean="0"/>
              <a:t>Ken O, UT-Dallas (THz technologies)</a:t>
            </a:r>
          </a:p>
          <a:p>
            <a:pPr lvl="1">
              <a:defRPr/>
            </a:pPr>
            <a:r>
              <a:rPr lang="en-US" sz="5000" b="1" dirty="0" smtClean="0"/>
              <a:t>Ram Venkatraman:</a:t>
            </a:r>
            <a:r>
              <a:rPr lang="en-US" sz="5000" dirty="0" smtClean="0"/>
              <a:t> Krishna Saraswat, Stanford</a:t>
            </a:r>
          </a:p>
        </p:txBody>
      </p:sp>
    </p:spTree>
    <p:extLst>
      <p:ext uri="{BB962C8B-B14F-4D97-AF65-F5344CB8AC3E}">
        <p14:creationId xmlns:p14="http://schemas.microsoft.com/office/powerpoint/2010/main" val="2793465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19050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solidFill>
                  <a:schemeClr val="tx1"/>
                </a:solidFill>
              </a:rPr>
              <a:t>9:30 </a:t>
            </a:r>
            <a:r>
              <a:rPr lang="en-US" b="1" dirty="0">
                <a:solidFill>
                  <a:schemeClr val="tx1"/>
                </a:solidFill>
              </a:rPr>
              <a:t>AM	Special events planning</a:t>
            </a:r>
          </a:p>
          <a:p>
            <a:pPr lvl="1"/>
            <a:r>
              <a:rPr lang="en-US" dirty="0"/>
              <a:t>Keynote speaker – Don </a:t>
            </a:r>
            <a:r>
              <a:rPr lang="en-US" dirty="0" err="1"/>
              <a:t>Thelen</a:t>
            </a:r>
            <a:endParaRPr lang="en-US" dirty="0"/>
          </a:p>
          <a:p>
            <a:pPr lvl="1"/>
            <a:r>
              <a:rPr lang="en-US" dirty="0"/>
              <a:t>Luncheon speaker – </a:t>
            </a:r>
            <a:r>
              <a:rPr lang="en-US" dirty="0" err="1"/>
              <a:t>Kimo</a:t>
            </a:r>
            <a:r>
              <a:rPr lang="en-US" dirty="0"/>
              <a:t> </a:t>
            </a:r>
            <a:r>
              <a:rPr lang="en-US" dirty="0" smtClean="0"/>
              <a:t>Tam</a:t>
            </a:r>
            <a:endParaRPr lang="en-US" b="1" dirty="0" smtClean="0"/>
          </a:p>
          <a:p>
            <a:r>
              <a:rPr lang="en-US" b="1" dirty="0" smtClean="0"/>
              <a:t>9:45 AM	Break</a:t>
            </a:r>
          </a:p>
          <a:p>
            <a:r>
              <a:rPr lang="en-US" b="1" dirty="0" smtClean="0"/>
              <a:t>10:00 AM	TPC instructions – Alessandro Piovaccari</a:t>
            </a:r>
          </a:p>
          <a:p>
            <a:r>
              <a:rPr lang="en-US" b="1" dirty="0" smtClean="0"/>
              <a:t>10:10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309274263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Luncheon speaker  </a:t>
            </a:r>
          </a:p>
        </p:txBody>
      </p:sp>
      <p:sp>
        <p:nvSpPr>
          <p:cNvPr id="41987" name="Rectangle 4"/>
          <p:cNvSpPr>
            <a:spLocks noGrp="1" noChangeArrowheads="1"/>
          </p:cNvSpPr>
          <p:nvPr>
            <p:ph type="body" idx="4294967295"/>
          </p:nvPr>
        </p:nvSpPr>
        <p:spPr>
          <a:xfrm>
            <a:off x="457200" y="838200"/>
            <a:ext cx="8077200" cy="5334000"/>
          </a:xfrm>
        </p:spPr>
        <p:txBody>
          <a:bodyPr/>
          <a:lstStyle/>
          <a:p>
            <a:r>
              <a:rPr lang="en-US" dirty="0" smtClean="0"/>
              <a:t>Topic</a:t>
            </a:r>
          </a:p>
          <a:p>
            <a:pPr lvl="1"/>
            <a:r>
              <a:rPr lang="en-US" dirty="0" smtClean="0"/>
              <a:t>Lighter subject adjacent to CICC core focus</a:t>
            </a:r>
          </a:p>
          <a:p>
            <a:pPr lvl="1"/>
            <a:r>
              <a:rPr lang="en-US" dirty="0" smtClean="0"/>
              <a:t>Opportunity to reinvigorate &amp; inspire attendees</a:t>
            </a:r>
          </a:p>
          <a:p>
            <a:r>
              <a:rPr lang="en-US" dirty="0" smtClean="0"/>
              <a:t>Presenter</a:t>
            </a:r>
          </a:p>
          <a:p>
            <a:pPr lvl="1"/>
            <a:r>
              <a:rPr lang="en-US" dirty="0" smtClean="0"/>
              <a:t>Demonstrated good speaker</a:t>
            </a:r>
          </a:p>
          <a:p>
            <a:pPr lvl="1"/>
            <a:r>
              <a:rPr lang="en-US" dirty="0" smtClean="0"/>
              <a:t>Entertaining/engaging</a:t>
            </a:r>
          </a:p>
          <a:p>
            <a:pPr lvl="1"/>
            <a:r>
              <a:rPr lang="en-US" dirty="0" smtClean="0"/>
              <a:t>Draw attention to the conference (pre </a:t>
            </a:r>
            <a:r>
              <a:rPr lang="en-US" dirty="0" err="1" smtClean="0"/>
              <a:t>conf</a:t>
            </a:r>
            <a:r>
              <a:rPr lang="en-US" dirty="0" smtClean="0"/>
              <a:t> publicity)</a:t>
            </a:r>
          </a:p>
          <a:p>
            <a:pPr lvl="1"/>
            <a:r>
              <a:rPr lang="en-US" dirty="0" smtClean="0"/>
              <a:t>Allowed to present (Apple, Google, NSA)</a:t>
            </a:r>
          </a:p>
          <a:p>
            <a:pPr lvl="1"/>
            <a:r>
              <a:rPr lang="en-US" dirty="0" smtClean="0"/>
              <a:t>Willing &amp; available (Lee vs Gilbert/</a:t>
            </a:r>
            <a:r>
              <a:rPr lang="en-US" dirty="0" err="1" smtClean="0"/>
              <a:t>Tsividis</a:t>
            </a:r>
            <a:r>
              <a:rPr lang="en-US" dirty="0" smtClean="0"/>
              <a:t>)</a:t>
            </a:r>
          </a:p>
          <a:p>
            <a:pPr lvl="1"/>
            <a:r>
              <a:rPr lang="en-US" dirty="0"/>
              <a:t>P</a:t>
            </a:r>
            <a:r>
              <a:rPr lang="en-US" dirty="0" smtClean="0"/>
              <a:t>ersonal references helpful</a:t>
            </a:r>
          </a:p>
          <a:p>
            <a:pPr lvl="1"/>
            <a:r>
              <a:rPr lang="en-US" dirty="0" smtClean="0"/>
              <a:t>New?</a:t>
            </a:r>
          </a:p>
          <a:p>
            <a:pPr lvl="1"/>
            <a:endParaRPr lang="en-US" dirty="0" smtClean="0"/>
          </a:p>
        </p:txBody>
      </p:sp>
    </p:spTree>
    <p:extLst>
      <p:ext uri="{BB962C8B-B14F-4D97-AF65-F5344CB8AC3E}">
        <p14:creationId xmlns:p14="http://schemas.microsoft.com/office/powerpoint/2010/main" val="182917082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Past Luncheon speakers</a:t>
            </a:r>
          </a:p>
        </p:txBody>
      </p:sp>
      <p:sp>
        <p:nvSpPr>
          <p:cNvPr id="5" name="Content Placeholder 2"/>
          <p:cNvSpPr>
            <a:spLocks noGrp="1"/>
          </p:cNvSpPr>
          <p:nvPr>
            <p:ph idx="1"/>
          </p:nvPr>
        </p:nvSpPr>
        <p:spPr>
          <a:xfrm>
            <a:off x="457200" y="914400"/>
            <a:ext cx="8228013" cy="5181600"/>
          </a:xfrm>
        </p:spPr>
        <p:txBody>
          <a:bodyPr/>
          <a:lstStyle/>
          <a:p>
            <a:pPr>
              <a:lnSpc>
                <a:spcPts val="3000"/>
              </a:lnSpc>
            </a:pPr>
            <a:r>
              <a:rPr lang="en-US" sz="2000" b="1" dirty="0" smtClean="0">
                <a:solidFill>
                  <a:schemeClr val="tx1"/>
                </a:solidFill>
              </a:rPr>
              <a:t>2015 – Kenyon Kluge, Zero Motorcycles: </a:t>
            </a:r>
            <a:r>
              <a:rPr lang="en-US" sz="2000" dirty="0" smtClean="0">
                <a:solidFill>
                  <a:schemeClr val="tx1"/>
                </a:solidFill>
              </a:rPr>
              <a:t>The Technology of Racing: Designing, Building &amp; Racing Electric Motorcycles</a:t>
            </a:r>
            <a:endParaRPr lang="en-US" sz="2000" b="1" dirty="0" smtClean="0">
              <a:solidFill>
                <a:schemeClr val="tx1"/>
              </a:solidFill>
            </a:endParaRPr>
          </a:p>
          <a:p>
            <a:pPr>
              <a:lnSpc>
                <a:spcPts val="3000"/>
              </a:lnSpc>
            </a:pPr>
            <a:r>
              <a:rPr lang="en-US" sz="2000" b="1" dirty="0" smtClean="0">
                <a:solidFill>
                  <a:schemeClr val="tx1"/>
                </a:solidFill>
              </a:rPr>
              <a:t>2014 – Tom Lee, Stanford:</a:t>
            </a:r>
            <a:r>
              <a:rPr lang="en-US" sz="2000" dirty="0" smtClean="0">
                <a:solidFill>
                  <a:schemeClr val="tx1"/>
                </a:solidFill>
              </a:rPr>
              <a:t> The Troubled Birth of Electrical Engineering: Lessons Learned from the First Transatlantic Telegraph Cable</a:t>
            </a:r>
          </a:p>
          <a:p>
            <a:pPr>
              <a:lnSpc>
                <a:spcPts val="3000"/>
              </a:lnSpc>
            </a:pPr>
            <a:r>
              <a:rPr lang="en-US" sz="2000" b="1" dirty="0">
                <a:solidFill>
                  <a:schemeClr val="tx1"/>
                </a:solidFill>
              </a:rPr>
              <a:t>2013 – Joseph Paradiso, MIT Media </a:t>
            </a:r>
            <a:r>
              <a:rPr lang="en-US" sz="2000" b="1" dirty="0" smtClean="0">
                <a:solidFill>
                  <a:schemeClr val="tx1"/>
                </a:solidFill>
              </a:rPr>
              <a:t>Laboratory:</a:t>
            </a:r>
            <a:r>
              <a:rPr lang="en-US" sz="2000" dirty="0" smtClean="0">
                <a:solidFill>
                  <a:schemeClr val="tx1"/>
                </a:solidFill>
              </a:rPr>
              <a:t> </a:t>
            </a:r>
            <a:r>
              <a:rPr lang="en-US" sz="2000" dirty="0">
                <a:solidFill>
                  <a:schemeClr val="tx1"/>
                </a:solidFill>
              </a:rPr>
              <a:t>Connecting with the Emerging Nervous System of Ubiquitous </a:t>
            </a:r>
            <a:r>
              <a:rPr lang="en-US" sz="2000" dirty="0" smtClean="0">
                <a:solidFill>
                  <a:schemeClr val="tx1"/>
                </a:solidFill>
              </a:rPr>
              <a:t>Sensing</a:t>
            </a:r>
          </a:p>
          <a:p>
            <a:pPr>
              <a:lnSpc>
                <a:spcPts val="3000"/>
              </a:lnSpc>
            </a:pPr>
            <a:r>
              <a:rPr lang="en-US" sz="2000" b="1" dirty="0" smtClean="0">
                <a:solidFill>
                  <a:schemeClr val="tx1"/>
                </a:solidFill>
              </a:rPr>
              <a:t>2012 – Shri Agarwal, Jet Propulsion Laboratory:</a:t>
            </a:r>
            <a:r>
              <a:rPr lang="en-US" sz="2000" dirty="0" smtClean="0">
                <a:solidFill>
                  <a:schemeClr val="tx1"/>
                </a:solidFill>
              </a:rPr>
              <a:t> NASA/JPL Space Missions – A Quest for Learning</a:t>
            </a:r>
            <a:endParaRPr lang="en-US" sz="2000" b="1" dirty="0" smtClean="0">
              <a:solidFill>
                <a:schemeClr val="tx1"/>
              </a:solidFill>
            </a:endParaRPr>
          </a:p>
          <a:p>
            <a:pPr>
              <a:lnSpc>
                <a:spcPts val="3000"/>
              </a:lnSpc>
            </a:pPr>
            <a:r>
              <a:rPr lang="en-US" sz="2000" b="1" dirty="0" smtClean="0">
                <a:solidFill>
                  <a:schemeClr val="tx1"/>
                </a:solidFill>
              </a:rPr>
              <a:t>2011 </a:t>
            </a:r>
            <a:r>
              <a:rPr lang="en-US" sz="2000" b="1" dirty="0">
                <a:solidFill>
                  <a:schemeClr val="tx1"/>
                </a:solidFill>
              </a:rPr>
              <a:t>– </a:t>
            </a:r>
            <a:r>
              <a:rPr lang="en-US" sz="2000" b="1" dirty="0" smtClean="0">
                <a:solidFill>
                  <a:schemeClr val="tx1"/>
                </a:solidFill>
              </a:rPr>
              <a:t>David Kaiser, Massachusetts Institute of Technology:</a:t>
            </a:r>
            <a:r>
              <a:rPr lang="en-US" sz="2000" dirty="0" smtClean="0">
                <a:solidFill>
                  <a:schemeClr val="tx1"/>
                </a:solidFill>
              </a:rPr>
              <a:t> How the Hippies Saved Physics</a:t>
            </a:r>
            <a:endParaRPr lang="en-US" sz="2000" b="1" dirty="0" smtClean="0"/>
          </a:p>
          <a:p>
            <a:pPr>
              <a:lnSpc>
                <a:spcPts val="3000"/>
              </a:lnSpc>
            </a:pPr>
            <a:r>
              <a:rPr lang="en-US" sz="2000" b="1" dirty="0" smtClean="0"/>
              <a:t>2010 </a:t>
            </a:r>
            <a:r>
              <a:rPr lang="en-US" sz="2000" b="1" dirty="0">
                <a:solidFill>
                  <a:schemeClr val="tx1"/>
                </a:solidFill>
              </a:rPr>
              <a:t>–</a:t>
            </a:r>
            <a:r>
              <a:rPr lang="en-US" sz="2000" b="1" dirty="0" smtClean="0"/>
              <a:t> Ian Wright, </a:t>
            </a:r>
            <a:r>
              <a:rPr lang="en-US" sz="2000" b="1" dirty="0" err="1" smtClean="0"/>
              <a:t>Wrightspeed</a:t>
            </a:r>
            <a:r>
              <a:rPr lang="en-US" sz="2000" b="1" dirty="0"/>
              <a:t>:</a:t>
            </a:r>
            <a:r>
              <a:rPr lang="en-US" sz="2000" dirty="0" smtClean="0"/>
              <a:t> From Pistons and Gears to Electronics and Software: The Coming Transportation Technology Disruption</a:t>
            </a:r>
          </a:p>
          <a:p>
            <a:pPr>
              <a:lnSpc>
                <a:spcPts val="3000"/>
              </a:lnSpc>
            </a:pPr>
            <a:r>
              <a:rPr lang="en-US" sz="2000" b="1" dirty="0" smtClean="0"/>
              <a:t>2009 </a:t>
            </a:r>
            <a:r>
              <a:rPr lang="en-US" sz="2000" b="1" dirty="0">
                <a:solidFill>
                  <a:schemeClr val="tx1"/>
                </a:solidFill>
              </a:rPr>
              <a:t>–</a:t>
            </a:r>
            <a:r>
              <a:rPr lang="en-US" sz="2000" b="1" dirty="0" smtClean="0"/>
              <a:t> Alan Title: </a:t>
            </a:r>
            <a:r>
              <a:rPr lang="en-US" sz="2000" dirty="0" smtClean="0"/>
              <a:t>– Solar Astronomy</a:t>
            </a:r>
          </a:p>
        </p:txBody>
      </p:sp>
    </p:spTree>
    <p:extLst>
      <p:ext uri="{BB962C8B-B14F-4D97-AF65-F5344CB8AC3E}">
        <p14:creationId xmlns:p14="http://schemas.microsoft.com/office/powerpoint/2010/main" val="210366214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5212" cy="762000"/>
          </a:xfrm>
        </p:spPr>
        <p:txBody>
          <a:bodyPr/>
          <a:lstStyle/>
          <a:p>
            <a:r>
              <a:rPr lang="en-US" dirty="0" smtClean="0"/>
              <a:t>2015 Luncheon Speaker</a:t>
            </a:r>
            <a:endParaRPr lang="en-US" dirty="0"/>
          </a:p>
        </p:txBody>
      </p:sp>
      <p:sp>
        <p:nvSpPr>
          <p:cNvPr id="9" name="Content Placeholder 8"/>
          <p:cNvSpPr>
            <a:spLocks noGrp="1"/>
          </p:cNvSpPr>
          <p:nvPr>
            <p:ph idx="1"/>
          </p:nvPr>
        </p:nvSpPr>
        <p:spPr>
          <a:xfrm>
            <a:off x="1828800" y="2193472"/>
            <a:ext cx="6858000" cy="1219200"/>
          </a:xfrm>
          <a:solidFill>
            <a:schemeClr val="accent3"/>
          </a:solidFill>
        </p:spPr>
        <p:txBody>
          <a:bodyPr/>
          <a:lstStyle/>
          <a:p>
            <a:r>
              <a:rPr lang="en-US" sz="2400" dirty="0" smtClean="0">
                <a:solidFill>
                  <a:schemeClr val="tx1"/>
                </a:solidFill>
              </a:rPr>
              <a:t>Kenyon Kluge (Zero Motorcycles)</a:t>
            </a:r>
            <a:endParaRPr lang="en-US" sz="2400" dirty="0" smtClean="0">
              <a:solidFill>
                <a:schemeClr val="tx1"/>
              </a:solidFill>
            </a:endParaRPr>
          </a:p>
          <a:p>
            <a:r>
              <a:rPr lang="en-US" sz="2400" dirty="0" smtClean="0">
                <a:solidFill>
                  <a:srgbClr val="0070C0"/>
                </a:solidFill>
              </a:rPr>
              <a:t>Designing and Racing Electric Motorcycles</a:t>
            </a:r>
            <a:endParaRPr lang="en-US" sz="2400" dirty="0">
              <a:solidFill>
                <a:srgbClr val="0070C0"/>
              </a:solidFill>
            </a:endParaRPr>
          </a:p>
        </p:txBody>
      </p:sp>
      <p:pic>
        <p:nvPicPr>
          <p:cNvPr id="6" name="Picture 2" descr="http://i1.ytimg.com/vi/PgMah3ql4wo/sd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524" t="12901" r="30730" b="12183"/>
          <a:stretch/>
        </p:blipFill>
        <p:spPr bwMode="auto">
          <a:xfrm>
            <a:off x="381000" y="2139043"/>
            <a:ext cx="103163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74061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CICC 2015 At A Glance</a:t>
            </a:r>
            <a:endParaRPr lang="en-US" dirty="0"/>
          </a:p>
        </p:txBody>
      </p:sp>
      <p:sp>
        <p:nvSpPr>
          <p:cNvPr id="4" name="Content Placeholder 3"/>
          <p:cNvSpPr>
            <a:spLocks noGrp="1"/>
          </p:cNvSpPr>
          <p:nvPr>
            <p:ph sz="half" idx="2"/>
          </p:nvPr>
        </p:nvSpPr>
        <p:spPr>
          <a:xfrm>
            <a:off x="228600" y="1524000"/>
            <a:ext cx="4343400" cy="3951288"/>
          </a:xfrm>
        </p:spPr>
        <p:txBody>
          <a:bodyPr/>
          <a:lstStyle/>
          <a:p>
            <a:r>
              <a:rPr lang="en-US" dirty="0" smtClean="0"/>
              <a:t>San Jose, Sept 23-25</a:t>
            </a:r>
          </a:p>
          <a:p>
            <a:pPr lvl="1"/>
            <a:r>
              <a:rPr lang="en-US" dirty="0" smtClean="0"/>
              <a:t>116 total papers</a:t>
            </a:r>
          </a:p>
          <a:p>
            <a:pPr lvl="1"/>
            <a:r>
              <a:rPr lang="en-US" dirty="0" smtClean="0"/>
              <a:t>20 invited papers</a:t>
            </a:r>
          </a:p>
          <a:p>
            <a:r>
              <a:rPr lang="en-US" dirty="0" smtClean="0"/>
              <a:t>Keynote: Monday</a:t>
            </a:r>
          </a:p>
          <a:p>
            <a:pPr lvl="1"/>
            <a:r>
              <a:rPr lang="en-US" dirty="0" smtClean="0"/>
              <a:t>Fari </a:t>
            </a:r>
            <a:r>
              <a:rPr lang="en-US" dirty="0" err="1" smtClean="0"/>
              <a:t>Assaderaghi</a:t>
            </a:r>
            <a:r>
              <a:rPr lang="en-US" dirty="0" smtClean="0"/>
              <a:t> </a:t>
            </a:r>
            <a:br>
              <a:rPr lang="en-US" dirty="0" smtClean="0"/>
            </a:br>
            <a:r>
              <a:rPr lang="en-US" dirty="0" err="1" smtClean="0"/>
              <a:t>Invensense</a:t>
            </a:r>
            <a:r>
              <a:rPr lang="en-US" dirty="0" smtClean="0"/>
              <a:t>, VP </a:t>
            </a:r>
            <a:r>
              <a:rPr lang="en-US" dirty="0" err="1" smtClean="0"/>
              <a:t>Adv</a:t>
            </a:r>
            <a:r>
              <a:rPr lang="en-US" dirty="0" smtClean="0"/>
              <a:t> Tech</a:t>
            </a:r>
          </a:p>
          <a:p>
            <a:pPr lvl="1"/>
            <a:r>
              <a:rPr lang="en-US" i="1" dirty="0" smtClean="0"/>
              <a:t>Smart Low-Power MEMS Help Usher in Wearable Era</a:t>
            </a:r>
          </a:p>
          <a:p>
            <a:r>
              <a:rPr lang="en-US" dirty="0" smtClean="0"/>
              <a:t>Luncheon: Tuesday</a:t>
            </a:r>
          </a:p>
          <a:p>
            <a:pPr lvl="1"/>
            <a:r>
              <a:rPr lang="en-US" dirty="0" smtClean="0"/>
              <a:t>Kenyon Kluge</a:t>
            </a:r>
            <a:br>
              <a:rPr lang="en-US" dirty="0" smtClean="0"/>
            </a:br>
            <a:r>
              <a:rPr lang="en-US" dirty="0"/>
              <a:t>Zero Motorcycles, Dir </a:t>
            </a:r>
            <a:r>
              <a:rPr lang="en-US" dirty="0" err="1"/>
              <a:t>Elec</a:t>
            </a:r>
            <a:r>
              <a:rPr lang="en-US" dirty="0"/>
              <a:t> </a:t>
            </a:r>
            <a:r>
              <a:rPr lang="en-US" dirty="0" err="1" smtClean="0"/>
              <a:t>Eng</a:t>
            </a:r>
            <a:endParaRPr lang="en-US" dirty="0" smtClean="0"/>
          </a:p>
          <a:p>
            <a:pPr lvl="1"/>
            <a:r>
              <a:rPr lang="en-US" i="1" dirty="0" smtClean="0"/>
              <a:t>The Technology of Racing: Designing, Building &amp; Racing Electric Motorcycles</a:t>
            </a:r>
            <a:endParaRPr lang="en-US" i="1" dirty="0"/>
          </a:p>
        </p:txBody>
      </p:sp>
      <p:sp>
        <p:nvSpPr>
          <p:cNvPr id="6" name="Content Placeholder 5"/>
          <p:cNvSpPr>
            <a:spLocks noGrp="1"/>
          </p:cNvSpPr>
          <p:nvPr>
            <p:ph sz="quarter" idx="4"/>
          </p:nvPr>
        </p:nvSpPr>
        <p:spPr>
          <a:xfrm>
            <a:off x="5181600" y="1524000"/>
            <a:ext cx="3886200" cy="3951288"/>
          </a:xfrm>
        </p:spPr>
        <p:txBody>
          <a:bodyPr/>
          <a:lstStyle/>
          <a:p>
            <a:r>
              <a:rPr lang="en-US" dirty="0" smtClean="0"/>
              <a:t>Ed Sessions</a:t>
            </a:r>
          </a:p>
          <a:p>
            <a:pPr lvl="1"/>
            <a:r>
              <a:rPr lang="en-US" dirty="0" smtClean="0"/>
              <a:t>8 </a:t>
            </a:r>
            <a:r>
              <a:rPr lang="en-US" dirty="0" err="1" smtClean="0"/>
              <a:t>ed</a:t>
            </a:r>
            <a:r>
              <a:rPr lang="en-US" dirty="0" smtClean="0"/>
              <a:t> sessions in total </a:t>
            </a:r>
          </a:p>
          <a:p>
            <a:pPr lvl="1"/>
            <a:r>
              <a:rPr lang="en-US" dirty="0" smtClean="0"/>
              <a:t>On Mon/Tue/Wed</a:t>
            </a:r>
          </a:p>
          <a:p>
            <a:pPr lvl="1"/>
            <a:r>
              <a:rPr lang="en-US" dirty="0" smtClean="0"/>
              <a:t>Parallel with regular papers</a:t>
            </a:r>
          </a:p>
          <a:p>
            <a:r>
              <a:rPr lang="en-US" dirty="0" smtClean="0"/>
              <a:t>Forums and Panels</a:t>
            </a:r>
          </a:p>
          <a:p>
            <a:pPr lvl="1"/>
            <a:r>
              <a:rPr lang="en-US" dirty="0" smtClean="0"/>
              <a:t>3 Forums</a:t>
            </a:r>
          </a:p>
          <a:p>
            <a:pPr lvl="1"/>
            <a:r>
              <a:rPr lang="en-US" dirty="0" smtClean="0"/>
              <a:t>3 Panels</a:t>
            </a:r>
          </a:p>
          <a:p>
            <a:r>
              <a:rPr lang="en-US" dirty="0" smtClean="0"/>
              <a:t>Exhibits &amp; Posters</a:t>
            </a:r>
          </a:p>
          <a:p>
            <a:pPr lvl="1"/>
            <a:r>
              <a:rPr lang="en-US" dirty="0" smtClean="0"/>
              <a:t>Monday &amp; Tuesday Eve</a:t>
            </a:r>
          </a:p>
          <a:p>
            <a:pPr lvl="1"/>
            <a:r>
              <a:rPr lang="en-US" dirty="0" smtClean="0"/>
              <a:t>36 posters</a:t>
            </a:r>
          </a:p>
          <a:p>
            <a:endParaRPr lang="en-US" dirty="0"/>
          </a:p>
        </p:txBody>
      </p:sp>
      <p:sp>
        <p:nvSpPr>
          <p:cNvPr id="7" name="Slide Number Placeholder 6"/>
          <p:cNvSpPr>
            <a:spLocks noGrp="1"/>
          </p:cNvSpPr>
          <p:nvPr>
            <p:ph type="sldNum" sz="quarter" idx="4294967295"/>
          </p:nvPr>
        </p:nvSpPr>
        <p:spPr>
          <a:xfrm>
            <a:off x="390525" y="6626225"/>
            <a:ext cx="381000" cy="203200"/>
          </a:xfrm>
          <a:prstGeom prst="rect">
            <a:avLst/>
          </a:prstGeom>
        </p:spPr>
        <p:txBody>
          <a:bodyPr/>
          <a:lstStyle/>
          <a:p>
            <a:fld id="{C961C6A7-2101-4966-95A9-FC2936DE6998}" type="slidenum">
              <a:rPr lang="en-US" altLang="en-US" smtClean="0"/>
              <a:pPr/>
              <a:t>87</a:t>
            </a:fld>
            <a:endParaRPr lang="en-US" altLang="en-US"/>
          </a:p>
        </p:txBody>
      </p:sp>
      <p:pic>
        <p:nvPicPr>
          <p:cNvPr id="2050" name="Picture 2" descr="http://i1.ytimg.com/vi/PgMah3ql4wo/sddefault.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524" t="12901" r="30730" b="12183"/>
          <a:stretch/>
        </p:blipFill>
        <p:spPr bwMode="auto">
          <a:xfrm>
            <a:off x="3962400" y="4267200"/>
            <a:ext cx="849578" cy="1066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eee-cicc.org/files/2014/09/RHarjani_2015-05-13_Fari_Assaderaghi_CICC_2015-268x3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2400" y="2895600"/>
            <a:ext cx="9144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471413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88"/>
            <a:ext cx="8153400" cy="989012"/>
          </a:xfrm>
        </p:spPr>
        <p:txBody>
          <a:bodyPr/>
          <a:lstStyle/>
          <a:p>
            <a:r>
              <a:rPr lang="en-US" dirty="0" smtClean="0"/>
              <a:t>2017 Luncheon speaker suggestions</a:t>
            </a:r>
            <a:endParaRPr lang="en-US" dirty="0"/>
          </a:p>
        </p:txBody>
      </p:sp>
      <p:sp>
        <p:nvSpPr>
          <p:cNvPr id="3" name="Content Placeholder 2"/>
          <p:cNvSpPr>
            <a:spLocks noGrp="1"/>
          </p:cNvSpPr>
          <p:nvPr>
            <p:ph idx="1"/>
          </p:nvPr>
        </p:nvSpPr>
        <p:spPr>
          <a:xfrm>
            <a:off x="457200" y="1066800"/>
            <a:ext cx="8458200" cy="5062539"/>
          </a:xfrm>
        </p:spPr>
        <p:txBody>
          <a:bodyPr/>
          <a:lstStyle/>
          <a:p>
            <a:pPr>
              <a:lnSpc>
                <a:spcPts val="1900"/>
              </a:lnSpc>
            </a:pPr>
            <a:r>
              <a:rPr lang="en-US" sz="2000" dirty="0" err="1" smtClean="0"/>
              <a:t>Limor</a:t>
            </a:r>
            <a:r>
              <a:rPr lang="en-US" sz="2000" dirty="0" smtClean="0"/>
              <a:t> </a:t>
            </a:r>
            <a:r>
              <a:rPr lang="en-US" sz="2000" dirty="0"/>
              <a:t>Fried: Maker movement (Rikki </a:t>
            </a:r>
            <a:r>
              <a:rPr lang="en-US" sz="2000" dirty="0" err="1"/>
              <a:t>Muller,Eric</a:t>
            </a:r>
            <a:r>
              <a:rPr lang="en-US" sz="2000" dirty="0"/>
              <a:t> </a:t>
            </a:r>
            <a:r>
              <a:rPr lang="en-US" sz="2000" dirty="0" err="1"/>
              <a:t>Naviaski</a:t>
            </a:r>
            <a:r>
              <a:rPr lang="en-US" sz="2000" dirty="0" smtClean="0"/>
              <a:t>)</a:t>
            </a:r>
          </a:p>
          <a:p>
            <a:pPr>
              <a:lnSpc>
                <a:spcPts val="1900"/>
              </a:lnSpc>
            </a:pPr>
            <a:r>
              <a:rPr lang="en-US" sz="2000" dirty="0"/>
              <a:t>Tom Lee: Future of wireless communication (Kaushik </a:t>
            </a:r>
            <a:r>
              <a:rPr lang="en-US" sz="2000" dirty="0" err="1"/>
              <a:t>Sengupta</a:t>
            </a:r>
            <a:r>
              <a:rPr lang="en-US" sz="2000" dirty="0"/>
              <a:t>)</a:t>
            </a:r>
          </a:p>
          <a:p>
            <a:pPr>
              <a:lnSpc>
                <a:spcPts val="1900"/>
              </a:lnSpc>
            </a:pPr>
            <a:r>
              <a:rPr lang="en-US" sz="2000" dirty="0"/>
              <a:t>Tom Lee: Silicon Valley to Software Valley (</a:t>
            </a:r>
            <a:r>
              <a:rPr lang="en-US" sz="2000" dirty="0" err="1"/>
              <a:t>Chunlei</a:t>
            </a:r>
            <a:r>
              <a:rPr lang="en-US" sz="2000" dirty="0"/>
              <a:t> Shi</a:t>
            </a:r>
            <a:r>
              <a:rPr lang="en-US" sz="2000" dirty="0" smtClean="0"/>
              <a:t>)</a:t>
            </a:r>
          </a:p>
          <a:p>
            <a:pPr>
              <a:lnSpc>
                <a:spcPts val="1900"/>
              </a:lnSpc>
            </a:pPr>
            <a:r>
              <a:rPr lang="en-US" sz="2000" dirty="0" smtClean="0"/>
              <a:t>Tom Lee: RF History (Axel Thomsen)</a:t>
            </a:r>
          </a:p>
          <a:p>
            <a:pPr>
              <a:lnSpc>
                <a:spcPts val="1900"/>
              </a:lnSpc>
            </a:pPr>
            <a:r>
              <a:rPr lang="en-US" sz="2000" dirty="0" err="1" smtClean="0"/>
              <a:t>Abidi</a:t>
            </a:r>
            <a:r>
              <a:rPr lang="en-US" sz="2000" dirty="0" smtClean="0"/>
              <a:t>: Preparing IC designers for the next decade (Emad Hegazi)</a:t>
            </a:r>
          </a:p>
          <a:p>
            <a:pPr>
              <a:lnSpc>
                <a:spcPts val="1900"/>
              </a:lnSpc>
            </a:pPr>
            <a:r>
              <a:rPr lang="en-US" sz="2000" dirty="0" err="1" smtClean="0"/>
              <a:t>Goutam</a:t>
            </a:r>
            <a:r>
              <a:rPr lang="en-US" sz="2000" dirty="0" smtClean="0"/>
              <a:t> </a:t>
            </a:r>
            <a:r>
              <a:rPr lang="en-US" sz="2000" dirty="0" err="1" smtClean="0"/>
              <a:t>Chatopadhyay</a:t>
            </a:r>
            <a:r>
              <a:rPr lang="en-US" sz="2000" dirty="0" smtClean="0"/>
              <a:t>: THz technology &amp; applications; NASA (Rajiv Joshi)</a:t>
            </a:r>
            <a:endParaRPr lang="en-US" sz="2000" dirty="0"/>
          </a:p>
          <a:p>
            <a:pPr>
              <a:lnSpc>
                <a:spcPts val="1900"/>
              </a:lnSpc>
            </a:pPr>
            <a:r>
              <a:rPr lang="en-US" sz="2000" dirty="0" err="1" smtClean="0"/>
              <a:t>Tsividis</a:t>
            </a:r>
            <a:r>
              <a:rPr lang="en-US" sz="2000" dirty="0" smtClean="0"/>
              <a:t>/Gray/Meyer/</a:t>
            </a:r>
            <a:r>
              <a:rPr lang="en-US" sz="2000" dirty="0" err="1" smtClean="0"/>
              <a:t>Hajimiri</a:t>
            </a:r>
            <a:r>
              <a:rPr lang="en-US" sz="2000" dirty="0" smtClean="0"/>
              <a:t>/</a:t>
            </a:r>
            <a:r>
              <a:rPr lang="en-US" sz="2000" dirty="0" err="1" smtClean="0"/>
              <a:t>Rabaey</a:t>
            </a:r>
            <a:r>
              <a:rPr lang="en-US" sz="2000" dirty="0" smtClean="0"/>
              <a:t>: History of op amps/analog; </a:t>
            </a:r>
            <a:r>
              <a:rPr lang="en-US" sz="2000" dirty="0" err="1" smtClean="0"/>
              <a:t>Biosensing</a:t>
            </a:r>
            <a:r>
              <a:rPr lang="en-US" sz="2000" dirty="0" smtClean="0"/>
              <a:t> (</a:t>
            </a:r>
            <a:r>
              <a:rPr lang="en-US" sz="2000" dirty="0" err="1" smtClean="0"/>
              <a:t>Shahriar</a:t>
            </a:r>
            <a:r>
              <a:rPr lang="en-US" sz="2000" dirty="0" smtClean="0"/>
              <a:t> </a:t>
            </a:r>
            <a:r>
              <a:rPr lang="en-US" sz="2000" dirty="0" err="1" smtClean="0"/>
              <a:t>Mirabbasi</a:t>
            </a:r>
            <a:r>
              <a:rPr lang="en-US" sz="2000" dirty="0" smtClean="0"/>
              <a:t>)</a:t>
            </a:r>
          </a:p>
          <a:p>
            <a:pPr>
              <a:lnSpc>
                <a:spcPts val="1900"/>
              </a:lnSpc>
            </a:pPr>
            <a:r>
              <a:rPr lang="en-US" sz="2000" dirty="0" err="1" smtClean="0"/>
              <a:t>Razavi</a:t>
            </a:r>
            <a:r>
              <a:rPr lang="en-US" sz="2000" dirty="0" smtClean="0"/>
              <a:t>: Analog </a:t>
            </a:r>
            <a:r>
              <a:rPr lang="en-US" sz="2000" dirty="0"/>
              <a:t>circuit designs since 1980 (</a:t>
            </a:r>
            <a:r>
              <a:rPr lang="en-US" sz="2000" dirty="0" err="1"/>
              <a:t>Woogeun</a:t>
            </a:r>
            <a:r>
              <a:rPr lang="en-US" sz="2000" dirty="0"/>
              <a:t> Rhee</a:t>
            </a:r>
            <a:r>
              <a:rPr lang="en-US" sz="2000" dirty="0" smtClean="0"/>
              <a:t>)</a:t>
            </a:r>
          </a:p>
          <a:p>
            <a:pPr>
              <a:lnSpc>
                <a:spcPts val="1900"/>
              </a:lnSpc>
            </a:pPr>
            <a:r>
              <a:rPr lang="en-US" sz="2000" dirty="0" smtClean="0"/>
              <a:t>Willy </a:t>
            </a:r>
            <a:r>
              <a:rPr lang="en-US" sz="2000" dirty="0" err="1" smtClean="0"/>
              <a:t>Sansen</a:t>
            </a:r>
            <a:r>
              <a:rPr lang="en-US" sz="2000" dirty="0" smtClean="0"/>
              <a:t>: </a:t>
            </a:r>
            <a:r>
              <a:rPr lang="en-US" sz="2000" dirty="0" err="1" smtClean="0"/>
              <a:t>FinFET</a:t>
            </a:r>
            <a:r>
              <a:rPr lang="en-US" sz="2000" dirty="0" smtClean="0"/>
              <a:t> design (Ivan O’Connell)</a:t>
            </a:r>
          </a:p>
          <a:p>
            <a:pPr>
              <a:lnSpc>
                <a:spcPts val="1900"/>
              </a:lnSpc>
            </a:pPr>
            <a:r>
              <a:rPr lang="en-US" sz="2000" dirty="0" err="1" smtClean="0"/>
              <a:t>Nima</a:t>
            </a:r>
            <a:r>
              <a:rPr lang="en-US" sz="2000" dirty="0" smtClean="0"/>
              <a:t> </a:t>
            </a:r>
            <a:r>
              <a:rPr lang="en-US" sz="2000" dirty="0" err="1" smtClean="0"/>
              <a:t>Arkani-Hamed</a:t>
            </a:r>
            <a:r>
              <a:rPr lang="en-US" sz="2000" dirty="0" smtClean="0"/>
              <a:t>: String theory (Mohammed </a:t>
            </a:r>
            <a:r>
              <a:rPr lang="en-US" sz="2000" dirty="0" err="1" smtClean="0"/>
              <a:t>Ranjbar</a:t>
            </a:r>
            <a:r>
              <a:rPr lang="en-US" sz="2000" dirty="0" smtClean="0"/>
              <a:t>)</a:t>
            </a:r>
          </a:p>
          <a:p>
            <a:pPr>
              <a:lnSpc>
                <a:spcPts val="1900"/>
              </a:lnSpc>
            </a:pPr>
            <a:r>
              <a:rPr lang="en-US" sz="2000" dirty="0"/>
              <a:t>Ted Rappaport/</a:t>
            </a:r>
            <a:r>
              <a:rPr lang="en-US" sz="2000" dirty="0" err="1"/>
              <a:t>Meindl</a:t>
            </a:r>
            <a:r>
              <a:rPr lang="en-US" sz="2000" dirty="0"/>
              <a:t>: 5G, beyond Moore (Ayman </a:t>
            </a:r>
            <a:r>
              <a:rPr lang="en-US" sz="2000" dirty="0" err="1"/>
              <a:t>Shabra</a:t>
            </a:r>
            <a:r>
              <a:rPr lang="en-US" sz="2000" dirty="0" smtClean="0"/>
              <a:t>)</a:t>
            </a:r>
          </a:p>
          <a:p>
            <a:pPr>
              <a:lnSpc>
                <a:spcPts val="1900"/>
              </a:lnSpc>
            </a:pPr>
            <a:r>
              <a:rPr lang="en-US" sz="2000" dirty="0" smtClean="0"/>
              <a:t>Daniel Cooley: Becoming a star engineer (Ion </a:t>
            </a:r>
            <a:r>
              <a:rPr lang="en-US" sz="2000" dirty="0" err="1" smtClean="0"/>
              <a:t>Tesu</a:t>
            </a:r>
            <a:r>
              <a:rPr lang="en-US" sz="2000" dirty="0" smtClean="0"/>
              <a:t>)</a:t>
            </a:r>
          </a:p>
          <a:p>
            <a:pPr>
              <a:lnSpc>
                <a:spcPts val="1900"/>
              </a:lnSpc>
            </a:pPr>
            <a:r>
              <a:rPr lang="en-US" sz="2000" dirty="0" err="1" smtClean="0"/>
              <a:t>Rebeiz</a:t>
            </a:r>
            <a:r>
              <a:rPr lang="en-US" sz="2000" dirty="0" smtClean="0"/>
              <a:t>: </a:t>
            </a:r>
            <a:r>
              <a:rPr lang="en-US" sz="2000" dirty="0" err="1" smtClean="0"/>
              <a:t>mmWave</a:t>
            </a:r>
            <a:r>
              <a:rPr lang="en-US" sz="2000" dirty="0" smtClean="0"/>
              <a:t> &amp; THz phased arrays (Julian </a:t>
            </a:r>
            <a:r>
              <a:rPr lang="en-US" sz="2000" dirty="0" err="1" smtClean="0"/>
              <a:t>Tham</a:t>
            </a:r>
            <a:r>
              <a:rPr lang="en-US" sz="2000" dirty="0" smtClean="0"/>
              <a:t>)</a:t>
            </a:r>
          </a:p>
          <a:p>
            <a:pPr>
              <a:lnSpc>
                <a:spcPts val="1900"/>
              </a:lnSpc>
            </a:pPr>
            <a:r>
              <a:rPr lang="en-US" sz="2000" dirty="0" smtClean="0"/>
              <a:t>Rafael Spring, </a:t>
            </a:r>
            <a:r>
              <a:rPr lang="en-US" sz="2000" dirty="0" err="1" smtClean="0"/>
              <a:t>DotProduct</a:t>
            </a:r>
            <a:r>
              <a:rPr lang="en-US" sz="2000" dirty="0" smtClean="0"/>
              <a:t>: 3D Sensors (Julian </a:t>
            </a:r>
            <a:r>
              <a:rPr lang="en-US" sz="2000" dirty="0" err="1" smtClean="0"/>
              <a:t>Tham</a:t>
            </a:r>
            <a:r>
              <a:rPr lang="en-US" sz="2000" dirty="0" smtClean="0"/>
              <a:t>)</a:t>
            </a:r>
          </a:p>
          <a:p>
            <a:pPr>
              <a:lnSpc>
                <a:spcPts val="1900"/>
              </a:lnSpc>
            </a:pPr>
            <a:r>
              <a:rPr lang="en-US" sz="2000" dirty="0" smtClean="0"/>
              <a:t>Chris Van Hoof, IMEC: Wearables and 2050 (Jerald </a:t>
            </a:r>
            <a:r>
              <a:rPr lang="en-US" sz="2000" dirty="0" err="1" smtClean="0"/>
              <a:t>Yoo</a:t>
            </a:r>
            <a:r>
              <a:rPr lang="en-US" sz="2000" dirty="0" smtClean="0"/>
              <a:t>)</a:t>
            </a:r>
          </a:p>
          <a:p>
            <a:pPr>
              <a:lnSpc>
                <a:spcPts val="1900"/>
              </a:lnSpc>
            </a:pPr>
            <a:r>
              <a:rPr lang="en-US" sz="2000" dirty="0" smtClean="0"/>
              <a:t>Chris </a:t>
            </a:r>
            <a:r>
              <a:rPr lang="en-US" sz="2000" dirty="0" err="1" smtClean="0"/>
              <a:t>Mangelsdorf</a:t>
            </a:r>
            <a:r>
              <a:rPr lang="en-US" sz="2000" dirty="0" smtClean="0"/>
              <a:t>: Perverse trends in analog technology (Ken </a:t>
            </a:r>
            <a:r>
              <a:rPr lang="en-US" sz="2000" dirty="0" err="1" smtClean="0"/>
              <a:t>Suyama</a:t>
            </a:r>
            <a:r>
              <a:rPr lang="en-US" sz="2000" dirty="0" smtClean="0"/>
              <a:t>)</a:t>
            </a:r>
          </a:p>
          <a:p>
            <a:pPr>
              <a:lnSpc>
                <a:spcPts val="1900"/>
              </a:lnSpc>
            </a:pPr>
            <a:r>
              <a:rPr lang="en-US" sz="2000" dirty="0" smtClean="0"/>
              <a:t>Chris </a:t>
            </a:r>
            <a:r>
              <a:rPr lang="en-US" sz="2000" dirty="0" err="1" smtClean="0"/>
              <a:t>Mangelsdorf</a:t>
            </a:r>
            <a:r>
              <a:rPr lang="en-US" sz="2000" dirty="0" smtClean="0"/>
              <a:t>: TBD (Kimo)</a:t>
            </a:r>
          </a:p>
          <a:p>
            <a:pPr>
              <a:lnSpc>
                <a:spcPts val="1900"/>
              </a:lnSpc>
            </a:pPr>
            <a:endParaRPr lang="en-US" sz="2000" dirty="0" smtClean="0"/>
          </a:p>
          <a:p>
            <a:pPr>
              <a:lnSpc>
                <a:spcPts val="1900"/>
              </a:lnSpc>
            </a:pPr>
            <a:endParaRPr lang="en-US" sz="2000" dirty="0"/>
          </a:p>
          <a:p>
            <a:pPr marL="0" indent="0">
              <a:lnSpc>
                <a:spcPts val="1900"/>
              </a:lnSpc>
              <a:buNone/>
            </a:pPr>
            <a:endParaRPr lang="en-US" sz="2000" dirty="0" smtClean="0"/>
          </a:p>
          <a:p>
            <a:pPr>
              <a:lnSpc>
                <a:spcPts val="1900"/>
              </a:lnSpc>
            </a:pPr>
            <a:endParaRPr lang="en-US" sz="16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241787702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88"/>
            <a:ext cx="8153400" cy="989012"/>
          </a:xfrm>
        </p:spPr>
        <p:txBody>
          <a:bodyPr/>
          <a:lstStyle/>
          <a:p>
            <a:r>
              <a:rPr lang="en-US" dirty="0" smtClean="0"/>
              <a:t>2017 Luncheon topic suggestions</a:t>
            </a:r>
            <a:endParaRPr lang="en-US" dirty="0"/>
          </a:p>
        </p:txBody>
      </p:sp>
      <p:sp>
        <p:nvSpPr>
          <p:cNvPr id="3" name="Content Placeholder 2"/>
          <p:cNvSpPr>
            <a:spLocks noGrp="1"/>
          </p:cNvSpPr>
          <p:nvPr>
            <p:ph idx="1"/>
          </p:nvPr>
        </p:nvSpPr>
        <p:spPr>
          <a:xfrm>
            <a:off x="457200" y="1066800"/>
            <a:ext cx="8458200" cy="5062539"/>
          </a:xfrm>
        </p:spPr>
        <p:txBody>
          <a:bodyPr/>
          <a:lstStyle/>
          <a:p>
            <a:pPr>
              <a:lnSpc>
                <a:spcPts val="1900"/>
              </a:lnSpc>
            </a:pPr>
            <a:r>
              <a:rPr lang="en-US" sz="2000" dirty="0" smtClean="0"/>
              <a:t>Autonomous driving impact on chip industry (Jun </a:t>
            </a:r>
            <a:r>
              <a:rPr lang="en-US" sz="2000" dirty="0" err="1" smtClean="0"/>
              <a:t>Cao,Xin</a:t>
            </a:r>
            <a:r>
              <a:rPr lang="en-US" sz="2000" dirty="0" smtClean="0"/>
              <a:t> Li)</a:t>
            </a:r>
          </a:p>
          <a:p>
            <a:pPr>
              <a:lnSpc>
                <a:spcPts val="1900"/>
              </a:lnSpc>
            </a:pPr>
            <a:r>
              <a:rPr lang="en-US" sz="2000" dirty="0" err="1" smtClean="0"/>
              <a:t>IoT</a:t>
            </a:r>
            <a:r>
              <a:rPr lang="en-US" sz="2000" dirty="0" smtClean="0"/>
              <a:t> (Yu </a:t>
            </a:r>
            <a:r>
              <a:rPr lang="en-US" sz="2000" dirty="0" err="1" smtClean="0"/>
              <a:t>Cao,Xin</a:t>
            </a:r>
            <a:r>
              <a:rPr lang="en-US" sz="2000" dirty="0" smtClean="0"/>
              <a:t> Li)</a:t>
            </a:r>
          </a:p>
          <a:p>
            <a:pPr>
              <a:lnSpc>
                <a:spcPts val="1900"/>
              </a:lnSpc>
            </a:pPr>
            <a:r>
              <a:rPr lang="en-US" sz="2000" dirty="0" err="1" smtClean="0"/>
              <a:t>Limor</a:t>
            </a:r>
            <a:r>
              <a:rPr lang="en-US" sz="2000" dirty="0" smtClean="0"/>
              <a:t> Fried: Maker movement (Rikki </a:t>
            </a:r>
            <a:r>
              <a:rPr lang="en-US" sz="2000" dirty="0" err="1" smtClean="0"/>
              <a:t>Muller,Eric</a:t>
            </a:r>
            <a:r>
              <a:rPr lang="en-US" sz="2000" dirty="0" smtClean="0"/>
              <a:t> </a:t>
            </a:r>
            <a:r>
              <a:rPr lang="en-US" sz="2000" dirty="0" err="1" smtClean="0"/>
              <a:t>Naviaski</a:t>
            </a:r>
            <a:r>
              <a:rPr lang="en-US" sz="2000" dirty="0" smtClean="0"/>
              <a:t>)</a:t>
            </a:r>
          </a:p>
          <a:p>
            <a:pPr>
              <a:lnSpc>
                <a:spcPts val="1900"/>
              </a:lnSpc>
            </a:pPr>
            <a:r>
              <a:rPr lang="en-US" sz="2000" dirty="0" smtClean="0"/>
              <a:t>Beyond Si, 5G, wearables (Rocky Dong)</a:t>
            </a:r>
          </a:p>
          <a:p>
            <a:pPr>
              <a:lnSpc>
                <a:spcPts val="1900"/>
              </a:lnSpc>
            </a:pPr>
            <a:r>
              <a:rPr lang="en-US" sz="2000" dirty="0" smtClean="0"/>
              <a:t>Managing complexity of design (</a:t>
            </a:r>
            <a:r>
              <a:rPr lang="en-US" sz="2000" dirty="0" err="1" smtClean="0"/>
              <a:t>Tufan</a:t>
            </a:r>
            <a:r>
              <a:rPr lang="en-US" sz="2000" dirty="0" smtClean="0"/>
              <a:t> </a:t>
            </a:r>
            <a:r>
              <a:rPr lang="en-US" sz="2000" dirty="0" err="1" smtClean="0"/>
              <a:t>Karalar</a:t>
            </a:r>
            <a:r>
              <a:rPr lang="en-US" sz="2000" dirty="0" smtClean="0"/>
              <a:t>)</a:t>
            </a:r>
          </a:p>
          <a:p>
            <a:pPr>
              <a:lnSpc>
                <a:spcPts val="1900"/>
              </a:lnSpc>
            </a:pPr>
            <a:r>
              <a:rPr lang="en-US" sz="2000" dirty="0" smtClean="0"/>
              <a:t>Electronics &amp; music (Colin McAndrew)</a:t>
            </a:r>
          </a:p>
          <a:p>
            <a:pPr>
              <a:lnSpc>
                <a:spcPts val="1900"/>
              </a:lnSpc>
            </a:pPr>
            <a:r>
              <a:rPr lang="en-US" sz="2000" dirty="0" smtClean="0"/>
              <a:t>SpaceX, Google Little Box (William McIntyre)</a:t>
            </a:r>
          </a:p>
          <a:p>
            <a:pPr>
              <a:lnSpc>
                <a:spcPts val="1900"/>
              </a:lnSpc>
            </a:pPr>
            <a:r>
              <a:rPr lang="en-US" sz="2000" dirty="0" smtClean="0"/>
              <a:t>Electronics for UAV/drones (</a:t>
            </a:r>
            <a:r>
              <a:rPr lang="en-US" sz="2000" dirty="0" err="1" smtClean="0"/>
              <a:t>Jiangfeng</a:t>
            </a:r>
            <a:r>
              <a:rPr lang="en-US" sz="2000" dirty="0" smtClean="0"/>
              <a:t> Wu)</a:t>
            </a:r>
          </a:p>
          <a:p>
            <a:pPr>
              <a:lnSpc>
                <a:spcPts val="1900"/>
              </a:lnSpc>
            </a:pPr>
            <a:r>
              <a:rPr lang="en-US" sz="2000" dirty="0" smtClean="0"/>
              <a:t>M&amp;A to next stage of startups (Paolo </a:t>
            </a:r>
            <a:r>
              <a:rPr lang="en-US" sz="2000" dirty="0" err="1" smtClean="0"/>
              <a:t>Miliozzi</a:t>
            </a:r>
            <a:r>
              <a:rPr lang="en-US" sz="2000" dirty="0" smtClean="0"/>
              <a:t>)</a:t>
            </a:r>
            <a:endParaRPr lang="en-US" sz="16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1998388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2017 steering committee</a:t>
            </a:r>
          </a:p>
        </p:txBody>
      </p:sp>
      <p:graphicFrame>
        <p:nvGraphicFramePr>
          <p:cNvPr id="4" name="Table 3"/>
          <p:cNvGraphicFramePr>
            <a:graphicFrameLocks noGrp="1"/>
          </p:cNvGraphicFramePr>
          <p:nvPr>
            <p:extLst/>
          </p:nvPr>
        </p:nvGraphicFramePr>
        <p:xfrm>
          <a:off x="1295400" y="1638300"/>
          <a:ext cx="6553200" cy="3581400"/>
        </p:xfrm>
        <a:graphic>
          <a:graphicData uri="http://schemas.openxmlformats.org/drawingml/2006/table">
            <a:tbl>
              <a:tblPr firstRow="1" bandRow="1">
                <a:tableStyleId>{21E4AEA4-8DFA-4A89-87EB-49C32662AFE0}</a:tableStyleId>
              </a:tblPr>
              <a:tblGrid>
                <a:gridCol w="2971800"/>
                <a:gridCol w="3581400"/>
              </a:tblGrid>
              <a:tr h="457200">
                <a:tc>
                  <a:txBody>
                    <a:bodyPr/>
                    <a:lstStyle/>
                    <a:p>
                      <a:pPr marL="0" algn="ctr" defTabSz="914400" rtl="0" eaLnBrk="1" latinLnBrk="0" hangingPunct="1">
                        <a:lnSpc>
                          <a:spcPct val="150000"/>
                        </a:lnSpc>
                      </a:pPr>
                      <a:r>
                        <a:rPr lang="en-US" sz="2200" b="1" kern="1200" dirty="0" smtClean="0">
                          <a:solidFill>
                            <a:schemeClr val="lt1"/>
                          </a:solidFill>
                          <a:latin typeface="Calibri" pitchFamily="34" charset="0"/>
                          <a:ea typeface="+mn-ea"/>
                          <a:cs typeface="+mn-cs"/>
                        </a:rPr>
                        <a:t>Member</a:t>
                      </a:r>
                      <a:endParaRPr lang="en-US" sz="2200" b="1" kern="1200" dirty="0">
                        <a:solidFill>
                          <a:schemeClr val="lt1"/>
                        </a:solidFill>
                        <a:latin typeface="Calibri" pitchFamily="34" charset="0"/>
                        <a:ea typeface="+mn-ea"/>
                        <a:cs typeface="+mn-cs"/>
                      </a:endParaRPr>
                    </a:p>
                  </a:txBody>
                  <a:tcPr anchor="ctr"/>
                </a:tc>
                <a:tc>
                  <a:txBody>
                    <a:bodyPr/>
                    <a:lstStyle/>
                    <a:p>
                      <a:pPr marL="0" algn="ctr" defTabSz="914400" rtl="0" eaLnBrk="1" latinLnBrk="0" hangingPunct="1">
                        <a:lnSpc>
                          <a:spcPct val="150000"/>
                        </a:lnSpc>
                      </a:pPr>
                      <a:r>
                        <a:rPr lang="en-US" sz="2200" b="1" kern="1200" dirty="0" smtClean="0">
                          <a:solidFill>
                            <a:schemeClr val="lt1"/>
                          </a:solidFill>
                          <a:latin typeface="Calibri" pitchFamily="34" charset="0"/>
                          <a:ea typeface="+mn-ea"/>
                          <a:cs typeface="+mn-cs"/>
                        </a:rPr>
                        <a:t>Responsibility</a:t>
                      </a:r>
                      <a:endParaRPr lang="en-US" sz="2200" b="1" kern="1200" dirty="0">
                        <a:solidFill>
                          <a:schemeClr val="lt1"/>
                        </a:solidFill>
                        <a:latin typeface="Calibri" pitchFamily="34" charset="0"/>
                        <a:ea typeface="+mn-ea"/>
                        <a:cs typeface="+mn-cs"/>
                      </a:endParaRPr>
                    </a:p>
                  </a:txBody>
                  <a:tcPr anchor="b"/>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Don Thelen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Kimo Tam</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Conference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Alessandro Piovaccari</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Technical program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tx1"/>
                          </a:solidFill>
                          <a:latin typeface="Calibri" pitchFamily="34" charset="0"/>
                          <a:ea typeface="+mn-ea"/>
                          <a:cs typeface="+mn-cs"/>
                        </a:rPr>
                        <a:t>Ramesh </a:t>
                      </a:r>
                      <a:r>
                        <a:rPr lang="en-US" sz="2200" b="1" i="0" u="none" kern="1200" dirty="0" err="1" smtClean="0">
                          <a:solidFill>
                            <a:schemeClr val="tx1"/>
                          </a:solidFill>
                          <a:latin typeface="Calibri" pitchFamily="34" charset="0"/>
                          <a:ea typeface="+mn-ea"/>
                          <a:cs typeface="+mn-cs"/>
                        </a:rPr>
                        <a:t>Harjani</a:t>
                      </a:r>
                      <a:endParaRPr lang="en-US" sz="2200" b="1" i="0" u="none" kern="1200" dirty="0" smtClean="0">
                        <a:solidFill>
                          <a:schemeClr val="tx1"/>
                        </a:solidFill>
                        <a:latin typeface="Calibri" pitchFamily="34" charset="0"/>
                        <a:ea typeface="+mn-ea"/>
                        <a:cs typeface="+mn-cs"/>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2015 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tx1"/>
                          </a:solidFill>
                          <a:latin typeface="Calibri" pitchFamily="34" charset="0"/>
                          <a:ea typeface="+mn-ea"/>
                          <a:cs typeface="+mn-cs"/>
                        </a:rPr>
                        <a:t>Philippe Jansen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2014 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tx1"/>
                          </a:solidFill>
                          <a:latin typeface="Calibri" pitchFamily="34" charset="0"/>
                          <a:ea typeface="+mn-ea"/>
                          <a:cs typeface="+mn-cs"/>
                        </a:rPr>
                        <a:t>Aurangzeb Kahn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2013 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Melissa Widerkehr</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Conference administrator</a:t>
                      </a:r>
                    </a:p>
                  </a:txBody>
                  <a:tcPr anchor="ctr"/>
                </a:tc>
              </a:tr>
            </a:tbl>
          </a:graphicData>
        </a:graphic>
      </p:graphicFrame>
    </p:spTree>
    <p:extLst>
      <p:ext uri="{BB962C8B-B14F-4D97-AF65-F5344CB8AC3E}">
        <p14:creationId xmlns:p14="http://schemas.microsoft.com/office/powerpoint/2010/main" val="4826639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Luncheon speaker suggestions</a:t>
            </a:r>
            <a:endParaRPr lang="en-US" dirty="0"/>
          </a:p>
        </p:txBody>
      </p:sp>
      <p:sp>
        <p:nvSpPr>
          <p:cNvPr id="3" name="Content Placeholder 2"/>
          <p:cNvSpPr>
            <a:spLocks noGrp="1"/>
          </p:cNvSpPr>
          <p:nvPr>
            <p:ph idx="1"/>
          </p:nvPr>
        </p:nvSpPr>
        <p:spPr>
          <a:xfrm>
            <a:off x="457200" y="1066800"/>
            <a:ext cx="8458200" cy="5062539"/>
          </a:xfrm>
        </p:spPr>
        <p:txBody>
          <a:bodyPr/>
          <a:lstStyle/>
          <a:p>
            <a:pPr>
              <a:lnSpc>
                <a:spcPts val="1900"/>
              </a:lnSpc>
            </a:pPr>
            <a:r>
              <a:rPr lang="en-US" sz="2000" dirty="0" smtClean="0"/>
              <a:t>Barrie Gilbert or Paul Brokaw : (Christophe Antoine)</a:t>
            </a:r>
          </a:p>
          <a:p>
            <a:pPr>
              <a:lnSpc>
                <a:spcPts val="1900"/>
              </a:lnSpc>
            </a:pPr>
            <a:r>
              <a:rPr lang="en-US" sz="2000" dirty="0" smtClean="0"/>
              <a:t>Kevin Ashton or David Rose (MIT Media Lab) : Internet of Things  (Ayman </a:t>
            </a:r>
            <a:r>
              <a:rPr lang="en-US" sz="2000" dirty="0" err="1" smtClean="0"/>
              <a:t>Shabra</a:t>
            </a:r>
            <a:r>
              <a:rPr lang="en-US" sz="2000" dirty="0" smtClean="0"/>
              <a:t>)</a:t>
            </a:r>
          </a:p>
          <a:p>
            <a:pPr>
              <a:lnSpc>
                <a:spcPts val="1900"/>
              </a:lnSpc>
            </a:pPr>
            <a:r>
              <a:rPr lang="en-US" sz="2000" dirty="0" smtClean="0"/>
              <a:t>Mary </a:t>
            </a:r>
            <a:r>
              <a:rPr lang="en-US" sz="2000" dirty="0" err="1" smtClean="0"/>
              <a:t>Lanzerotti</a:t>
            </a:r>
            <a:r>
              <a:rPr lang="en-US" sz="2000" dirty="0" smtClean="0"/>
              <a:t> (Editor SSC Magazine) : Fun Facts of Famous Figures in Solid-State Circuits (Stacy Ho)</a:t>
            </a:r>
          </a:p>
          <a:p>
            <a:pPr>
              <a:lnSpc>
                <a:spcPts val="1900"/>
              </a:lnSpc>
            </a:pPr>
            <a:r>
              <a:rPr lang="en-US" sz="2000" dirty="0" smtClean="0"/>
              <a:t>Junko Yoshida (Correspondent for EE Times) : Adventures in EE Journalism (Stacy Ho)</a:t>
            </a:r>
          </a:p>
          <a:p>
            <a:pPr>
              <a:lnSpc>
                <a:spcPts val="1900"/>
              </a:lnSpc>
            </a:pPr>
            <a:r>
              <a:rPr lang="en-US" sz="2000" dirty="0" err="1" smtClean="0"/>
              <a:t>Asad</a:t>
            </a:r>
            <a:r>
              <a:rPr lang="en-US" sz="2000" dirty="0" smtClean="0"/>
              <a:t> </a:t>
            </a:r>
            <a:r>
              <a:rPr lang="en-US" sz="2000" dirty="0" err="1" smtClean="0"/>
              <a:t>Abidi</a:t>
            </a:r>
            <a:r>
              <a:rPr lang="en-US" sz="2000" dirty="0" smtClean="0"/>
              <a:t> (UCLA) : Analog Research Beyond Moore’s Law (</a:t>
            </a:r>
            <a:r>
              <a:rPr lang="en-US" sz="2000" dirty="0" err="1" smtClean="0"/>
              <a:t>Xiaohua</a:t>
            </a:r>
            <a:r>
              <a:rPr lang="en-US" sz="2000" dirty="0" smtClean="0"/>
              <a:t> Fan)</a:t>
            </a:r>
          </a:p>
          <a:p>
            <a:pPr>
              <a:lnSpc>
                <a:spcPts val="1900"/>
              </a:lnSpc>
            </a:pPr>
            <a:r>
              <a:rPr lang="en-US" sz="2000" dirty="0" err="1" smtClean="0"/>
              <a:t>Donhee</a:t>
            </a:r>
            <a:r>
              <a:rPr lang="en-US" sz="2000" dirty="0" smtClean="0"/>
              <a:t> Ham (Harvard) : CMOS Assisted </a:t>
            </a:r>
            <a:r>
              <a:rPr lang="en-US" sz="2000" dirty="0" err="1" smtClean="0"/>
              <a:t>Nano</a:t>
            </a:r>
            <a:r>
              <a:rPr lang="en-US" sz="2000" dirty="0" smtClean="0"/>
              <a:t>-Bio Interface Arrays for </a:t>
            </a:r>
            <a:r>
              <a:rPr lang="en-US" sz="2000" dirty="0" err="1" smtClean="0"/>
              <a:t>Neurotechnology</a:t>
            </a:r>
            <a:r>
              <a:rPr lang="en-US" sz="2000" dirty="0" smtClean="0"/>
              <a:t> (</a:t>
            </a:r>
            <a:r>
              <a:rPr lang="en-US" sz="2000" dirty="0" err="1" smtClean="0"/>
              <a:t>Takamaro</a:t>
            </a:r>
            <a:r>
              <a:rPr lang="en-US" sz="2000" dirty="0" smtClean="0"/>
              <a:t> </a:t>
            </a:r>
            <a:r>
              <a:rPr lang="en-US" sz="2000" dirty="0" err="1" smtClean="0"/>
              <a:t>Kikkawa</a:t>
            </a:r>
            <a:r>
              <a:rPr lang="en-US" sz="2000" dirty="0" smtClean="0"/>
              <a:t>)</a:t>
            </a:r>
          </a:p>
          <a:p>
            <a:pPr>
              <a:lnSpc>
                <a:spcPts val="1900"/>
              </a:lnSpc>
            </a:pPr>
            <a:r>
              <a:rPr lang="en-US" sz="2000" dirty="0" smtClean="0"/>
              <a:t>Craig Venter : DNA Sequencing (Yusuf Haque)</a:t>
            </a:r>
          </a:p>
          <a:p>
            <a:pPr>
              <a:lnSpc>
                <a:spcPts val="1900"/>
              </a:lnSpc>
            </a:pPr>
            <a:endParaRPr lang="en-US" sz="16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146468671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Luncheon speaker suggestions</a:t>
            </a:r>
            <a:endParaRPr lang="en-US" dirty="0"/>
          </a:p>
        </p:txBody>
      </p:sp>
      <p:sp>
        <p:nvSpPr>
          <p:cNvPr id="3" name="Content Placeholder 2"/>
          <p:cNvSpPr>
            <a:spLocks noGrp="1"/>
          </p:cNvSpPr>
          <p:nvPr>
            <p:ph idx="1"/>
          </p:nvPr>
        </p:nvSpPr>
        <p:spPr>
          <a:xfrm>
            <a:off x="173831" y="1066800"/>
            <a:ext cx="8893969" cy="5062539"/>
          </a:xfrm>
        </p:spPr>
        <p:txBody>
          <a:bodyPr/>
          <a:lstStyle/>
          <a:p>
            <a:pPr>
              <a:lnSpc>
                <a:spcPts val="1900"/>
              </a:lnSpc>
            </a:pPr>
            <a:r>
              <a:rPr lang="en-US" sz="1400" dirty="0"/>
              <a:t>Tom </a:t>
            </a:r>
            <a:r>
              <a:rPr lang="en-US" sz="1400" dirty="0" smtClean="0"/>
              <a:t>Lee (Stanford): Installation </a:t>
            </a:r>
            <a:r>
              <a:rPr lang="en-US" sz="1400" dirty="0"/>
              <a:t>of telegraph cables across Atlantic Ocean and the First </a:t>
            </a:r>
            <a:r>
              <a:rPr lang="en-US" sz="1400" dirty="0" smtClean="0"/>
              <a:t>Engineer (Afshin Momtaz)</a:t>
            </a:r>
          </a:p>
          <a:p>
            <a:pPr>
              <a:lnSpc>
                <a:spcPts val="1900"/>
              </a:lnSpc>
            </a:pPr>
            <a:r>
              <a:rPr lang="en-US" sz="1400" dirty="0" smtClean="0"/>
              <a:t>Steve Mann (University of Toronto, for wearable computing). (Shahriar Mirabbasi)</a:t>
            </a:r>
            <a:r>
              <a:rPr lang="en-US" sz="1400" dirty="0"/>
              <a:t> (Stephen </a:t>
            </a:r>
            <a:r>
              <a:rPr lang="en-US" sz="1400" dirty="0" smtClean="0"/>
              <a:t>O’Driscoll)</a:t>
            </a:r>
          </a:p>
          <a:p>
            <a:pPr>
              <a:lnSpc>
                <a:spcPts val="1900"/>
              </a:lnSpc>
            </a:pPr>
            <a:r>
              <a:rPr lang="en-US" sz="1400" dirty="0" smtClean="0"/>
              <a:t>Babak </a:t>
            </a:r>
            <a:r>
              <a:rPr lang="en-US" sz="1400" dirty="0" err="1" smtClean="0"/>
              <a:t>Parviz</a:t>
            </a:r>
            <a:r>
              <a:rPr lang="en-US" sz="1400" dirty="0" smtClean="0"/>
              <a:t>: Google Glass (Christophe Antoine)</a:t>
            </a:r>
          </a:p>
          <a:p>
            <a:pPr>
              <a:lnSpc>
                <a:spcPts val="1900"/>
              </a:lnSpc>
            </a:pPr>
            <a:r>
              <a:rPr lang="en-US" sz="1400" dirty="0" smtClean="0"/>
              <a:t>Kenyon Kluge: Electric Motorcycle Racing (Don </a:t>
            </a:r>
            <a:r>
              <a:rPr lang="en-US" sz="1400" dirty="0" err="1" smtClean="0"/>
              <a:t>Thelen</a:t>
            </a:r>
            <a:r>
              <a:rPr lang="en-US" sz="1400" dirty="0" smtClean="0"/>
              <a:t>)</a:t>
            </a:r>
          </a:p>
          <a:p>
            <a:pPr>
              <a:lnSpc>
                <a:spcPts val="1900"/>
              </a:lnSpc>
            </a:pPr>
            <a:r>
              <a:rPr lang="en-US" sz="1400" dirty="0" smtClean="0"/>
              <a:t>Jan </a:t>
            </a:r>
            <a:r>
              <a:rPr lang="en-US" sz="1400" dirty="0" err="1"/>
              <a:t>Rabaey</a:t>
            </a:r>
            <a:r>
              <a:rPr lang="en-US" sz="1400" dirty="0"/>
              <a:t> (UC Berkeley</a:t>
            </a:r>
            <a:r>
              <a:rPr lang="en-US" sz="1400" dirty="0" smtClean="0"/>
              <a:t>): </a:t>
            </a:r>
            <a:r>
              <a:rPr lang="en-US" sz="1400" dirty="0"/>
              <a:t>Ethics of </a:t>
            </a:r>
            <a:r>
              <a:rPr lang="en-US" sz="1400" dirty="0" smtClean="0"/>
              <a:t>bio-electronics</a:t>
            </a:r>
          </a:p>
          <a:p>
            <a:pPr>
              <a:lnSpc>
                <a:spcPts val="1900"/>
              </a:lnSpc>
            </a:pPr>
            <a:r>
              <a:rPr lang="en-US" sz="1400" dirty="0" err="1"/>
              <a:t>Elon</a:t>
            </a:r>
            <a:r>
              <a:rPr lang="en-US" sz="1400" dirty="0"/>
              <a:t> </a:t>
            </a:r>
            <a:r>
              <a:rPr lang="en-US" sz="1400" dirty="0" smtClean="0"/>
              <a:t>Musk: </a:t>
            </a:r>
            <a:r>
              <a:rPr lang="en-US" sz="1400" dirty="0"/>
              <a:t>Going from 0 to 60MPH in 3.6 </a:t>
            </a:r>
            <a:r>
              <a:rPr lang="en-US" sz="1400" dirty="0" smtClean="0"/>
              <a:t>seconds</a:t>
            </a:r>
            <a:r>
              <a:rPr lang="en-US" sz="1400" dirty="0"/>
              <a:t> </a:t>
            </a:r>
            <a:r>
              <a:rPr lang="en-US" sz="1400" dirty="0" smtClean="0"/>
              <a:t>-the </a:t>
            </a:r>
            <a:r>
              <a:rPr lang="en-US" sz="1400" dirty="0"/>
              <a:t>electronics that drives Tesla – the all electric </a:t>
            </a:r>
            <a:r>
              <a:rPr lang="en-US" sz="1400" dirty="0" smtClean="0"/>
              <a:t>car (Julian </a:t>
            </a:r>
            <a:r>
              <a:rPr lang="en-US" sz="1400" dirty="0" err="1" smtClean="0"/>
              <a:t>Tham</a:t>
            </a:r>
            <a:r>
              <a:rPr lang="en-US" sz="1400" dirty="0" smtClean="0"/>
              <a:t>)</a:t>
            </a:r>
          </a:p>
          <a:p>
            <a:pPr>
              <a:lnSpc>
                <a:spcPts val="1900"/>
              </a:lnSpc>
            </a:pPr>
            <a:r>
              <a:rPr lang="en-US" sz="1400" dirty="0" smtClean="0"/>
              <a:t>Yannis Tsividis (Columbia): Switched-capacitor </a:t>
            </a:r>
            <a:r>
              <a:rPr lang="en-US" sz="1400" dirty="0"/>
              <a:t>circuits were actually invented by Maxwell</a:t>
            </a:r>
            <a:r>
              <a:rPr lang="en-US" sz="1400" dirty="0" smtClean="0"/>
              <a:t>. (Ken Suyama)</a:t>
            </a:r>
          </a:p>
          <a:p>
            <a:pPr>
              <a:lnSpc>
                <a:spcPts val="1900"/>
              </a:lnSpc>
            </a:pPr>
            <a:r>
              <a:rPr lang="en-US" sz="1400" dirty="0" smtClean="0"/>
              <a:t>Suresh </a:t>
            </a:r>
            <a:r>
              <a:rPr lang="en-US" sz="1400" dirty="0" err="1"/>
              <a:t>Venkatesan</a:t>
            </a:r>
            <a:r>
              <a:rPr lang="en-US" sz="1400" dirty="0"/>
              <a:t>, V.P. Global </a:t>
            </a:r>
            <a:r>
              <a:rPr lang="en-US" sz="1400" dirty="0" smtClean="0"/>
              <a:t>Foundries: </a:t>
            </a:r>
            <a:r>
              <a:rPr lang="en-US" sz="1400" dirty="0"/>
              <a:t>Where is the foundry/fabless model headed? </a:t>
            </a:r>
            <a:endParaRPr lang="en-US" sz="1400" dirty="0" smtClean="0"/>
          </a:p>
          <a:p>
            <a:pPr>
              <a:lnSpc>
                <a:spcPts val="1900"/>
              </a:lnSpc>
            </a:pPr>
            <a:r>
              <a:rPr lang="en-US" sz="1400" dirty="0" smtClean="0"/>
              <a:t>Greg </a:t>
            </a:r>
            <a:r>
              <a:rPr lang="en-US" sz="1400" dirty="0"/>
              <a:t>Huff, CTO, LSI </a:t>
            </a:r>
            <a:r>
              <a:rPr lang="en-US" sz="1400" dirty="0" smtClean="0"/>
              <a:t>Corp: </a:t>
            </a:r>
            <a:r>
              <a:rPr lang="en-US" sz="1400" dirty="0"/>
              <a:t>Storage paradigm – HDD vs. Flash </a:t>
            </a:r>
            <a:r>
              <a:rPr lang="en-US" sz="1400" dirty="0" smtClean="0"/>
              <a:t> </a:t>
            </a:r>
            <a:r>
              <a:rPr lang="en-US" sz="1400" dirty="0"/>
              <a:t>(Ram </a:t>
            </a:r>
            <a:r>
              <a:rPr lang="en-US" sz="1400" dirty="0" smtClean="0"/>
              <a:t>Venkatraman)</a:t>
            </a:r>
          </a:p>
          <a:p>
            <a:pPr>
              <a:lnSpc>
                <a:spcPts val="1900"/>
              </a:lnSpc>
            </a:pPr>
            <a:r>
              <a:rPr lang="en-US" sz="1400" dirty="0" smtClean="0"/>
              <a:t>Ron </a:t>
            </a:r>
            <a:r>
              <a:rPr lang="en-US" sz="1400" dirty="0"/>
              <a:t>Ho (Oracle</a:t>
            </a:r>
            <a:r>
              <a:rPr lang="en-US" sz="1400" dirty="0" smtClean="0"/>
              <a:t>): Photonic Interconnects (Sam Palermo)</a:t>
            </a:r>
          </a:p>
          <a:p>
            <a:pPr>
              <a:lnSpc>
                <a:spcPts val="1900"/>
              </a:lnSpc>
            </a:pPr>
            <a:r>
              <a:rPr lang="en-US" sz="1400" dirty="0" smtClean="0"/>
              <a:t>Chris </a:t>
            </a:r>
            <a:r>
              <a:rPr lang="en-US" sz="1400" dirty="0" err="1"/>
              <a:t>Toumazou</a:t>
            </a:r>
            <a:r>
              <a:rPr lang="en-US" sz="1400" dirty="0"/>
              <a:t> (Imperial College and CEO of DNA Electronics Ltd and of </a:t>
            </a:r>
            <a:r>
              <a:rPr lang="en-US" sz="1400" dirty="0" err="1"/>
              <a:t>Toumaz</a:t>
            </a:r>
            <a:r>
              <a:rPr lang="en-US" sz="1400" dirty="0"/>
              <a:t> Holdings</a:t>
            </a:r>
            <a:r>
              <a:rPr lang="en-US" sz="1400" dirty="0" smtClean="0"/>
              <a:t>)</a:t>
            </a:r>
            <a:r>
              <a:rPr lang="en-US" sz="1400" dirty="0"/>
              <a:t> (Shahriar </a:t>
            </a:r>
            <a:r>
              <a:rPr lang="en-US" sz="1400" dirty="0" smtClean="0"/>
              <a:t>Mirabbasi)</a:t>
            </a:r>
          </a:p>
          <a:p>
            <a:pPr>
              <a:lnSpc>
                <a:spcPts val="1900"/>
              </a:lnSpc>
            </a:pPr>
            <a:r>
              <a:rPr lang="en-US" sz="1400" dirty="0" smtClean="0"/>
              <a:t>John </a:t>
            </a:r>
            <a:r>
              <a:rPr lang="en-US" sz="1400" dirty="0"/>
              <a:t>Cohn (IBM Fellow, for engineering education), </a:t>
            </a:r>
            <a:r>
              <a:rPr lang="en-US" sz="1400" dirty="0" smtClean="0"/>
              <a:t>(</a:t>
            </a:r>
            <a:r>
              <a:rPr lang="en-US" sz="1400" dirty="0"/>
              <a:t>Shahriar </a:t>
            </a:r>
            <a:r>
              <a:rPr lang="en-US" sz="1400" dirty="0" smtClean="0"/>
              <a:t>Mirabbasi)</a:t>
            </a:r>
          </a:p>
          <a:p>
            <a:pPr>
              <a:lnSpc>
                <a:spcPts val="1900"/>
              </a:lnSpc>
            </a:pPr>
            <a:r>
              <a:rPr lang="en-US" sz="1400" dirty="0" smtClean="0"/>
              <a:t>M. Frank Chang, EE chair, UCLA : What does it take to build an world class IC design group? (</a:t>
            </a:r>
            <a:r>
              <a:rPr lang="en-US" sz="1400" dirty="0" err="1" smtClean="0"/>
              <a:t>Xicheng</a:t>
            </a:r>
            <a:r>
              <a:rPr lang="en-US" sz="1400" dirty="0" smtClean="0"/>
              <a:t> Jiang)</a:t>
            </a:r>
          </a:p>
          <a:p>
            <a:pPr>
              <a:lnSpc>
                <a:spcPts val="1900"/>
              </a:lnSpc>
            </a:pPr>
            <a:r>
              <a:rPr lang="en-US" sz="1400" dirty="0" smtClean="0"/>
              <a:t>Laurence Krauss (ASU): (Colin McAndrew)</a:t>
            </a:r>
          </a:p>
          <a:p>
            <a:pPr>
              <a:lnSpc>
                <a:spcPts val="1900"/>
              </a:lnSpc>
            </a:pPr>
            <a:r>
              <a:rPr lang="en-US" sz="1400" dirty="0" smtClean="0"/>
              <a:t>IBM VP of research: The role of semiconductors in a vertically integrated/services company (Kimo Tam)</a:t>
            </a:r>
          </a:p>
          <a:p>
            <a:pPr>
              <a:lnSpc>
                <a:spcPts val="1900"/>
              </a:lnSpc>
            </a:pPr>
            <a:r>
              <a:rPr lang="en-US" sz="1400" dirty="0" smtClean="0"/>
              <a:t>Someone from Google, MIT Media Lab: Wearable Devices (</a:t>
            </a:r>
            <a:r>
              <a:rPr lang="en-US" sz="1400" dirty="0" err="1" smtClean="0"/>
              <a:t>Arif</a:t>
            </a:r>
            <a:r>
              <a:rPr lang="en-US" sz="1400" dirty="0" smtClean="0"/>
              <a:t> Rahman)</a:t>
            </a:r>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212353748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solidFill>
                  <a:schemeClr val="tx1"/>
                </a:solidFill>
              </a:rPr>
              <a:t>2013 Luncheon speaker suggestions </a:t>
            </a:r>
          </a:p>
        </p:txBody>
      </p:sp>
      <p:sp>
        <p:nvSpPr>
          <p:cNvPr id="14339" name="Content Placeholder 2"/>
          <p:cNvSpPr>
            <a:spLocks noGrp="1"/>
          </p:cNvSpPr>
          <p:nvPr>
            <p:ph idx="1"/>
          </p:nvPr>
        </p:nvSpPr>
        <p:spPr>
          <a:xfrm>
            <a:off x="457200" y="1066800"/>
            <a:ext cx="8228013" cy="5062538"/>
          </a:xfrm>
        </p:spPr>
        <p:txBody>
          <a:bodyPr/>
          <a:lstStyle/>
          <a:p>
            <a:r>
              <a:rPr lang="en-US" sz="2000" dirty="0" smtClean="0"/>
              <a:t>Stanley Williams, HP Labs, </a:t>
            </a:r>
            <a:r>
              <a:rPr lang="en-US" sz="2000" dirty="0" err="1" smtClean="0"/>
              <a:t>Memristor</a:t>
            </a:r>
            <a:endParaRPr lang="en-US" sz="2000" dirty="0" smtClean="0"/>
          </a:p>
          <a:p>
            <a:r>
              <a:rPr lang="en-US" sz="2000" dirty="0" smtClean="0"/>
              <a:t>Karl </a:t>
            </a:r>
            <a:r>
              <a:rPr lang="en-US" sz="2000" dirty="0" err="1" smtClean="0"/>
              <a:t>Deisseroth</a:t>
            </a:r>
            <a:r>
              <a:rPr lang="en-US" sz="2000" dirty="0" smtClean="0"/>
              <a:t>, Stanford University</a:t>
            </a:r>
          </a:p>
          <a:p>
            <a:r>
              <a:rPr lang="en-US" sz="2000" dirty="0" smtClean="0"/>
              <a:t>Barrie Gilbert, he’s always an interesting talk that’s sure to span a bunch of topics</a:t>
            </a:r>
          </a:p>
          <a:p>
            <a:pPr lvl="1"/>
            <a:r>
              <a:rPr lang="en-US" sz="1800" dirty="0" smtClean="0"/>
              <a:t>Circuits that don’t need bipolar transistors anymore (and some that do), vacuum electronics  (2010)</a:t>
            </a:r>
          </a:p>
          <a:p>
            <a:r>
              <a:rPr lang="en-US" sz="2000" dirty="0" smtClean="0"/>
              <a:t>Rajeev </a:t>
            </a:r>
            <a:r>
              <a:rPr lang="en-US" sz="2000" dirty="0" err="1" smtClean="0"/>
              <a:t>Madhavan</a:t>
            </a:r>
            <a:r>
              <a:rPr lang="en-US" sz="2000" dirty="0" smtClean="0"/>
              <a:t>, Magma: Successes and Failures in CAD</a:t>
            </a:r>
          </a:p>
          <a:p>
            <a:r>
              <a:rPr lang="en-US" sz="2000" dirty="0" smtClean="0"/>
              <a:t>Ian Young, Intel</a:t>
            </a:r>
          </a:p>
          <a:p>
            <a:r>
              <a:rPr lang="en-US" sz="2000" dirty="0" smtClean="0"/>
              <a:t>Teresa </a:t>
            </a:r>
            <a:r>
              <a:rPr lang="en-US" sz="2000" dirty="0" err="1" smtClean="0"/>
              <a:t>Meng</a:t>
            </a:r>
            <a:r>
              <a:rPr lang="en-US" sz="2000" dirty="0" smtClean="0"/>
              <a:t>, Stanford: Next Generation Wireless Technology</a:t>
            </a:r>
          </a:p>
          <a:p>
            <a:r>
              <a:rPr lang="en-US" sz="2000" dirty="0" smtClean="0"/>
              <a:t>Peter van </a:t>
            </a:r>
            <a:r>
              <a:rPr lang="en-US" sz="2000" dirty="0" err="1" smtClean="0"/>
              <a:t>Manen</a:t>
            </a:r>
            <a:r>
              <a:rPr lang="en-US" sz="2000" dirty="0" smtClean="0"/>
              <a:t>, McLaren Electronic Systems: Electronics in Formula 1 </a:t>
            </a:r>
          </a:p>
          <a:p>
            <a:r>
              <a:rPr lang="en-US" sz="2000" dirty="0" smtClean="0"/>
              <a:t>Steve Chua: Energy (Sun) Harvesting</a:t>
            </a:r>
          </a:p>
          <a:p>
            <a:r>
              <a:rPr lang="en-US" sz="2000" dirty="0" smtClean="0"/>
              <a:t>Hugo de Man - KU Leuven: Giga-scale dreams to </a:t>
            </a:r>
            <a:r>
              <a:rPr lang="en-US" sz="2000" dirty="0" err="1" smtClean="0"/>
              <a:t>Nano</a:t>
            </a:r>
            <a:r>
              <a:rPr lang="en-US" sz="2000" dirty="0" smtClean="0"/>
              <a:t>-scale Realities</a:t>
            </a:r>
          </a:p>
          <a:p>
            <a:r>
              <a:rPr lang="en-US" sz="2000" dirty="0" smtClean="0"/>
              <a:t>Bill </a:t>
            </a:r>
            <a:r>
              <a:rPr lang="en-US" sz="2000" dirty="0" err="1" smtClean="0"/>
              <a:t>Yurkus</a:t>
            </a:r>
            <a:r>
              <a:rPr lang="en-US" sz="2000" dirty="0" smtClean="0"/>
              <a:t>? - Solar sells</a:t>
            </a:r>
          </a:p>
          <a:p>
            <a:r>
              <a:rPr lang="en-US" sz="2000" dirty="0" smtClean="0"/>
              <a:t>Christian Clayton: The Economy &amp; Semiconductors</a:t>
            </a:r>
          </a:p>
          <a:p>
            <a:r>
              <a:rPr lang="en-US" sz="2000" dirty="0" smtClean="0"/>
              <a:t>Someone from Microsoft; Nokia, LG, Samsung; Steve Wozniak</a:t>
            </a:r>
          </a:p>
        </p:txBody>
      </p:sp>
    </p:spTree>
    <p:extLst>
      <p:ext uri="{BB962C8B-B14F-4D97-AF65-F5344CB8AC3E}">
        <p14:creationId xmlns:p14="http://schemas.microsoft.com/office/powerpoint/2010/main" val="310844582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27432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solidFill>
                  <a:schemeClr val="tx1"/>
                </a:solidFill>
              </a:rPr>
              <a:t>9:30 </a:t>
            </a:r>
            <a:r>
              <a:rPr lang="en-US" b="1" dirty="0">
                <a:solidFill>
                  <a:schemeClr val="tx1"/>
                </a:solidFill>
              </a:rPr>
              <a:t>AM	Special events planning</a:t>
            </a:r>
          </a:p>
          <a:p>
            <a:pPr lvl="1"/>
            <a:r>
              <a:rPr lang="en-US" dirty="0"/>
              <a:t>Keynote speaker – Don </a:t>
            </a:r>
            <a:r>
              <a:rPr lang="en-US" dirty="0" err="1"/>
              <a:t>Thelen</a:t>
            </a:r>
            <a:endParaRPr lang="en-US" dirty="0"/>
          </a:p>
          <a:p>
            <a:pPr lvl="1"/>
            <a:r>
              <a:rPr lang="en-US" dirty="0"/>
              <a:t>Luncheon speaker – </a:t>
            </a:r>
            <a:r>
              <a:rPr lang="en-US" dirty="0" err="1"/>
              <a:t>Kimo</a:t>
            </a:r>
            <a:r>
              <a:rPr lang="en-US" dirty="0"/>
              <a:t> </a:t>
            </a:r>
            <a:r>
              <a:rPr lang="en-US" dirty="0" smtClean="0"/>
              <a:t>Tam</a:t>
            </a:r>
            <a:endParaRPr lang="en-US" b="1" dirty="0" smtClean="0"/>
          </a:p>
          <a:p>
            <a:r>
              <a:rPr lang="en-US" b="1" dirty="0" smtClean="0"/>
              <a:t>9:45 AM	Break</a:t>
            </a:r>
          </a:p>
          <a:p>
            <a:r>
              <a:rPr lang="en-US" b="1" dirty="0" smtClean="0"/>
              <a:t>10:00 AM	TPC instructions – Alessandro Piovaccari</a:t>
            </a:r>
          </a:p>
          <a:p>
            <a:r>
              <a:rPr lang="en-US" b="1" dirty="0" smtClean="0"/>
              <a:t>10:10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195210035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dirty="0" smtClean="0"/>
              <a:t>Subcommittee brainstorming questions</a:t>
            </a:r>
          </a:p>
        </p:txBody>
      </p:sp>
      <p:sp>
        <p:nvSpPr>
          <p:cNvPr id="54275" name="Content Placeholder 2"/>
          <p:cNvSpPr>
            <a:spLocks noGrp="1"/>
          </p:cNvSpPr>
          <p:nvPr>
            <p:ph idx="1"/>
          </p:nvPr>
        </p:nvSpPr>
        <p:spPr>
          <a:xfrm>
            <a:off x="457200" y="838200"/>
            <a:ext cx="8228013" cy="5181600"/>
          </a:xfrm>
        </p:spPr>
        <p:txBody>
          <a:bodyPr/>
          <a:lstStyle/>
          <a:p>
            <a:r>
              <a:rPr lang="en-US" sz="2400" b="1" dirty="0" smtClean="0"/>
              <a:t>Consider the conference theme</a:t>
            </a:r>
          </a:p>
          <a:p>
            <a:pPr lvl="1"/>
            <a:r>
              <a:rPr lang="en-US" sz="2000" dirty="0" smtClean="0"/>
              <a:t>Energy Efficiency </a:t>
            </a:r>
          </a:p>
          <a:p>
            <a:pPr lvl="1"/>
            <a:r>
              <a:rPr lang="en-US" sz="2000" dirty="0" smtClean="0"/>
              <a:t>Emerging Technologies (machine </a:t>
            </a:r>
            <a:r>
              <a:rPr lang="en-US" sz="2000" dirty="0"/>
              <a:t>l</a:t>
            </a:r>
            <a:r>
              <a:rPr lang="en-US" sz="2000" dirty="0" smtClean="0"/>
              <a:t>earning, hardware security)</a:t>
            </a:r>
          </a:p>
          <a:p>
            <a:pPr lvl="2"/>
            <a:r>
              <a:rPr lang="en-US" sz="1800" dirty="0" smtClean="0">
                <a:solidFill>
                  <a:schemeClr val="tx1"/>
                </a:solidFill>
              </a:rPr>
              <a:t>Keynote speakers, panel/forum topics, invited papers</a:t>
            </a:r>
          </a:p>
          <a:p>
            <a:r>
              <a:rPr lang="en-US" sz="2400" b="1" dirty="0" smtClean="0"/>
              <a:t>Please focus on the following three subcommittees</a:t>
            </a:r>
            <a:endParaRPr lang="en-US" sz="2400" dirty="0" smtClean="0"/>
          </a:p>
          <a:p>
            <a:pPr lvl="1"/>
            <a:r>
              <a:rPr lang="en-US" sz="2000" dirty="0" smtClean="0"/>
              <a:t>Forum (insightful discussion on Tech, Business, …)</a:t>
            </a:r>
          </a:p>
          <a:p>
            <a:pPr lvl="2"/>
            <a:r>
              <a:rPr lang="en-US" sz="1800" dirty="0" smtClean="0"/>
              <a:t>Expert insightful &amp; opinion; no silicon necessary</a:t>
            </a:r>
          </a:p>
          <a:p>
            <a:pPr lvl="1"/>
            <a:r>
              <a:rPr lang="en-US" sz="2000" dirty="0" smtClean="0"/>
              <a:t>Panel (Q&amp;A session on topics that are debated)</a:t>
            </a:r>
          </a:p>
          <a:p>
            <a:pPr lvl="2"/>
            <a:r>
              <a:rPr lang="en-US" sz="1800" dirty="0" smtClean="0"/>
              <a:t>Controversial Topics encouraging audience participation</a:t>
            </a:r>
          </a:p>
          <a:p>
            <a:pPr lvl="2"/>
            <a:r>
              <a:rPr lang="en-US" sz="1800" dirty="0" smtClean="0"/>
              <a:t>Business and Venture Capitalist are welcome</a:t>
            </a:r>
          </a:p>
          <a:p>
            <a:pPr lvl="1"/>
            <a:r>
              <a:rPr lang="en-US" sz="2000" dirty="0" smtClean="0"/>
              <a:t>Ed Sessions (In-depth discussion)</a:t>
            </a:r>
          </a:p>
          <a:p>
            <a:pPr lvl="2"/>
            <a:r>
              <a:rPr lang="en-US" sz="1800" dirty="0" smtClean="0"/>
              <a:t>In-depth subject exposure</a:t>
            </a:r>
          </a:p>
          <a:p>
            <a:r>
              <a:rPr lang="en-US" sz="2400" b="1" dirty="0" smtClean="0"/>
              <a:t>Identify key topics (interest, attend, learning, </a:t>
            </a:r>
            <a:r>
              <a:rPr lang="is-IS" sz="2400" b="1" dirty="0" smtClean="0"/>
              <a:t>…)</a:t>
            </a:r>
            <a:endParaRPr lang="en-US" sz="2400" b="1" dirty="0" smtClean="0"/>
          </a:p>
          <a:p>
            <a:pPr lvl="1"/>
            <a:r>
              <a:rPr lang="en-US" sz="2000" dirty="0"/>
              <a:t>T</a:t>
            </a:r>
            <a:r>
              <a:rPr lang="en-US" sz="2000" dirty="0" smtClean="0"/>
              <a:t>opics of interest for your peers, subordinates or superiors</a:t>
            </a:r>
          </a:p>
          <a:p>
            <a:pPr lvl="1"/>
            <a:r>
              <a:rPr lang="en-US" sz="2000" dirty="0"/>
              <a:t>T</a:t>
            </a:r>
            <a:r>
              <a:rPr lang="en-US" sz="2000" dirty="0" smtClean="0"/>
              <a:t>opics that are on everyone’s mind these days</a:t>
            </a:r>
          </a:p>
          <a:p>
            <a:endParaRPr lang="en-US" sz="2400" dirty="0" smtClean="0"/>
          </a:p>
        </p:txBody>
      </p:sp>
    </p:spTree>
    <p:extLst>
      <p:ext uri="{BB962C8B-B14F-4D97-AF65-F5344CB8AC3E}">
        <p14:creationId xmlns:p14="http://schemas.microsoft.com/office/powerpoint/2010/main" val="415469786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dirty="0"/>
              <a:t>Subcommittee brainstorming questions</a:t>
            </a:r>
            <a:endParaRPr lang="en-US" dirty="0" smtClean="0"/>
          </a:p>
        </p:txBody>
      </p:sp>
      <p:sp>
        <p:nvSpPr>
          <p:cNvPr id="59395" name="Content Placeholder 2"/>
          <p:cNvSpPr>
            <a:spLocks noGrp="1"/>
          </p:cNvSpPr>
          <p:nvPr>
            <p:ph idx="1"/>
          </p:nvPr>
        </p:nvSpPr>
        <p:spPr>
          <a:xfrm>
            <a:off x="457200" y="1066800"/>
            <a:ext cx="8228013" cy="5062538"/>
          </a:xfrm>
        </p:spPr>
        <p:txBody>
          <a:bodyPr/>
          <a:lstStyle/>
          <a:p>
            <a:r>
              <a:rPr lang="en-US" b="1" dirty="0" smtClean="0"/>
              <a:t>Choose a “problem area” theme to drive paper solicitation</a:t>
            </a:r>
          </a:p>
          <a:p>
            <a:pPr lvl="1"/>
            <a:r>
              <a:rPr lang="en-US" dirty="0" smtClean="0"/>
              <a:t>E.g. 14nm, design challenges, system complexity, power, signal integrity, analog morphing, etc.</a:t>
            </a:r>
          </a:p>
          <a:p>
            <a:r>
              <a:rPr lang="en-US" b="1" dirty="0" smtClean="0"/>
              <a:t>Choose invited papers that will attract audience, e.g.</a:t>
            </a:r>
          </a:p>
          <a:p>
            <a:pPr lvl="1"/>
            <a:r>
              <a:rPr lang="en-US" dirty="0" smtClean="0"/>
              <a:t>What’s the pressing item of the moment</a:t>
            </a:r>
          </a:p>
          <a:p>
            <a:pPr lvl="1"/>
            <a:r>
              <a:rPr lang="en-US" dirty="0" smtClean="0"/>
              <a:t>What’s new and exciting</a:t>
            </a:r>
          </a:p>
          <a:p>
            <a:pPr lvl="1"/>
            <a:r>
              <a:rPr lang="en-US" dirty="0" smtClean="0"/>
              <a:t>Go after areas of new emerging ideas and technologies</a:t>
            </a:r>
          </a:p>
          <a:p>
            <a:r>
              <a:rPr lang="en-US" b="1" dirty="0"/>
              <a:t>Identify synergies </a:t>
            </a:r>
            <a:r>
              <a:rPr lang="en-US" b="1" dirty="0" smtClean="0"/>
              <a:t>with and apply themes considered for </a:t>
            </a:r>
          </a:p>
          <a:p>
            <a:pPr lvl="1"/>
            <a:r>
              <a:rPr lang="en-US" dirty="0" smtClean="0"/>
              <a:t>Luncheon Speaker and Keynote Speaker</a:t>
            </a:r>
          </a:p>
          <a:p>
            <a:pPr lvl="1"/>
            <a:r>
              <a:rPr lang="en-US" dirty="0" smtClean="0"/>
              <a:t>Forum, Panels and Forums themes</a:t>
            </a:r>
          </a:p>
          <a:p>
            <a:r>
              <a:rPr lang="en-US" b="1" dirty="0" smtClean="0"/>
              <a:t>Consider targeting growing companies, not just individuals</a:t>
            </a:r>
            <a:endParaRPr lang="en-US" b="1" dirty="0"/>
          </a:p>
          <a:p>
            <a:r>
              <a:rPr lang="en-US" b="1" dirty="0" smtClean="0"/>
              <a:t>“Enthusiasm is infectious!”</a:t>
            </a:r>
          </a:p>
          <a:p>
            <a:pPr lvl="1"/>
            <a:r>
              <a:rPr lang="en-US" dirty="0" smtClean="0"/>
              <a:t>Old quote</a:t>
            </a:r>
            <a:r>
              <a:rPr lang="is-IS" dirty="0" smtClean="0"/>
              <a:t>… Don?</a:t>
            </a:r>
            <a:endParaRPr lang="en-US" dirty="0" smtClean="0"/>
          </a:p>
          <a:p>
            <a:endParaRPr lang="en-US" dirty="0" smtClean="0"/>
          </a:p>
        </p:txBody>
      </p:sp>
    </p:spTree>
    <p:extLst>
      <p:ext uri="{BB962C8B-B14F-4D97-AF65-F5344CB8AC3E}">
        <p14:creationId xmlns:p14="http://schemas.microsoft.com/office/powerpoint/2010/main" val="319148931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Technical subcommittee instructions</a:t>
            </a:r>
          </a:p>
        </p:txBody>
      </p:sp>
      <p:sp>
        <p:nvSpPr>
          <p:cNvPr id="57347" name="Content Placeholder 2"/>
          <p:cNvSpPr>
            <a:spLocks noGrp="1"/>
          </p:cNvSpPr>
          <p:nvPr>
            <p:ph idx="1"/>
          </p:nvPr>
        </p:nvSpPr>
        <p:spPr>
          <a:xfrm>
            <a:off x="457200" y="1066800"/>
            <a:ext cx="8228013" cy="5062538"/>
          </a:xfrm>
        </p:spPr>
        <p:txBody>
          <a:bodyPr/>
          <a:lstStyle/>
          <a:p>
            <a:r>
              <a:rPr lang="en-US" b="1" dirty="0" smtClean="0"/>
              <a:t>Technical subcommittees</a:t>
            </a:r>
          </a:p>
          <a:p>
            <a:pPr lvl="1"/>
            <a:r>
              <a:rPr lang="en-US" dirty="0" smtClean="0"/>
              <a:t>Get acquainted with your subcommittee members </a:t>
            </a:r>
          </a:p>
          <a:p>
            <a:pPr lvl="1"/>
            <a:r>
              <a:rPr lang="en-US" dirty="0" smtClean="0"/>
              <a:t>Share exciting work at your institution and elsewhere</a:t>
            </a:r>
          </a:p>
          <a:p>
            <a:pPr lvl="1"/>
            <a:r>
              <a:rPr lang="en-US" dirty="0" smtClean="0"/>
              <a:t>Follow-up on the pre-TPC-1 discussions</a:t>
            </a:r>
          </a:p>
          <a:p>
            <a:pPr lvl="1"/>
            <a:r>
              <a:rPr lang="en-US" dirty="0" smtClean="0"/>
              <a:t>New committees require focus definition and strategy</a:t>
            </a:r>
          </a:p>
          <a:p>
            <a:pPr lvl="2"/>
            <a:r>
              <a:rPr lang="en-US" dirty="0" smtClean="0"/>
              <a:t>Emerging Technologies</a:t>
            </a:r>
          </a:p>
          <a:p>
            <a:pPr lvl="2"/>
            <a:r>
              <a:rPr lang="en-US" dirty="0" smtClean="0"/>
              <a:t>Design Foundations</a:t>
            </a:r>
          </a:p>
          <a:p>
            <a:r>
              <a:rPr lang="en-US" b="1" dirty="0" smtClean="0"/>
              <a:t>Administrative</a:t>
            </a:r>
          </a:p>
          <a:p>
            <a:pPr lvl="1"/>
            <a:r>
              <a:rPr lang="en-US" dirty="0" smtClean="0"/>
              <a:t>Chair: fill out form that outlines your activities for CICC 2017</a:t>
            </a:r>
          </a:p>
          <a:p>
            <a:pPr lvl="1"/>
            <a:r>
              <a:rPr lang="en-US" dirty="0" smtClean="0"/>
              <a:t>Chair: report on your outline after lunch (2:00 PM)</a:t>
            </a:r>
          </a:p>
          <a:p>
            <a:pPr lvl="1"/>
            <a:r>
              <a:rPr lang="en-US" dirty="0" smtClean="0"/>
              <a:t>Finalize Call for Papers paragraph</a:t>
            </a:r>
          </a:p>
          <a:p>
            <a:pPr lvl="2"/>
            <a:r>
              <a:rPr lang="en-US" dirty="0" smtClean="0"/>
              <a:t>Bring to (email) Alessandro the updates before you leave</a:t>
            </a:r>
          </a:p>
          <a:p>
            <a:pPr lvl="1"/>
            <a:r>
              <a:rPr lang="en-US" dirty="0" smtClean="0"/>
              <a:t>Elect a co-chair if needed (record in 2:00 PM report)</a:t>
            </a:r>
          </a:p>
        </p:txBody>
      </p:sp>
    </p:spTree>
    <p:extLst>
      <p:ext uri="{BB962C8B-B14F-4D97-AF65-F5344CB8AC3E}">
        <p14:creationId xmlns:p14="http://schemas.microsoft.com/office/powerpoint/2010/main" val="10656779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smtClean="0"/>
              <a:t>Co-chair responsibilities</a:t>
            </a:r>
          </a:p>
        </p:txBody>
      </p:sp>
      <p:sp>
        <p:nvSpPr>
          <p:cNvPr id="58371" name="Content Placeholder 2"/>
          <p:cNvSpPr>
            <a:spLocks noGrp="1"/>
          </p:cNvSpPr>
          <p:nvPr>
            <p:ph idx="1"/>
          </p:nvPr>
        </p:nvSpPr>
        <p:spPr>
          <a:xfrm>
            <a:off x="457200" y="1066800"/>
            <a:ext cx="8228013" cy="5062538"/>
          </a:xfrm>
        </p:spPr>
        <p:txBody>
          <a:bodyPr/>
          <a:lstStyle/>
          <a:p>
            <a:r>
              <a:rPr lang="en-US" b="1" dirty="0" smtClean="0"/>
              <a:t>Co-chair duties</a:t>
            </a:r>
          </a:p>
          <a:p>
            <a:pPr lvl="1"/>
            <a:r>
              <a:rPr lang="en-US" dirty="0" smtClean="0"/>
              <a:t>Help chair with his tasks </a:t>
            </a:r>
          </a:p>
          <a:p>
            <a:pPr lvl="1"/>
            <a:r>
              <a:rPr lang="en-US" dirty="0" smtClean="0"/>
              <a:t>Take over chair responsibilities when chair is not available</a:t>
            </a:r>
          </a:p>
          <a:p>
            <a:pPr lvl="1"/>
            <a:r>
              <a:rPr lang="en-US" dirty="0" smtClean="0"/>
              <a:t>Co-chair is candidate for future chair position</a:t>
            </a:r>
          </a:p>
          <a:p>
            <a:r>
              <a:rPr lang="en-US" b="1" dirty="0" smtClean="0"/>
              <a:t>Technical subcommittees</a:t>
            </a:r>
          </a:p>
          <a:p>
            <a:pPr lvl="1"/>
            <a:r>
              <a:rPr lang="en-US" dirty="0" smtClean="0"/>
              <a:t>Subcommittees chair choose co-chairs</a:t>
            </a:r>
          </a:p>
          <a:p>
            <a:pPr lvl="1"/>
            <a:r>
              <a:rPr lang="en-US" dirty="0" smtClean="0"/>
              <a:t>Chair term is 2 years, co-chair guideline is 2 years as well</a:t>
            </a:r>
          </a:p>
          <a:p>
            <a:pPr lvl="2"/>
            <a:r>
              <a:rPr lang="en-US" dirty="0" smtClean="0"/>
              <a:t>Chair should train the co-chair in 2</a:t>
            </a:r>
            <a:r>
              <a:rPr lang="en-US" baseline="30000" dirty="0" smtClean="0"/>
              <a:t>nd</a:t>
            </a:r>
            <a:r>
              <a:rPr lang="en-US" dirty="0" smtClean="0"/>
              <a:t> year if candidate for chair</a:t>
            </a:r>
          </a:p>
          <a:p>
            <a:r>
              <a:rPr lang="en-US" b="1" dirty="0" smtClean="0"/>
              <a:t>Organizing subcommittees</a:t>
            </a:r>
          </a:p>
          <a:p>
            <a:pPr lvl="1"/>
            <a:r>
              <a:rPr lang="en-US" dirty="0"/>
              <a:t>Subcommittees chair choose co-chairs</a:t>
            </a:r>
          </a:p>
          <a:p>
            <a:pPr lvl="1"/>
            <a:r>
              <a:rPr lang="en-US" dirty="0" smtClean="0"/>
              <a:t>Chair </a:t>
            </a:r>
            <a:r>
              <a:rPr lang="en-US" dirty="0"/>
              <a:t>term is 2 years, co-chair guideline is 2 years as well</a:t>
            </a:r>
          </a:p>
          <a:p>
            <a:pPr lvl="2"/>
            <a:r>
              <a:rPr lang="en-US" dirty="0"/>
              <a:t>Chair should train the co-chair in 2</a:t>
            </a:r>
            <a:r>
              <a:rPr lang="en-US" baseline="30000" dirty="0"/>
              <a:t>nd</a:t>
            </a:r>
            <a:r>
              <a:rPr lang="en-US" dirty="0"/>
              <a:t> year if candidate for </a:t>
            </a:r>
            <a:r>
              <a:rPr lang="en-US" dirty="0" smtClean="0"/>
              <a:t>chair</a:t>
            </a:r>
            <a:endParaRPr lang="en-US" dirty="0"/>
          </a:p>
        </p:txBody>
      </p:sp>
    </p:spTree>
    <p:extLst>
      <p:ext uri="{BB962C8B-B14F-4D97-AF65-F5344CB8AC3E}">
        <p14:creationId xmlns:p14="http://schemas.microsoft.com/office/powerpoint/2010/main" val="157071406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31242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solidFill>
                  <a:schemeClr val="tx1"/>
                </a:solidFill>
              </a:rPr>
              <a:t>9:30 </a:t>
            </a:r>
            <a:r>
              <a:rPr lang="en-US" b="1" dirty="0">
                <a:solidFill>
                  <a:schemeClr val="tx1"/>
                </a:solidFill>
              </a:rPr>
              <a:t>AM	Special events planning</a:t>
            </a:r>
          </a:p>
          <a:p>
            <a:pPr lvl="1"/>
            <a:r>
              <a:rPr lang="en-US" dirty="0"/>
              <a:t>Keynote speaker – Don </a:t>
            </a:r>
            <a:r>
              <a:rPr lang="en-US" dirty="0" err="1"/>
              <a:t>Thelen</a:t>
            </a:r>
            <a:endParaRPr lang="en-US" dirty="0"/>
          </a:p>
          <a:p>
            <a:pPr lvl="1"/>
            <a:r>
              <a:rPr lang="en-US" dirty="0"/>
              <a:t>Luncheon speaker – </a:t>
            </a:r>
            <a:r>
              <a:rPr lang="en-US" dirty="0" err="1"/>
              <a:t>Kimo</a:t>
            </a:r>
            <a:r>
              <a:rPr lang="en-US" dirty="0"/>
              <a:t> </a:t>
            </a:r>
            <a:r>
              <a:rPr lang="en-US" dirty="0" smtClean="0"/>
              <a:t>Tam</a:t>
            </a:r>
            <a:endParaRPr lang="en-US" b="1" dirty="0" smtClean="0"/>
          </a:p>
          <a:p>
            <a:r>
              <a:rPr lang="en-US" b="1" dirty="0" smtClean="0"/>
              <a:t>9:45 AM	Break</a:t>
            </a:r>
          </a:p>
          <a:p>
            <a:r>
              <a:rPr lang="en-US" b="1" dirty="0" smtClean="0"/>
              <a:t>10:00 AM	TPC instructions – Alessandro Piovaccari</a:t>
            </a:r>
          </a:p>
          <a:p>
            <a:r>
              <a:rPr lang="en-US" b="1" dirty="0" smtClean="0"/>
              <a:t>10:10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179904751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35814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solidFill>
                  <a:schemeClr val="tx1"/>
                </a:solidFill>
              </a:rPr>
              <a:t>9:30 </a:t>
            </a:r>
            <a:r>
              <a:rPr lang="en-US" b="1" dirty="0">
                <a:solidFill>
                  <a:schemeClr val="tx1"/>
                </a:solidFill>
              </a:rPr>
              <a:t>AM	Special events planning</a:t>
            </a:r>
          </a:p>
          <a:p>
            <a:pPr lvl="1"/>
            <a:r>
              <a:rPr lang="en-US" dirty="0"/>
              <a:t>Keynote speaker – Don </a:t>
            </a:r>
            <a:r>
              <a:rPr lang="en-US" dirty="0" err="1"/>
              <a:t>Thelen</a:t>
            </a:r>
            <a:endParaRPr lang="en-US" dirty="0"/>
          </a:p>
          <a:p>
            <a:pPr lvl="1"/>
            <a:r>
              <a:rPr lang="en-US" dirty="0"/>
              <a:t>Luncheon speaker – </a:t>
            </a:r>
            <a:r>
              <a:rPr lang="en-US" dirty="0" err="1"/>
              <a:t>Kimo</a:t>
            </a:r>
            <a:r>
              <a:rPr lang="en-US" dirty="0"/>
              <a:t> </a:t>
            </a:r>
            <a:r>
              <a:rPr lang="en-US" dirty="0" smtClean="0"/>
              <a:t>Tam</a:t>
            </a:r>
            <a:endParaRPr lang="en-US" b="1" dirty="0" smtClean="0"/>
          </a:p>
          <a:p>
            <a:r>
              <a:rPr lang="en-US" b="1" dirty="0" smtClean="0"/>
              <a:t>9:45 AM	Break</a:t>
            </a:r>
          </a:p>
          <a:p>
            <a:r>
              <a:rPr lang="en-US" b="1" dirty="0" smtClean="0"/>
              <a:t>10:00 AM	TPC instructions – Alessandro Piovaccari</a:t>
            </a:r>
          </a:p>
          <a:p>
            <a:r>
              <a:rPr lang="en-US" b="1" dirty="0" smtClean="0"/>
              <a:t>10:10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2965576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20053</TotalTime>
  <Words>8369</Words>
  <Application>Microsoft Office PowerPoint</Application>
  <PresentationFormat>On-screen Show (4:3)</PresentationFormat>
  <Paragraphs>1942</Paragraphs>
  <Slides>113</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113</vt:i4>
      </vt:variant>
    </vt:vector>
  </HeadingPairs>
  <TitlesOfParts>
    <vt:vector size="115" baseType="lpstr">
      <vt:lpstr>Default Design</vt:lpstr>
      <vt:lpstr>Document</vt:lpstr>
      <vt:lpstr>CICC 2017 Technical Program Committee Meeting  (TPC-1) </vt:lpstr>
      <vt:lpstr>Agenda (morning)</vt:lpstr>
      <vt:lpstr>Agenda (morning)</vt:lpstr>
      <vt:lpstr>Agenda (afternoon)</vt:lpstr>
      <vt:lpstr>Agenda (afternoon)</vt:lpstr>
      <vt:lpstr>Agenda (morning)</vt:lpstr>
      <vt:lpstr>Agenda (morning)</vt:lpstr>
      <vt:lpstr>CICC organization</vt:lpstr>
      <vt:lpstr>2017 steering committee</vt:lpstr>
      <vt:lpstr>New rules from SSCS AdCom</vt:lpstr>
      <vt:lpstr>2017 TPC highlights</vt:lpstr>
      <vt:lpstr>TPC members by subcommittee</vt:lpstr>
      <vt:lpstr>TPC members’ industry affiliations (24)[*]</vt:lpstr>
      <vt:lpstr>TPC members’ academia affiliations (36)[*]</vt:lpstr>
      <vt:lpstr>Analog Circuits and Techniques</vt:lpstr>
      <vt:lpstr>Data Converters</vt:lpstr>
      <vt:lpstr>Design Foundations</vt:lpstr>
      <vt:lpstr>Emerging Technologies</vt:lpstr>
      <vt:lpstr>Power Management</vt:lpstr>
      <vt:lpstr>Wireless Transceivers and RF Circuits</vt:lpstr>
      <vt:lpstr>Wireline Communications and Systems</vt:lpstr>
      <vt:lpstr>Agenda (morning)</vt:lpstr>
      <vt:lpstr>2017 goals &amp; responsibilities: overall</vt:lpstr>
      <vt:lpstr>2017 goals &amp; responsibilities: TPC-1</vt:lpstr>
      <vt:lpstr>2017 goals &amp; responsibilities: TPC-1CICC</vt:lpstr>
      <vt:lpstr>CICC 2017 schedule</vt:lpstr>
      <vt:lpstr>Agenda (morning)</vt:lpstr>
      <vt:lpstr>TPC questionnaire feedback – Topics (1) </vt:lpstr>
      <vt:lpstr>TPC questionnaire feedback – Topics (2)</vt:lpstr>
      <vt:lpstr>Agenda (morning)</vt:lpstr>
      <vt:lpstr>CICC Attendance: Last 7 years</vt:lpstr>
      <vt:lpstr>Attendance</vt:lpstr>
      <vt:lpstr>2015 Successes</vt:lpstr>
      <vt:lpstr>PowerPoint Presentation</vt:lpstr>
      <vt:lpstr>Agenda (morning)</vt:lpstr>
      <vt:lpstr>Agenda (morning)</vt:lpstr>
      <vt:lpstr>TPC organizational subcommittee chairs</vt:lpstr>
      <vt:lpstr>CICC 2017 Best Paper Subcommitte TPC - I</vt:lpstr>
      <vt:lpstr>CICC 2017 Best Paper Committee</vt:lpstr>
      <vt:lpstr>CICC 2015 Award Winners</vt:lpstr>
      <vt:lpstr>CICC 2015 Award Winners</vt:lpstr>
      <vt:lpstr>Nominations</vt:lpstr>
      <vt:lpstr>Plans for 2017</vt:lpstr>
      <vt:lpstr>New for 2017</vt:lpstr>
      <vt:lpstr>New for 2017</vt:lpstr>
      <vt:lpstr>Ed Sessions</vt:lpstr>
      <vt:lpstr>CICC 2015 ED Topics- Speakers Confirmed</vt:lpstr>
      <vt:lpstr> Jess Chen -- Behavioral modeling options  for balancing verification coverage and credibility  Qualcom Session Chair/Co-Chair: Larry Nagel and Larry Clark </vt:lpstr>
      <vt:lpstr> Woogeun Rhee -- Phase-Locked Frequency Synthesis and Modulation for Modern Wireless Transceivers  Institute of Microelectronics, Tsinghua University, Beijing, China Session Chair/Co-Chair: Howard Luong and Foster Dai</vt:lpstr>
      <vt:lpstr>Ali Sadri -- MMIC for 5G Intel Corporation, Sr. Director, WiGig and mmWave Standards and Advanced Technology Session Chair/Co-Chair: Jay Wang and Byunghoo Jung</vt:lpstr>
      <vt:lpstr> Ron Kapusta -- SAR ADCs in time-interleaved converter arrays  Analog Devices  Session Chair/Co-Chair: John McNeill, Mohammad Ranjbar</vt:lpstr>
      <vt:lpstr> Francesco Carobolante -- Resonant Wireless Power Transfer: Technology and Integration Roadmap  Qualcomm Session Chair/Co-Chair: Hoi Lee and Oliver Trescases </vt:lpstr>
      <vt:lpstr> Dan Oh  -- Supply noise induced jitter modeling and optimization for high-speed interfaces  Altera Session Chair/Co-Chair: Elad Alon, Azita Amami </vt:lpstr>
      <vt:lpstr>Educational Sessions – Deadlines</vt:lpstr>
      <vt:lpstr>Educational Sessions – Issues</vt:lpstr>
      <vt:lpstr>Exhibits</vt:lpstr>
      <vt:lpstr>PowerPoint Presentation</vt:lpstr>
      <vt:lpstr>Panels</vt:lpstr>
      <vt:lpstr>Forums and Panels</vt:lpstr>
      <vt:lpstr>Forums and Panels</vt:lpstr>
      <vt:lpstr>3 Forum Sessions</vt:lpstr>
      <vt:lpstr>3 Panel Sessions</vt:lpstr>
      <vt:lpstr>Forums and Panels for CICC 2017</vt:lpstr>
      <vt:lpstr>Forums and Panels for CICC 2017</vt:lpstr>
      <vt:lpstr>Forums and Panels for CICC 2017</vt:lpstr>
      <vt:lpstr>Forums and Panels for CICC 2017</vt:lpstr>
      <vt:lpstr>Publicity</vt:lpstr>
      <vt:lpstr>Publicity</vt:lpstr>
      <vt:lpstr>Target Austin  Semiconductor</vt:lpstr>
      <vt:lpstr>Sponsorships</vt:lpstr>
      <vt:lpstr>2015 Sponsorship List</vt:lpstr>
      <vt:lpstr>2015 Sponsorship Status</vt:lpstr>
      <vt:lpstr>Technology Directions</vt:lpstr>
      <vt:lpstr>Agenda (morning)</vt:lpstr>
      <vt:lpstr>Keynote   </vt:lpstr>
      <vt:lpstr>Recommend Keynote Speaker </vt:lpstr>
      <vt:lpstr>Keynote Speaker Suggestions</vt:lpstr>
      <vt:lpstr>CICC 2015 – Keynote Speaker</vt:lpstr>
      <vt:lpstr>CICC 2014 – Keynote Speaker</vt:lpstr>
      <vt:lpstr>CICC 2013 – Keynote Address</vt:lpstr>
      <vt:lpstr>Keynote Speaker List (2015 Additions)</vt:lpstr>
      <vt:lpstr>2014 Questionnaire Feedback</vt:lpstr>
      <vt:lpstr>Agenda (morning)</vt:lpstr>
      <vt:lpstr>Luncheon speaker  </vt:lpstr>
      <vt:lpstr>Past Luncheon speakers</vt:lpstr>
      <vt:lpstr>2015 Luncheon Speaker</vt:lpstr>
      <vt:lpstr>CICC 2015 At A Glance</vt:lpstr>
      <vt:lpstr>2017 Luncheon speaker suggestions</vt:lpstr>
      <vt:lpstr>2017 Luncheon topic suggestions</vt:lpstr>
      <vt:lpstr>2015 Luncheon speaker suggestions</vt:lpstr>
      <vt:lpstr>2014 Luncheon speaker suggestions</vt:lpstr>
      <vt:lpstr>2013 Luncheon speaker suggestions </vt:lpstr>
      <vt:lpstr>Agenda (morning)</vt:lpstr>
      <vt:lpstr>Subcommittee brainstorming questions</vt:lpstr>
      <vt:lpstr>Subcommittee brainstorming questions</vt:lpstr>
      <vt:lpstr>Technical subcommittee instructions</vt:lpstr>
      <vt:lpstr>Co-chair responsibilities</vt:lpstr>
      <vt:lpstr>Agenda (morning)</vt:lpstr>
      <vt:lpstr>Agenda (morning)</vt:lpstr>
      <vt:lpstr>Organizational subcommittee instructions</vt:lpstr>
      <vt:lpstr>Agenda (afternoon)</vt:lpstr>
      <vt:lpstr>Agenda (afternoon)</vt:lpstr>
      <vt:lpstr>Agenda (afternoon)</vt:lpstr>
      <vt:lpstr>Agenda (afternoon)</vt:lpstr>
      <vt:lpstr>Agenda (afternoon)</vt:lpstr>
      <vt:lpstr>Agenda (afternoon)</vt:lpstr>
      <vt:lpstr>Agenda (afternoon)</vt:lpstr>
      <vt:lpstr>Agenda (afternoon)</vt:lpstr>
      <vt:lpstr>Member responsibilities pre-TPC-2</vt:lpstr>
      <vt:lpstr>Technical subcomm. chair activities pre-TPC-2</vt:lpstr>
      <vt:lpstr>Future CICC Locations and Date</vt:lpstr>
      <vt:lpstr>Agenda (afternoon)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 Kinget</dc:creator>
  <cp:lastModifiedBy>Don Thelen</cp:lastModifiedBy>
  <cp:revision>913</cp:revision>
  <dcterms:modified xsi:type="dcterms:W3CDTF">2016-09-23T12:14:43Z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