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rels" ContentType="application/vnd.openxmlformats-package.relationships+xml"/>
  <Default Extension="emf" ContentType="image/x-em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582" r:id="rId2"/>
    <p:sldId id="583" r:id="rId3"/>
    <p:sldId id="764" r:id="rId4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C"/>
    <a:srgbClr val="E8E8F8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843"/>
    <p:restoredTop sz="94660"/>
  </p:normalViewPr>
  <p:slideViewPr>
    <p:cSldViewPr>
      <p:cViewPr varScale="1">
        <p:scale>
          <a:sx n="100" d="100"/>
          <a:sy n="100" d="100"/>
        </p:scale>
        <p:origin x="488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9320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EED96-7A71-4199-82F0-0F6216361879}" type="datetime1">
              <a:rPr lang="en-US" smtClean="0"/>
              <a:t>9/22/16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50CE4-3059-49A3-9301-818598D21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7215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A67AB8C-49ED-4C0B-9DA5-6125F31D7AF5}" type="datetime1">
              <a:rPr lang="en-US" smtClean="0"/>
              <a:t>9/22/16</a:t>
            </a:fld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Microsoft_Word_97_-_2004_Document1.doc"/><Relationship Id="rId16" Type="http://schemas.openxmlformats.org/officeDocument/2006/relationships/image" Target="../media/image1.emf"/><Relationship Id="rId17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EF79FDAC-1F1D-49F2-BAA5-C55DBE0883CE}" type="datetime1">
              <a:rPr lang="en-US" sz="1000" smtClean="0">
                <a:solidFill>
                  <a:srgbClr val="000000"/>
                </a:solidFill>
                <a:latin typeface="Tahoma" charset="0"/>
              </a:rPr>
              <a:t>9/22/16</a:t>
            </a:fld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" name="Document" r:id="rId15" imgW="5491805" imgH="795404" progId="Word.Document.8">
                  <p:embed/>
                </p:oleObj>
              </mc:Choice>
              <mc:Fallback>
                <p:oleObj name="Document" r:id="rId15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Member responsibilities pre-TPC-2</a:t>
            </a:r>
            <a:endParaRPr lang="en-US" dirty="0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Solicit papers submission</a:t>
            </a:r>
          </a:p>
          <a:p>
            <a:pPr lvl="1"/>
            <a:r>
              <a:rPr lang="en-US" sz="1700" dirty="0" smtClean="0"/>
              <a:t>Soliciting paper is an important task for TPC members </a:t>
            </a:r>
            <a:r>
              <a:rPr lang="en-US" sz="1800" dirty="0" smtClean="0"/>
              <a:t>(act on subcommittee plan)</a:t>
            </a:r>
          </a:p>
          <a:p>
            <a:pPr lvl="1"/>
            <a:r>
              <a:rPr lang="en-US" sz="1800" dirty="0" smtClean="0"/>
              <a:t>Send submission deadline reminders to solicited paper authors</a:t>
            </a:r>
          </a:p>
          <a:p>
            <a:r>
              <a:rPr lang="en-US" sz="2100" b="1" dirty="0" smtClean="0"/>
              <a:t>Invited papers</a:t>
            </a:r>
          </a:p>
          <a:p>
            <a:pPr lvl="1"/>
            <a:r>
              <a:rPr lang="en-US" sz="1800" dirty="0" smtClean="0"/>
              <a:t>Confirm invited papers</a:t>
            </a:r>
          </a:p>
          <a:p>
            <a:pPr lvl="1"/>
            <a:r>
              <a:rPr lang="en-US" sz="1800" dirty="0" smtClean="0"/>
              <a:t>Work with invited paper authors &amp; setup review schedule</a:t>
            </a:r>
          </a:p>
          <a:p>
            <a:pPr lvl="2"/>
            <a:r>
              <a:rPr lang="en-US" sz="1600" dirty="0" smtClean="0"/>
              <a:t>Note: Invited papers can be rejected during paper selection</a:t>
            </a:r>
          </a:p>
          <a:p>
            <a:r>
              <a:rPr lang="en-US" sz="2000" b="1" dirty="0" smtClean="0"/>
              <a:t>Participate actively in organizational subcommittee efforts</a:t>
            </a:r>
          </a:p>
          <a:p>
            <a:pPr lvl="1"/>
            <a:r>
              <a:rPr lang="en-US" sz="1800" dirty="0" smtClean="0"/>
              <a:t>Org subcommittees are critical to conference success</a:t>
            </a:r>
          </a:p>
          <a:p>
            <a:r>
              <a:rPr lang="en-US" sz="2000" b="1" dirty="0" smtClean="0"/>
              <a:t>Fill out/return solicitation report to subcommittee chair by </a:t>
            </a:r>
            <a:r>
              <a:rPr lang="en-US" sz="2000" b="1" dirty="0" smtClean="0">
                <a:solidFill>
                  <a:srgbClr val="FF0000"/>
                </a:solidFill>
              </a:rPr>
              <a:t>3/20/15</a:t>
            </a:r>
          </a:p>
          <a:p>
            <a:pPr lvl="1"/>
            <a:r>
              <a:rPr lang="en-US" sz="1800" dirty="0" smtClean="0"/>
              <a:t>Chairs then summarize and send to Alessandro Piovaccari</a:t>
            </a:r>
          </a:p>
          <a:p>
            <a:r>
              <a:rPr lang="en-US" sz="2000" b="1" dirty="0" smtClean="0"/>
              <a:t>Make travel plans early for TPC-II (and CICC 2017)</a:t>
            </a:r>
          </a:p>
          <a:p>
            <a:r>
              <a:rPr lang="en-US" sz="2000" b="1" dirty="0" smtClean="0"/>
              <a:t>Complete paper reviews and return scores to </a:t>
            </a:r>
            <a:r>
              <a:rPr lang="en-US" sz="2000" b="1" dirty="0" err="1" smtClean="0"/>
              <a:t>subcomm</a:t>
            </a:r>
            <a:r>
              <a:rPr lang="en-US" sz="2000" b="1" dirty="0" smtClean="0"/>
              <a:t>. chair by 6/1/15</a:t>
            </a:r>
          </a:p>
          <a:p>
            <a:pPr lvl="1"/>
            <a:r>
              <a:rPr lang="en-US" sz="1800" dirty="0" smtClean="0"/>
              <a:t>Chairs then summarize and send to Alessandro Piovaccari</a:t>
            </a:r>
          </a:p>
          <a:p>
            <a:pPr lvl="1"/>
            <a:r>
              <a:rPr lang="en-US" sz="1700" dirty="0" smtClean="0"/>
              <a:t>Subcommittee Chairs may share scores and begin narrowing down selection with subcommittee prior to TPC II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609601" y="1588"/>
            <a:ext cx="7924800" cy="989012"/>
          </a:xfrm>
        </p:spPr>
        <p:txBody>
          <a:bodyPr/>
          <a:lstStyle/>
          <a:p>
            <a:r>
              <a:rPr lang="en-US" sz="3200" dirty="0" smtClean="0"/>
              <a:t>Technical </a:t>
            </a:r>
            <a:r>
              <a:rPr lang="en-US" sz="3200" dirty="0" err="1" smtClean="0"/>
              <a:t>subcomm</a:t>
            </a:r>
            <a:r>
              <a:rPr lang="en-US" sz="3200" dirty="0" smtClean="0"/>
              <a:t>. chair activities pre-TPC-2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TPC-I absentees</a:t>
            </a:r>
          </a:p>
          <a:p>
            <a:pPr lvl="1"/>
            <a:r>
              <a:rPr lang="en-US" dirty="0" smtClean="0"/>
              <a:t>For both technical and organizational subcommittee chairs</a:t>
            </a:r>
          </a:p>
          <a:p>
            <a:pPr lvl="1"/>
            <a:r>
              <a:rPr lang="en-US" dirty="0" smtClean="0"/>
              <a:t>It is the responsibility of the subcommittee chair to coordinate with absent TPC members</a:t>
            </a:r>
          </a:p>
          <a:p>
            <a:pPr lvl="1"/>
            <a:r>
              <a:rPr lang="en-US" dirty="0" smtClean="0"/>
              <a:t>If the chair is absent, then it is the responsibility of the co-chair</a:t>
            </a:r>
          </a:p>
          <a:p>
            <a:endParaRPr lang="en-US" dirty="0" smtClean="0"/>
          </a:p>
          <a:p>
            <a:r>
              <a:rPr lang="en-US" b="1" dirty="0" smtClean="0"/>
              <a:t>Paper classification</a:t>
            </a:r>
          </a:p>
          <a:p>
            <a:pPr lvl="1"/>
            <a:r>
              <a:rPr lang="en-US" dirty="0" smtClean="0"/>
              <a:t>Assist in classifying submitted papers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CICC Locations and Date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498633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SSCS ADCOM has asked a new date and location for CICC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Address drop in attendance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Serving </a:t>
            </a:r>
            <a:r>
              <a:rPr lang="en-US" dirty="0">
                <a:solidFill>
                  <a:schemeClr val="tx1"/>
                </a:solidFill>
              </a:rPr>
              <a:t>locations outside of the Bay area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Location change</a:t>
            </a:r>
          </a:p>
          <a:p>
            <a:pPr lvl="1"/>
            <a:r>
              <a:rPr lang="en-US" dirty="0" smtClean="0"/>
              <a:t>CICC </a:t>
            </a:r>
            <a:r>
              <a:rPr lang="en-US" dirty="0"/>
              <a:t>has been in San Jose since 2003 (except 2004 in Orlando)</a:t>
            </a:r>
          </a:p>
          <a:p>
            <a:pPr lvl="2"/>
            <a:r>
              <a:rPr lang="en-US" dirty="0"/>
              <a:t>Previously rotated between San Diego, Santa Clara, Orlando, Boston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Desirable locations: </a:t>
            </a:r>
            <a:r>
              <a:rPr lang="en-US" dirty="0" smtClean="0"/>
              <a:t>San Diego, Austin, Boston </a:t>
            </a:r>
            <a:r>
              <a:rPr lang="en-US" dirty="0"/>
              <a:t>(very </a:t>
            </a:r>
            <a:r>
              <a:rPr lang="en-US" dirty="0" smtClean="0"/>
              <a:t>expensive)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Current Plan is to alternate between Austin and San Diego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Date change</a:t>
            </a:r>
          </a:p>
          <a:p>
            <a:pPr lvl="1"/>
            <a:r>
              <a:rPr lang="en-US" dirty="0" smtClean="0"/>
              <a:t>Last date change was from May to Sept in 2003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Proposed Conference date in April-May time</a:t>
            </a:r>
          </a:p>
          <a:p>
            <a:pPr lvl="1"/>
            <a:r>
              <a:rPr lang="en-US" dirty="0" smtClean="0"/>
              <a:t>Timed between ISSCC and VLSI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75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19981</TotalTime>
  <Words>281</Words>
  <Application>Microsoft Macintosh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Member responsibilities pre-TPC-2</vt:lpstr>
      <vt:lpstr>Technical subcomm. chair activities pre-TPC-2</vt:lpstr>
      <vt:lpstr>Future CICC Locations and Date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880</cp:revision>
  <dcterms:modified xsi:type="dcterms:W3CDTF">2016-09-23T00:48:34Z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