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vml" ContentType="application/vnd.openxmlformats-officedocument.vmlDrawing"/>
  <Default Extension="rels" ContentType="application/vnd.openxmlformats-package.relationships+xml"/>
  <Default Extension="emf" ContentType="image/x-emf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4"/>
  </p:notesMasterIdLst>
  <p:sldIdLst>
    <p:sldId id="753" r:id="rId2"/>
    <p:sldId id="754" r:id="rId3"/>
  </p:sldIdLst>
  <p:sldSz cx="9144000" cy="6858000" type="screen4x3"/>
  <p:notesSz cx="6858000" cy="9144000"/>
  <p:defaultTextStyle>
    <a:defPPr>
      <a:defRPr lang="en-GB"/>
    </a:defPPr>
    <a:lvl1pPr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8E8F8"/>
    <a:srgbClr val="CDCDEC"/>
    <a:srgbClr val="2F549D"/>
    <a:srgbClr val="E8E8EF"/>
    <a:srgbClr val="CDCDDE"/>
    <a:srgbClr val="2C59B2"/>
    <a:srgbClr val="2C72B2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9608"/>
    <p:restoredTop sz="94660"/>
  </p:normalViewPr>
  <p:slideViewPr>
    <p:cSldViewPr>
      <p:cViewPr varScale="1">
        <p:scale>
          <a:sx n="100" d="100"/>
          <a:sy n="100" d="100"/>
        </p:scale>
        <p:origin x="704" y="168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13536"/>
    </p:cViewPr>
  </p:sorterViewPr>
  <p:notesViewPr>
    <p:cSldViewPr>
      <p:cViewPr varScale="1">
        <p:scale>
          <a:sx n="82" d="100"/>
          <a:sy n="82" d="100"/>
        </p:scale>
        <p:origin x="-2340" y="-9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AutoShape 1"/>
          <p:cNvSpPr>
            <a:spLocks noChangeArrowheads="1"/>
          </p:cNvSpPr>
          <p:nvPr/>
        </p:nvSpPr>
        <p:spPr bwMode="auto">
          <a:xfrm>
            <a:off x="0" y="0"/>
            <a:ext cx="6858000" cy="9144000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2970213" cy="4556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3884613" y="0"/>
            <a:ext cx="2970212" cy="4556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algn="r"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5237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85800"/>
            <a:ext cx="4570413" cy="342741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685800" y="4343400"/>
            <a:ext cx="5484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noProof="0" smtClean="0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0" y="8685213"/>
            <a:ext cx="2970213" cy="45561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884613" y="8685213"/>
            <a:ext cx="2970212" cy="45561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 algn="r"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20266D9C-BE36-4B62-A26A-C54B441B84E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867949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88"/>
            <a:ext cx="2055813" cy="61277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88"/>
            <a:ext cx="6019800" cy="61277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7770813" cy="1141412"/>
          </a:xfrm>
        </p:spPr>
        <p:txBody>
          <a:bodyPr/>
          <a:lstStyle>
            <a:lvl1pPr algn="ctr"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7770813" cy="989012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8013" cy="5062539"/>
          </a:xfrm>
        </p:spPr>
        <p:txBody>
          <a:bodyPr/>
          <a:lstStyle>
            <a:lvl1pPr>
              <a:spcBef>
                <a:spcPts val="300"/>
              </a:spcBef>
              <a:defRPr sz="2500"/>
            </a:lvl1pPr>
            <a:lvl2pPr>
              <a:spcBef>
                <a:spcPts val="300"/>
              </a:spcBef>
              <a:defRPr sz="2200"/>
            </a:lvl2pPr>
            <a:lvl3pPr>
              <a:spcBef>
                <a:spcPts val="300"/>
              </a:spcBef>
              <a:defRPr sz="2000"/>
            </a:lvl3pPr>
            <a:lvl4pPr>
              <a:spcBef>
                <a:spcPts val="300"/>
              </a:spcBef>
              <a:defRPr sz="2000"/>
            </a:lvl4pPr>
            <a:lvl5pPr>
              <a:spcBef>
                <a:spcPts val="300"/>
              </a:spcBef>
              <a:defRPr sz="200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4963"/>
            <a:ext cx="4037013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604963"/>
            <a:ext cx="4038600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4" Type="http://schemas.openxmlformats.org/officeDocument/2006/relationships/vmlDrawing" Target="../drawings/vmlDrawing1.vml"/><Relationship Id="rId15" Type="http://schemas.openxmlformats.org/officeDocument/2006/relationships/oleObject" Target="../embeddings/Microsoft_Word_97_-_2004_Document1.doc"/><Relationship Id="rId16" Type="http://schemas.openxmlformats.org/officeDocument/2006/relationships/image" Target="../media/image1.emf"/><Relationship Id="rId17" Type="http://schemas.openxmlformats.org/officeDocument/2006/relationships/image" Target="../media/image2.emf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8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1588"/>
            <a:ext cx="7770813" cy="11414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0000" tIns="46800" rIns="90000" bIns="46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19200"/>
            <a:ext cx="8228013" cy="4910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 smtClean="0"/>
              <a:t>Click to edit the outline text format</a:t>
            </a:r>
          </a:p>
          <a:p>
            <a:pPr lvl="1"/>
            <a:r>
              <a:rPr lang="en-GB" dirty="0" smtClean="0"/>
              <a:t>Second Outline Level</a:t>
            </a:r>
          </a:p>
          <a:p>
            <a:pPr lvl="2"/>
            <a:r>
              <a:rPr lang="en-GB" dirty="0" smtClean="0"/>
              <a:t>Third Outline Level</a:t>
            </a:r>
          </a:p>
          <a:p>
            <a:pPr lvl="3"/>
            <a:r>
              <a:rPr lang="en-GB" dirty="0" smtClean="0"/>
              <a:t>Fourth Outline Level</a:t>
            </a:r>
          </a:p>
          <a:p>
            <a:pPr lvl="4"/>
            <a:r>
              <a:rPr lang="en-GB" dirty="0" smtClean="0"/>
              <a:t>Fifth Outline Level</a:t>
            </a:r>
          </a:p>
          <a:p>
            <a:pPr lvl="4"/>
            <a:r>
              <a:rPr lang="en-GB" dirty="0" smtClean="0"/>
              <a:t>Sixth Outline Level</a:t>
            </a:r>
          </a:p>
          <a:p>
            <a:pPr lvl="4"/>
            <a:r>
              <a:rPr lang="en-GB" dirty="0" smtClean="0"/>
              <a:t>Seventh Outline Level</a:t>
            </a:r>
          </a:p>
          <a:p>
            <a:pPr lvl="4"/>
            <a:r>
              <a:rPr lang="en-GB" dirty="0" smtClean="0"/>
              <a:t>Eighth Outline Level</a:t>
            </a:r>
          </a:p>
          <a:p>
            <a:pPr lvl="4"/>
            <a:r>
              <a:rPr lang="en-GB" dirty="0" smtClean="0"/>
              <a:t>Ninth Outline Level</a:t>
            </a:r>
          </a:p>
        </p:txBody>
      </p:sp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7162800" y="6226175"/>
            <a:ext cx="1600200" cy="2635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000" tIns="46800" rIns="90000" bIns="46800"/>
          <a:lstStyle/>
          <a:p>
            <a:pPr>
              <a:buFont typeface="Tahoma" charset="0"/>
              <a:buNone/>
              <a:tabLst>
                <a:tab pos="0" algn="l"/>
                <a:tab pos="1371600" algn="r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1000" dirty="0" smtClean="0">
                <a:solidFill>
                  <a:srgbClr val="000000"/>
                </a:solidFill>
                <a:latin typeface="Tahoma" charset="0"/>
              </a:rPr>
              <a:t>2/20/2015</a:t>
            </a:r>
            <a:r>
              <a:rPr lang="en-GB" sz="1000" dirty="0">
                <a:solidFill>
                  <a:srgbClr val="000000"/>
                </a:solidFill>
                <a:latin typeface="Tahoma" charset="0"/>
              </a:rPr>
              <a:t>	</a:t>
            </a:r>
            <a:fld id="{09177AD7-394F-4F74-A34E-0216D5092B85}" type="slidenum">
              <a:rPr lang="en-GB" sz="1000">
                <a:solidFill>
                  <a:srgbClr val="000000"/>
                </a:solidFill>
                <a:latin typeface="Tahoma" charset="0"/>
              </a:rPr>
              <a:pPr>
                <a:buFont typeface="Tahoma" charset="0"/>
                <a:buNone/>
                <a:tabLst>
                  <a:tab pos="0" algn="l"/>
                  <a:tab pos="1371600" algn="r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  <a:defRPr/>
              </a:pPr>
              <a:t>‹#›</a:t>
            </a:fld>
            <a:endParaRPr lang="en-GB" sz="1000" dirty="0">
              <a:solidFill>
                <a:srgbClr val="000000"/>
              </a:solidFill>
              <a:latin typeface="Tahoma" charset="0"/>
            </a:endParaRPr>
          </a:p>
          <a:p>
            <a:pPr algn="r">
              <a:buFont typeface="Tahoma" charset="0"/>
              <a:buNone/>
              <a:tabLst>
                <a:tab pos="0" algn="l"/>
                <a:tab pos="1371600" algn="r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1000" dirty="0">
                <a:solidFill>
                  <a:srgbClr val="000000"/>
                </a:solidFill>
                <a:latin typeface="Tahoma" charset="0"/>
              </a:rPr>
              <a:t> </a:t>
            </a:r>
          </a:p>
        </p:txBody>
      </p:sp>
      <p:graphicFrame>
        <p:nvGraphicFramePr>
          <p:cNvPr id="1026" name="Object 8"/>
          <p:cNvGraphicFramePr>
            <a:graphicFrameLocks noChangeAspect="1"/>
          </p:cNvGraphicFramePr>
          <p:nvPr/>
        </p:nvGraphicFramePr>
        <p:xfrm>
          <a:off x="2667000" y="6226175"/>
          <a:ext cx="3871913" cy="5556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16" name="Document" r:id="rId15" imgW="5491805" imgH="795404" progId="Word.Document.8">
                  <p:embed/>
                </p:oleObj>
              </mc:Choice>
              <mc:Fallback>
                <p:oleObj name="Document" r:id="rId15" imgW="5491805" imgH="795404" progId="Word.Document.8">
                  <p:embed/>
                  <p:pic>
                    <p:nvPicPr>
                      <p:cNvPr id="0" name="Picture 3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667000" y="6226175"/>
                        <a:ext cx="3871913" cy="555625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blipFill dpi="0" rotWithShape="0">
                              <a:blip/>
                              <a:srcRect/>
                              <a:stretch>
                                <a:fillRect/>
                              </a:stretch>
                            </a:blip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pic>
        <p:nvPicPr>
          <p:cNvPr id="1031" name="Picture 9"/>
          <p:cNvPicPr>
            <a:picLocks noChangeAspect="1" noChangeArrowheads="1"/>
          </p:cNvPicPr>
          <p:nvPr userDrawn="1"/>
        </p:nvPicPr>
        <p:blipFill>
          <a:blip r:embed="rId17" cstate="print"/>
          <a:srcRect/>
          <a:stretch>
            <a:fillRect/>
          </a:stretch>
        </p:blipFill>
        <p:spPr bwMode="auto">
          <a:xfrm>
            <a:off x="457200" y="6226175"/>
            <a:ext cx="1676400" cy="555625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5pPr>
      <a:lvl6pPr marL="4572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6pPr>
      <a:lvl7pPr marL="9144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7pPr>
      <a:lvl8pPr marL="13716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8pPr>
      <a:lvl9pPr marL="18288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9pPr>
    </p:titleStyle>
    <p:bodyStyle>
      <a:lvl1pPr marL="347663" indent="-347663" algn="l" defTabSz="457200" rtl="0" eaLnBrk="0" fontAlgn="base" hangingPunct="0">
        <a:spcBef>
          <a:spcPts val="7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•"/>
        <a:defRPr sz="2800">
          <a:solidFill>
            <a:srgbClr val="000000"/>
          </a:solidFill>
          <a:latin typeface="Calibri" pitchFamily="34" charset="0"/>
          <a:ea typeface="+mn-ea"/>
          <a:cs typeface="+mn-cs"/>
        </a:defRPr>
      </a:lvl1pPr>
      <a:lvl2pPr marL="800100" indent="-338138" algn="l" defTabSz="457200" rtl="0" eaLnBrk="0" fontAlgn="base" hangingPunct="0">
        <a:spcBef>
          <a:spcPts val="65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600">
          <a:solidFill>
            <a:srgbClr val="000000"/>
          </a:solidFill>
          <a:latin typeface="Calibri" pitchFamily="34" charset="0"/>
        </a:defRPr>
      </a:lvl2pPr>
      <a:lvl3pPr marL="1263650" indent="-349250" algn="l" defTabSz="457200" rtl="0" eaLnBrk="0" fontAlgn="base" hangingPunct="0">
        <a:spcBef>
          <a:spcPts val="65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600">
          <a:solidFill>
            <a:srgbClr val="000000"/>
          </a:solidFill>
          <a:latin typeface="Calibri" pitchFamily="34" charset="0"/>
        </a:defRPr>
      </a:lvl3pPr>
      <a:lvl4pPr marL="1719263" indent="-341313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400">
          <a:solidFill>
            <a:srgbClr val="000000"/>
          </a:solidFill>
          <a:latin typeface="Calibri" pitchFamily="34" charset="0"/>
        </a:defRPr>
      </a:lvl4pPr>
      <a:lvl5pPr marL="21764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400">
          <a:solidFill>
            <a:srgbClr val="000000"/>
          </a:solidFill>
          <a:latin typeface="Calibri" pitchFamily="34" charset="0"/>
        </a:defRPr>
      </a:lvl5pPr>
      <a:lvl6pPr marL="26336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6pPr>
      <a:lvl7pPr marL="30908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7pPr>
      <a:lvl8pPr marL="35480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8pPr>
      <a:lvl9pPr marL="40052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TPC questionnaire feedback – Topics (1) </a:t>
            </a:r>
          </a:p>
        </p:txBody>
      </p:sp>
      <p:sp>
        <p:nvSpPr>
          <p:cNvPr id="38915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8013" cy="5029200"/>
          </a:xfrm>
        </p:spPr>
        <p:txBody>
          <a:bodyPr/>
          <a:lstStyle/>
          <a:p>
            <a:r>
              <a:rPr lang="en-US" b="1" dirty="0" smtClean="0"/>
              <a:t>Improve focus on</a:t>
            </a:r>
          </a:p>
          <a:p>
            <a:pPr lvl="1"/>
            <a:r>
              <a:rPr lang="en-US" dirty="0" smtClean="0"/>
              <a:t>Power Management</a:t>
            </a:r>
          </a:p>
          <a:p>
            <a:pPr lvl="1"/>
            <a:r>
              <a:rPr lang="en-US" dirty="0" smtClean="0"/>
              <a:t>Switched cap power converters</a:t>
            </a:r>
          </a:p>
          <a:p>
            <a:pPr lvl="1"/>
            <a:r>
              <a:rPr lang="en-US" dirty="0" smtClean="0"/>
              <a:t>Sensors &amp; biomedical</a:t>
            </a:r>
          </a:p>
          <a:p>
            <a:pPr lvl="1"/>
            <a:r>
              <a:rPr lang="en-US" dirty="0" smtClean="0"/>
              <a:t>Emerging technologies</a:t>
            </a:r>
          </a:p>
          <a:p>
            <a:pPr lvl="1"/>
            <a:r>
              <a:rPr lang="en-US" dirty="0" smtClean="0"/>
              <a:t>Ultra-low power</a:t>
            </a:r>
          </a:p>
          <a:p>
            <a:r>
              <a:rPr lang="en-US" b="1" dirty="0" smtClean="0"/>
              <a:t>Emerging applications</a:t>
            </a:r>
          </a:p>
          <a:p>
            <a:pPr lvl="1"/>
            <a:r>
              <a:rPr lang="en-US" dirty="0" smtClean="0"/>
              <a:t>Sensor technology for health and resources management</a:t>
            </a:r>
          </a:p>
          <a:p>
            <a:pPr lvl="1"/>
            <a:r>
              <a:rPr lang="en-US" dirty="0" smtClean="0"/>
              <a:t>Chip architecture for AI, cognitive computing, machine learning</a:t>
            </a:r>
          </a:p>
          <a:p>
            <a:pPr lvl="1"/>
            <a:r>
              <a:rPr lang="en-US" dirty="0" smtClean="0"/>
              <a:t>Ultra low-power biomedical design</a:t>
            </a:r>
          </a:p>
          <a:p>
            <a:pPr lvl="1"/>
            <a:r>
              <a:rPr lang="en-US" dirty="0" smtClean="0"/>
              <a:t>Hardware oriented security</a:t>
            </a:r>
          </a:p>
          <a:p>
            <a:pPr lvl="1"/>
            <a:r>
              <a:rPr lang="en-US" dirty="0" smtClean="0"/>
              <a:t> Advanced automotive applications</a:t>
            </a:r>
          </a:p>
          <a:p>
            <a:pPr lvl="1"/>
            <a:r>
              <a:rPr lang="en-US" dirty="0" smtClean="0"/>
              <a:t>Energy scavenging and harvesting</a:t>
            </a:r>
            <a:endParaRPr lang="en-US" dirty="0" smtClean="0"/>
          </a:p>
          <a:p>
            <a:pPr lvl="1"/>
            <a:endParaRPr lang="en-US" b="1" dirty="0" smtClean="0"/>
          </a:p>
          <a:p>
            <a:endParaRPr lang="en-US" b="1" dirty="0" smtClean="0"/>
          </a:p>
          <a:p>
            <a:endParaRPr lang="en-US" b="1" dirty="0" smtClean="0"/>
          </a:p>
        </p:txBody>
      </p:sp>
    </p:spTree>
    <p:extLst>
      <p:ext uri="{BB962C8B-B14F-4D97-AF65-F5344CB8AC3E}">
        <p14:creationId xmlns:p14="http://schemas.microsoft.com/office/powerpoint/2010/main" val="1636158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TPC questionnaire feedback – Topics (2)</a:t>
            </a:r>
          </a:p>
        </p:txBody>
      </p:sp>
      <p:sp>
        <p:nvSpPr>
          <p:cNvPr id="38915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8013" cy="5029200"/>
          </a:xfrm>
        </p:spPr>
        <p:txBody>
          <a:bodyPr/>
          <a:lstStyle/>
          <a:p>
            <a:r>
              <a:rPr lang="en-US" b="1" dirty="0"/>
              <a:t>Other dimensions</a:t>
            </a:r>
          </a:p>
          <a:p>
            <a:pPr lvl="1"/>
            <a:r>
              <a:rPr lang="en-US" dirty="0"/>
              <a:t>Material electronics (graphene, </a:t>
            </a:r>
            <a:r>
              <a:rPr lang="is-IS" dirty="0"/>
              <a:t>…)</a:t>
            </a:r>
          </a:p>
          <a:p>
            <a:pPr lvl="1"/>
            <a:r>
              <a:rPr lang="is-IS" dirty="0"/>
              <a:t>3D printed sensors</a:t>
            </a:r>
          </a:p>
          <a:p>
            <a:pPr lvl="1"/>
            <a:r>
              <a:rPr lang="is-IS" dirty="0"/>
              <a:t>GaN reliability</a:t>
            </a:r>
          </a:p>
          <a:p>
            <a:pPr lvl="1"/>
            <a:r>
              <a:rPr lang="is-IS" dirty="0"/>
              <a:t>Technologies for on-chip large L &amp; C </a:t>
            </a:r>
            <a:r>
              <a:rPr lang="is-IS" dirty="0" smtClean="0"/>
              <a:t>components</a:t>
            </a:r>
          </a:p>
          <a:p>
            <a:pPr lvl="1"/>
            <a:r>
              <a:rPr lang="is-IS" dirty="0" smtClean="0"/>
              <a:t>New hybrid device technologies, like silicon photonics</a:t>
            </a:r>
          </a:p>
          <a:p>
            <a:r>
              <a:rPr lang="en-US" b="1" dirty="0" smtClean="0"/>
              <a:t>Pushing the envelope</a:t>
            </a:r>
          </a:p>
          <a:p>
            <a:pPr lvl="1"/>
            <a:r>
              <a:rPr lang="en-US" dirty="0" smtClean="0"/>
              <a:t>5G &amp; massive MIMO applications</a:t>
            </a:r>
          </a:p>
          <a:p>
            <a:pPr lvl="1"/>
            <a:r>
              <a:rPr lang="en-US" dirty="0" smtClean="0"/>
              <a:t>mm-wave &amp; THz circuits and systems</a:t>
            </a:r>
            <a:endParaRPr lang="en-US" dirty="0"/>
          </a:p>
          <a:p>
            <a:pPr lvl="1"/>
            <a:endParaRPr lang="en-US" b="1" dirty="0" smtClean="0"/>
          </a:p>
          <a:p>
            <a:pPr lvl="1"/>
            <a:endParaRPr lang="en-US" b="1" dirty="0" smtClean="0"/>
          </a:p>
          <a:p>
            <a:endParaRPr lang="en-US" b="1" dirty="0" smtClean="0"/>
          </a:p>
          <a:p>
            <a:endParaRPr lang="en-US" b="1" dirty="0" smtClean="0"/>
          </a:p>
        </p:txBody>
      </p:sp>
    </p:spTree>
    <p:extLst>
      <p:ext uri="{BB962C8B-B14F-4D97-AF65-F5344CB8AC3E}">
        <p14:creationId xmlns:p14="http://schemas.microsoft.com/office/powerpoint/2010/main" val="17574912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Arial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Arial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19794</TotalTime>
  <Words>109</Words>
  <Application>Microsoft Macintosh PowerPoint</Application>
  <PresentationFormat>On-screen Show (4:3)</PresentationFormat>
  <Paragraphs>27</Paragraphs>
  <Slides>2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Calibri</vt:lpstr>
      <vt:lpstr>Tahoma</vt:lpstr>
      <vt:lpstr>Times New Roman</vt:lpstr>
      <vt:lpstr>Wingdings</vt:lpstr>
      <vt:lpstr>Arial</vt:lpstr>
      <vt:lpstr>Default Design</vt:lpstr>
      <vt:lpstr>Document</vt:lpstr>
      <vt:lpstr>TPC questionnaire feedback – Topics (1) </vt:lpstr>
      <vt:lpstr>TPC questionnaire feedback – Topics (2)</vt:lpstr>
    </vt:vector>
  </TitlesOfParts>
  <LinksUpToDate>false</LinksUpToDate>
  <SharedDoc>false</SharedDoc>
  <HyperlinksChanged>false</HyperlinksChanged>
  <AppVersion>15.0025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Peter Kinget</dc:creator>
  <cp:lastModifiedBy>Alessandro Piovaccari</cp:lastModifiedBy>
  <cp:revision>863</cp:revision>
  <dcterms:modified xsi:type="dcterms:W3CDTF">2016-09-23T02:17:05Z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</Properties>
</file>

<file path=docProps/thumbnail.jpeg>
</file>