
<file path=[Content_Types].xml><?xml version="1.0" encoding="utf-8"?>
<Types xmlns="http://schemas.openxmlformats.org/package/2006/content-types">
  <Default Extension="bin" ContentType="application/vnd.openxmlformats-officedocument.oleObject"/>
  <Default Extension="emf" ContentType="image/x-emf"/>
  <Default Extension="xls" ContentType="application/vnd.ms-excel"/>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theme/themeOverride1.xml" ContentType="application/vnd.openxmlformats-officedocument.themeOverr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9" r:id="rId1"/>
  </p:sldMasterIdLst>
  <p:notesMasterIdLst>
    <p:notesMasterId r:id="rId84"/>
  </p:notesMasterIdLst>
  <p:sldIdLst>
    <p:sldId id="316" r:id="rId2"/>
    <p:sldId id="417" r:id="rId3"/>
    <p:sldId id="372" r:id="rId4"/>
    <p:sldId id="373" r:id="rId5"/>
    <p:sldId id="695" r:id="rId6"/>
    <p:sldId id="664" r:id="rId7"/>
    <p:sldId id="375" r:id="rId8"/>
    <p:sldId id="381" r:id="rId9"/>
    <p:sldId id="731" r:id="rId10"/>
    <p:sldId id="732" r:id="rId11"/>
    <p:sldId id="733" r:id="rId12"/>
    <p:sldId id="734" r:id="rId13"/>
    <p:sldId id="735" r:id="rId14"/>
    <p:sldId id="736" r:id="rId15"/>
    <p:sldId id="737" r:id="rId16"/>
    <p:sldId id="738" r:id="rId17"/>
    <p:sldId id="739" r:id="rId18"/>
    <p:sldId id="740" r:id="rId19"/>
    <p:sldId id="741" r:id="rId20"/>
    <p:sldId id="742" r:id="rId21"/>
    <p:sldId id="743" r:id="rId22"/>
    <p:sldId id="744" r:id="rId23"/>
    <p:sldId id="745" r:id="rId24"/>
    <p:sldId id="746" r:id="rId25"/>
    <p:sldId id="665" r:id="rId26"/>
    <p:sldId id="727" r:id="rId27"/>
    <p:sldId id="728" r:id="rId28"/>
    <p:sldId id="692" r:id="rId29"/>
    <p:sldId id="726" r:id="rId30"/>
    <p:sldId id="666" r:id="rId31"/>
    <p:sldId id="425" r:id="rId32"/>
    <p:sldId id="426" r:id="rId33"/>
    <p:sldId id="427" r:id="rId34"/>
    <p:sldId id="751" r:id="rId35"/>
    <p:sldId id="450" r:id="rId36"/>
    <p:sldId id="551" r:id="rId37"/>
    <p:sldId id="752" r:id="rId38"/>
    <p:sldId id="753" r:id="rId39"/>
    <p:sldId id="754" r:id="rId40"/>
    <p:sldId id="446" r:id="rId41"/>
    <p:sldId id="584" r:id="rId42"/>
    <p:sldId id="585" r:id="rId43"/>
    <p:sldId id="693" r:id="rId44"/>
    <p:sldId id="747" r:id="rId45"/>
    <p:sldId id="694" r:id="rId46"/>
    <p:sldId id="586" r:id="rId47"/>
    <p:sldId id="748" r:id="rId48"/>
    <p:sldId id="638" r:id="rId49"/>
    <p:sldId id="714" r:id="rId50"/>
    <p:sldId id="723" r:id="rId51"/>
    <p:sldId id="715" r:id="rId52"/>
    <p:sldId id="667" r:id="rId53"/>
    <p:sldId id="704" r:id="rId54"/>
    <p:sldId id="663" r:id="rId55"/>
    <p:sldId id="730" r:id="rId56"/>
    <p:sldId id="718" r:id="rId57"/>
    <p:sldId id="720" r:id="rId58"/>
    <p:sldId id="750" r:id="rId59"/>
    <p:sldId id="749" r:id="rId60"/>
    <p:sldId id="602" r:id="rId61"/>
    <p:sldId id="668" r:id="rId62"/>
    <p:sldId id="578" r:id="rId63"/>
    <p:sldId id="579" r:id="rId64"/>
    <p:sldId id="580" r:id="rId65"/>
    <p:sldId id="669" r:id="rId66"/>
    <p:sldId id="581" r:id="rId67"/>
    <p:sldId id="670" r:id="rId68"/>
    <p:sldId id="705" r:id="rId69"/>
    <p:sldId id="706" r:id="rId70"/>
    <p:sldId id="707" r:id="rId71"/>
    <p:sldId id="708" r:id="rId72"/>
    <p:sldId id="709" r:id="rId73"/>
    <p:sldId id="710" r:id="rId74"/>
    <p:sldId id="711" r:id="rId75"/>
    <p:sldId id="712" r:id="rId76"/>
    <p:sldId id="713" r:id="rId77"/>
    <p:sldId id="510" r:id="rId78"/>
    <p:sldId id="687" r:id="rId79"/>
    <p:sldId id="582" r:id="rId80"/>
    <p:sldId id="583" r:id="rId81"/>
    <p:sldId id="688" r:id="rId82"/>
    <p:sldId id="514" r:id="rId83"/>
  </p:sldIdLst>
  <p:sldSz cx="9144000" cy="6858000" type="screen4x3"/>
  <p:notesSz cx="6858000" cy="9144000"/>
  <p:defaultTextStyle>
    <a:defPPr>
      <a:defRPr lang="en-GB"/>
    </a:defPPr>
    <a:lvl1pPr algn="l" defTabSz="457200" rtl="0" eaLnBrk="0" fontAlgn="base" hangingPunct="0">
      <a:spcBef>
        <a:spcPct val="0"/>
      </a:spcBef>
      <a:spcAft>
        <a:spcPct val="0"/>
      </a:spcAft>
      <a:buClr>
        <a:srgbClr val="000000"/>
      </a:buClr>
      <a:buSzPct val="100000"/>
      <a:buFont typeface="Arial" charset="0"/>
      <a:defRPr kern="1200">
        <a:solidFill>
          <a:schemeClr val="bg1"/>
        </a:solidFill>
        <a:latin typeface="Arial" charset="0"/>
        <a:ea typeface="+mn-ea"/>
        <a:cs typeface="+mn-cs"/>
      </a:defRPr>
    </a:lvl1pPr>
    <a:lvl2pPr marL="457200" algn="l" defTabSz="457200" rtl="0" eaLnBrk="0" fontAlgn="base" hangingPunct="0">
      <a:spcBef>
        <a:spcPct val="0"/>
      </a:spcBef>
      <a:spcAft>
        <a:spcPct val="0"/>
      </a:spcAft>
      <a:buClr>
        <a:srgbClr val="000000"/>
      </a:buClr>
      <a:buSzPct val="100000"/>
      <a:buFont typeface="Arial" charset="0"/>
      <a:defRPr kern="1200">
        <a:solidFill>
          <a:schemeClr val="bg1"/>
        </a:solidFill>
        <a:latin typeface="Arial" charset="0"/>
        <a:ea typeface="+mn-ea"/>
        <a:cs typeface="+mn-cs"/>
      </a:defRPr>
    </a:lvl2pPr>
    <a:lvl3pPr marL="914400" algn="l" defTabSz="457200" rtl="0" eaLnBrk="0" fontAlgn="base" hangingPunct="0">
      <a:spcBef>
        <a:spcPct val="0"/>
      </a:spcBef>
      <a:spcAft>
        <a:spcPct val="0"/>
      </a:spcAft>
      <a:buClr>
        <a:srgbClr val="000000"/>
      </a:buClr>
      <a:buSzPct val="100000"/>
      <a:buFont typeface="Arial" charset="0"/>
      <a:defRPr kern="1200">
        <a:solidFill>
          <a:schemeClr val="bg1"/>
        </a:solidFill>
        <a:latin typeface="Arial" charset="0"/>
        <a:ea typeface="+mn-ea"/>
        <a:cs typeface="+mn-cs"/>
      </a:defRPr>
    </a:lvl3pPr>
    <a:lvl4pPr marL="1371600" algn="l" defTabSz="457200" rtl="0" eaLnBrk="0" fontAlgn="base" hangingPunct="0">
      <a:spcBef>
        <a:spcPct val="0"/>
      </a:spcBef>
      <a:spcAft>
        <a:spcPct val="0"/>
      </a:spcAft>
      <a:buClr>
        <a:srgbClr val="000000"/>
      </a:buClr>
      <a:buSzPct val="100000"/>
      <a:buFont typeface="Arial" charset="0"/>
      <a:defRPr kern="1200">
        <a:solidFill>
          <a:schemeClr val="bg1"/>
        </a:solidFill>
        <a:latin typeface="Arial" charset="0"/>
        <a:ea typeface="+mn-ea"/>
        <a:cs typeface="+mn-cs"/>
      </a:defRPr>
    </a:lvl4pPr>
    <a:lvl5pPr marL="1828800" algn="l" defTabSz="457200" rtl="0" eaLnBrk="0" fontAlgn="base" hangingPunct="0">
      <a:spcBef>
        <a:spcPct val="0"/>
      </a:spcBef>
      <a:spcAft>
        <a:spcPct val="0"/>
      </a:spcAft>
      <a:buClr>
        <a:srgbClr val="000000"/>
      </a:buClr>
      <a:buSzPct val="100000"/>
      <a:buFont typeface="Arial" charset="0"/>
      <a:defRPr kern="1200">
        <a:solidFill>
          <a:schemeClr val="bg1"/>
        </a:solidFill>
        <a:latin typeface="Arial" charset="0"/>
        <a:ea typeface="+mn-ea"/>
        <a:cs typeface="+mn-cs"/>
      </a:defRPr>
    </a:lvl5pPr>
    <a:lvl6pPr marL="2286000" algn="l" defTabSz="914400" rtl="0" eaLnBrk="1" latinLnBrk="0" hangingPunct="1">
      <a:defRPr kern="1200">
        <a:solidFill>
          <a:schemeClr val="bg1"/>
        </a:solidFill>
        <a:latin typeface="Arial" charset="0"/>
        <a:ea typeface="+mn-ea"/>
        <a:cs typeface="+mn-cs"/>
      </a:defRPr>
    </a:lvl6pPr>
    <a:lvl7pPr marL="2743200" algn="l" defTabSz="914400" rtl="0" eaLnBrk="1" latinLnBrk="0" hangingPunct="1">
      <a:defRPr kern="1200">
        <a:solidFill>
          <a:schemeClr val="bg1"/>
        </a:solidFill>
        <a:latin typeface="Arial" charset="0"/>
        <a:ea typeface="+mn-ea"/>
        <a:cs typeface="+mn-cs"/>
      </a:defRPr>
    </a:lvl7pPr>
    <a:lvl8pPr marL="3200400" algn="l" defTabSz="914400" rtl="0" eaLnBrk="1" latinLnBrk="0" hangingPunct="1">
      <a:defRPr kern="1200">
        <a:solidFill>
          <a:schemeClr val="bg1"/>
        </a:solidFill>
        <a:latin typeface="Arial" charset="0"/>
        <a:ea typeface="+mn-ea"/>
        <a:cs typeface="+mn-cs"/>
      </a:defRPr>
    </a:lvl8pPr>
    <a:lvl9pPr marL="3657600" algn="l" defTabSz="914400" rtl="0" eaLnBrk="1" latinLnBrk="0" hangingPunct="1">
      <a:defRPr kern="1200">
        <a:solidFill>
          <a:schemeClr val="bg1"/>
        </a:solidFill>
        <a:latin typeface="Arial" charset="0"/>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 uri="{2D200454-40CA-4A62-9FC3-DE9A4176ACB9}">
      <p15:notesGuideLst xmlns=""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8E8F8"/>
    <a:srgbClr val="CDCDEC"/>
    <a:srgbClr val="2F549D"/>
    <a:srgbClr val="E8E8EF"/>
    <a:srgbClr val="CDCDDE"/>
    <a:srgbClr val="2C59B2"/>
    <a:srgbClr val="2C72B2"/>
    <a:srgbClr val="0000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284E427A-3D55-4303-BF80-6455036E1DE7}" styleName="Themed Style 1 - Accent 2">
    <a:tblBg>
      <a:fillRef idx="2">
        <a:schemeClr val="accent2"/>
      </a:fillRef>
      <a:effectRef idx="1">
        <a:schemeClr val="accent2"/>
      </a:effectRef>
    </a:tblBg>
    <a:wholeTbl>
      <a:tcTxStyle>
        <a:fontRef idx="minor">
          <a:scrgbClr r="0" g="0" b="0"/>
        </a:fontRef>
        <a:schemeClr val="dk1"/>
      </a:tcTxStyle>
      <a:tcStyle>
        <a:tcBdr>
          <a:left>
            <a:lnRef idx="1">
              <a:schemeClr val="accent2"/>
            </a:lnRef>
          </a:left>
          <a:right>
            <a:lnRef idx="1">
              <a:schemeClr val="accent2"/>
            </a:lnRef>
          </a:right>
          <a:top>
            <a:lnRef idx="1">
              <a:schemeClr val="accent2"/>
            </a:lnRef>
          </a:top>
          <a:bottom>
            <a:lnRef idx="1">
              <a:schemeClr val="accent2"/>
            </a:lnRef>
          </a:bottom>
          <a:insideH>
            <a:lnRef idx="1">
              <a:schemeClr val="accent2"/>
            </a:lnRef>
          </a:insideH>
          <a:insideV>
            <a:lnRef idx="1">
              <a:schemeClr val="accent2"/>
            </a:lnRef>
          </a:insideV>
        </a:tcBdr>
        <a:fill>
          <a:noFill/>
        </a:fill>
      </a:tcStyle>
    </a:wholeTbl>
    <a:band1H>
      <a:tcStyle>
        <a:tcBdr/>
        <a:fill>
          <a:solidFill>
            <a:schemeClr val="accent2">
              <a:alpha val="40000"/>
            </a:schemeClr>
          </a:solidFill>
        </a:fill>
      </a:tcStyle>
    </a:band1H>
    <a:band2H>
      <a:tcStyle>
        <a:tcBdr/>
      </a:tcStyle>
    </a:band2H>
    <a:band1V>
      <a:tcStyle>
        <a:tcBdr>
          <a:top>
            <a:lnRef idx="1">
              <a:schemeClr val="accent2"/>
            </a:lnRef>
          </a:top>
          <a:bottom>
            <a:lnRef idx="1">
              <a:schemeClr val="accent2"/>
            </a:lnRef>
          </a:bottom>
        </a:tcBdr>
        <a:fill>
          <a:solidFill>
            <a:schemeClr val="accent2">
              <a:alpha val="40000"/>
            </a:schemeClr>
          </a:solidFill>
        </a:fill>
      </a:tcStyle>
    </a:band1V>
    <a:band2V>
      <a:tcStyle>
        <a:tcBdr/>
      </a:tcStyle>
    </a:band2V>
    <a:lastCol>
      <a:tcTxStyle b="on"/>
      <a:tcStyle>
        <a:tcBdr>
          <a:left>
            <a:lnRef idx="2">
              <a:schemeClr val="accent2"/>
            </a:lnRef>
          </a:left>
          <a:right>
            <a:lnRef idx="1">
              <a:schemeClr val="accent2"/>
            </a:lnRef>
          </a:right>
          <a:top>
            <a:lnRef idx="1">
              <a:schemeClr val="accent2"/>
            </a:lnRef>
          </a:top>
          <a:bottom>
            <a:lnRef idx="1">
              <a:schemeClr val="accent2"/>
            </a:lnRef>
          </a:bottom>
          <a:insideH>
            <a:lnRef idx="1">
              <a:schemeClr val="accent2"/>
            </a:lnRef>
          </a:insideH>
          <a:insideV>
            <a:ln>
              <a:noFill/>
            </a:ln>
          </a:insideV>
        </a:tcBdr>
      </a:tcStyle>
    </a:lastCol>
    <a:firstCol>
      <a:tcTxStyle b="on"/>
      <a:tcStyle>
        <a:tcBdr>
          <a:left>
            <a:lnRef idx="1">
              <a:schemeClr val="accent2"/>
            </a:lnRef>
          </a:left>
          <a:right>
            <a:lnRef idx="2">
              <a:schemeClr val="accent2"/>
            </a:lnRef>
          </a:right>
          <a:top>
            <a:lnRef idx="1">
              <a:schemeClr val="accent2"/>
            </a:lnRef>
          </a:top>
          <a:bottom>
            <a:lnRef idx="1">
              <a:schemeClr val="accent2"/>
            </a:lnRef>
          </a:bottom>
          <a:insideH>
            <a:lnRef idx="1">
              <a:schemeClr val="accent2"/>
            </a:lnRef>
          </a:insideH>
          <a:insideV>
            <a:ln>
              <a:noFill/>
            </a:ln>
          </a:insideV>
        </a:tcBdr>
      </a:tcStyle>
    </a:firstCol>
    <a:lastRow>
      <a:tcTxStyle b="on"/>
      <a:tcStyle>
        <a:tcBdr>
          <a:left>
            <a:lnRef idx="1">
              <a:schemeClr val="accent2"/>
            </a:lnRef>
          </a:left>
          <a:right>
            <a:lnRef idx="1">
              <a:schemeClr val="accent2"/>
            </a:lnRef>
          </a:right>
          <a:top>
            <a:lnRef idx="2">
              <a:schemeClr val="accent2"/>
            </a:lnRef>
          </a:top>
          <a:bottom>
            <a:lnRef idx="2">
              <a:schemeClr val="accent2"/>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2"/>
            </a:lnRef>
          </a:left>
          <a:right>
            <a:lnRef idx="1">
              <a:schemeClr val="accent2"/>
            </a:lnRef>
          </a:right>
          <a:top>
            <a:lnRef idx="1">
              <a:schemeClr val="accent2"/>
            </a:lnRef>
          </a:top>
          <a:bottom>
            <a:lnRef idx="2">
              <a:schemeClr val="lt1"/>
            </a:lnRef>
          </a:bottom>
          <a:insideH>
            <a:ln>
              <a:noFill/>
            </a:ln>
          </a:insideH>
          <a:insideV>
            <a:ln>
              <a:noFill/>
            </a:ln>
          </a:insideV>
        </a:tcBdr>
        <a:fill>
          <a:solidFill>
            <a:schemeClr val="accent2"/>
          </a:solidFill>
        </a:fill>
      </a:tcStyle>
    </a:firstRow>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620"/>
    <p:restoredTop sz="94660"/>
  </p:normalViewPr>
  <p:slideViewPr>
    <p:cSldViewPr>
      <p:cViewPr varScale="1">
        <p:scale>
          <a:sx n="94" d="100"/>
          <a:sy n="94" d="100"/>
        </p:scale>
        <p:origin x="-2022" y="-90"/>
      </p:cViewPr>
      <p:guideLst>
        <p:guide orient="horz" pos="2160"/>
        <p:guide pos="2880"/>
      </p:guideLst>
    </p:cSldViewPr>
  </p:slideViewPr>
  <p:outlineViewPr>
    <p:cViewPr varScale="1">
      <p:scale>
        <a:sx n="170" d="200"/>
        <a:sy n="170" d="200"/>
      </p:scale>
      <p:origin x="-780" y="-84"/>
    </p:cViewPr>
  </p:outlineViewPr>
  <p:notesTextViewPr>
    <p:cViewPr>
      <p:scale>
        <a:sx n="100" d="100"/>
        <a:sy n="100" d="100"/>
      </p:scale>
      <p:origin x="0" y="0"/>
    </p:cViewPr>
  </p:notesTextViewPr>
  <p:sorterViewPr>
    <p:cViewPr>
      <p:scale>
        <a:sx n="100" d="100"/>
        <a:sy n="100" d="100"/>
      </p:scale>
      <p:origin x="0" y="4938"/>
    </p:cViewPr>
  </p:sorterViewPr>
  <p:notesViewPr>
    <p:cSldViewPr>
      <p:cViewPr varScale="1">
        <p:scale>
          <a:sx n="82" d="100"/>
          <a:sy n="82" d="100"/>
        </p:scale>
        <p:origin x="-2340" y="-96"/>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slide" Target="slides/slide67.xml"/><Relationship Id="rId76" Type="http://schemas.openxmlformats.org/officeDocument/2006/relationships/slide" Target="slides/slide75.xml"/><Relationship Id="rId84" Type="http://schemas.openxmlformats.org/officeDocument/2006/relationships/notesMaster" Target="notesMasters/notesMaster1.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slide" Target="slides/slide73.xml"/><Relationship Id="rId79" Type="http://schemas.openxmlformats.org/officeDocument/2006/relationships/slide" Target="slides/slide78.xml"/><Relationship Id="rId87" Type="http://schemas.openxmlformats.org/officeDocument/2006/relationships/theme" Target="theme/theme1.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slide" Target="slides/slide81.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presProps" Target="presProp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viewProps" Target="viewProps.xml"/></Relationships>
</file>

<file path=ppt/charts/_rels/chart1.xml.rels><?xml version="1.0" encoding="UTF-8" standalone="yes"?>
<Relationships xmlns="http://schemas.openxmlformats.org/package/2006/relationships"><Relationship Id="rId2" Type="http://schemas.openxmlformats.org/officeDocument/2006/relationships/oleObject" Target="../embeddings/oleObject1.bin"/><Relationship Id="rId1" Type="http://schemas.openxmlformats.org/officeDocument/2006/relationships/themeOverride" Target="../theme/themeOverride1.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barChart>
        <c:barDir val="col"/>
        <c:grouping val="clustered"/>
        <c:varyColors val="0"/>
        <c:ser>
          <c:idx val="0"/>
          <c:order val="0"/>
          <c:spPr>
            <a:solidFill>
              <a:schemeClr val="accent1"/>
            </a:solidFill>
            <a:ln>
              <a:noFill/>
            </a:ln>
            <a:effectLst/>
          </c:spPr>
          <c:invertIfNegative val="0"/>
          <c:cat>
            <c:numRef>
              <c:f>'[Chart in Microsoft PowerPoint]Sheet1'!$A$3:$A$9</c:f>
              <c:numCache>
                <c:formatCode>General</c:formatCode>
                <c:ptCount val="7"/>
                <c:pt idx="0">
                  <c:v>2008</c:v>
                </c:pt>
                <c:pt idx="1">
                  <c:v>2009</c:v>
                </c:pt>
                <c:pt idx="2">
                  <c:v>2010</c:v>
                </c:pt>
                <c:pt idx="3">
                  <c:v>2011</c:v>
                </c:pt>
                <c:pt idx="4">
                  <c:v>2012</c:v>
                </c:pt>
                <c:pt idx="5">
                  <c:v>2013</c:v>
                </c:pt>
                <c:pt idx="6">
                  <c:v>2014</c:v>
                </c:pt>
              </c:numCache>
            </c:numRef>
          </c:cat>
          <c:val>
            <c:numRef>
              <c:f>'[Chart in Microsoft PowerPoint]Sheet1'!$B$3:$B$9</c:f>
              <c:numCache>
                <c:formatCode>General</c:formatCode>
                <c:ptCount val="7"/>
                <c:pt idx="0">
                  <c:v>389</c:v>
                </c:pt>
                <c:pt idx="1">
                  <c:v>321</c:v>
                </c:pt>
                <c:pt idx="2">
                  <c:v>350</c:v>
                </c:pt>
                <c:pt idx="3">
                  <c:v>349</c:v>
                </c:pt>
                <c:pt idx="4">
                  <c:v>322</c:v>
                </c:pt>
                <c:pt idx="5">
                  <c:v>326</c:v>
                </c:pt>
                <c:pt idx="6">
                  <c:v>283</c:v>
                </c:pt>
              </c:numCache>
            </c:numRef>
          </c:val>
        </c:ser>
        <c:ser>
          <c:idx val="1"/>
          <c:order val="1"/>
          <c:spPr>
            <a:solidFill>
              <a:schemeClr val="accent2"/>
            </a:solidFill>
            <a:ln>
              <a:noFill/>
            </a:ln>
            <a:effectLst/>
          </c:spPr>
          <c:invertIfNegative val="0"/>
          <c:cat>
            <c:numRef>
              <c:f>'[Chart in Microsoft PowerPoint]Sheet1'!$A$3:$A$9</c:f>
              <c:numCache>
                <c:formatCode>General</c:formatCode>
                <c:ptCount val="7"/>
                <c:pt idx="0">
                  <c:v>2008</c:v>
                </c:pt>
                <c:pt idx="1">
                  <c:v>2009</c:v>
                </c:pt>
                <c:pt idx="2">
                  <c:v>2010</c:v>
                </c:pt>
                <c:pt idx="3">
                  <c:v>2011</c:v>
                </c:pt>
                <c:pt idx="4">
                  <c:v>2012</c:v>
                </c:pt>
                <c:pt idx="5">
                  <c:v>2013</c:v>
                </c:pt>
                <c:pt idx="6">
                  <c:v>2014</c:v>
                </c:pt>
              </c:numCache>
            </c:numRef>
          </c:cat>
          <c:val>
            <c:numRef>
              <c:f>'[Chart in Microsoft PowerPoint]Sheet1'!$C$3:$C$9</c:f>
              <c:numCache>
                <c:formatCode>General</c:formatCode>
                <c:ptCount val="7"/>
                <c:pt idx="0">
                  <c:v>95</c:v>
                </c:pt>
                <c:pt idx="1">
                  <c:v>75</c:v>
                </c:pt>
                <c:pt idx="2">
                  <c:v>65</c:v>
                </c:pt>
                <c:pt idx="3">
                  <c:v>78</c:v>
                </c:pt>
                <c:pt idx="4">
                  <c:v>59</c:v>
                </c:pt>
              </c:numCache>
            </c:numRef>
          </c:val>
        </c:ser>
        <c:dLbls>
          <c:showLegendKey val="0"/>
          <c:showVal val="0"/>
          <c:showCatName val="0"/>
          <c:showSerName val="0"/>
          <c:showPercent val="0"/>
          <c:showBubbleSize val="0"/>
        </c:dLbls>
        <c:gapWidth val="219"/>
        <c:overlap val="-27"/>
        <c:axId val="92705536"/>
        <c:axId val="92707072"/>
      </c:barChart>
      <c:catAx>
        <c:axId val="92705536"/>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800" b="1" i="0" u="none" strike="noStrike" kern="1200" baseline="0">
                <a:solidFill>
                  <a:schemeClr val="tx1">
                    <a:lumMod val="65000"/>
                    <a:lumOff val="35000"/>
                  </a:schemeClr>
                </a:solidFill>
                <a:latin typeface="+mn-lt"/>
                <a:ea typeface="+mn-ea"/>
                <a:cs typeface="+mn-cs"/>
              </a:defRPr>
            </a:pPr>
            <a:endParaRPr lang="en-US"/>
          </a:p>
        </c:txPr>
        <c:crossAx val="92707072"/>
        <c:crosses val="autoZero"/>
        <c:auto val="1"/>
        <c:lblAlgn val="ctr"/>
        <c:lblOffset val="100"/>
        <c:noMultiLvlLbl val="0"/>
      </c:catAx>
      <c:valAx>
        <c:axId val="92707072"/>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800" b="1" i="0" u="none" strike="noStrike" kern="1200" baseline="0">
                <a:solidFill>
                  <a:schemeClr val="tx1">
                    <a:lumMod val="65000"/>
                    <a:lumOff val="35000"/>
                  </a:schemeClr>
                </a:solidFill>
                <a:latin typeface="+mn-lt"/>
                <a:ea typeface="+mn-ea"/>
                <a:cs typeface="+mn-cs"/>
              </a:defRPr>
            </a:pPr>
            <a:endParaRPr lang="en-US"/>
          </a:p>
        </c:txPr>
        <c:crossAx val="92705536"/>
        <c:crosses val="autoZero"/>
        <c:crossBetween val="between"/>
      </c:valAx>
      <c:spPr>
        <a:noFill/>
        <a:ln>
          <a:noFill/>
        </a:ln>
        <a:effectLst/>
      </c:spPr>
    </c:plotArea>
    <c:plotVisOnly val="1"/>
    <c:dispBlanksAs val="gap"/>
    <c:showDLblsOverMax val="0"/>
  </c:chart>
  <c:spPr>
    <a:solidFill>
      <a:schemeClr val="bg1"/>
    </a:solidFill>
    <a:ln w="9525" cap="flat" cmpd="sng" algn="ctr">
      <a:solidFill>
        <a:schemeClr val="tx1">
          <a:lumMod val="15000"/>
          <a:lumOff val="85000"/>
        </a:schemeClr>
      </a:solidFill>
      <a:round/>
    </a:ln>
    <a:effectLst/>
  </c:spPr>
  <c:txPr>
    <a:bodyPr/>
    <a:lstStyle/>
    <a:p>
      <a:pPr>
        <a:defRPr/>
      </a:pPr>
      <a:endParaRPr lang="en-US"/>
    </a:p>
  </c:txPr>
  <c:externalData r:id="rId2">
    <c:autoUpdate val="0"/>
  </c:externalData>
</c:chartSpace>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3.emf"/></Relationships>
</file>

<file path=ppt/media/image4.jpeg>
</file>

<file path=ppt/media/image5.jpeg>
</file>

<file path=ppt/media/image6.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073" name="AutoShape 1"/>
          <p:cNvSpPr>
            <a:spLocks noChangeArrowheads="1"/>
          </p:cNvSpPr>
          <p:nvPr/>
        </p:nvSpPr>
        <p:spPr bwMode="auto">
          <a:xfrm>
            <a:off x="0" y="0"/>
            <a:ext cx="6858000" cy="9144000"/>
          </a:xfrm>
          <a:prstGeom prst="roundRect">
            <a:avLst>
              <a:gd name="adj" fmla="val 23"/>
            </a:avLst>
          </a:prstGeom>
          <a:solidFill>
            <a:srgbClr val="FFFFFF"/>
          </a:solidFill>
          <a:ln w="9525">
            <a:noFill/>
            <a:round/>
            <a:headEnd/>
            <a:tailEnd/>
          </a:ln>
          <a:effectLst/>
        </p:spPr>
        <p:txBody>
          <a:bodyPr wrap="none" anchor="ctr"/>
          <a:lstStyle/>
          <a:p>
            <a:pPr>
              <a:defRPr/>
            </a:pPr>
            <a:endParaRPr lang="en-US"/>
          </a:p>
        </p:txBody>
      </p:sp>
      <p:sp>
        <p:nvSpPr>
          <p:cNvPr id="3074" name="Rectangle 2"/>
          <p:cNvSpPr>
            <a:spLocks noGrp="1" noChangeArrowheads="1"/>
          </p:cNvSpPr>
          <p:nvPr>
            <p:ph type="hdr"/>
          </p:nvPr>
        </p:nvSpPr>
        <p:spPr bwMode="auto">
          <a:xfrm>
            <a:off x="0" y="0"/>
            <a:ext cx="2970213" cy="455613"/>
          </a:xfrm>
          <a:prstGeom prst="rect">
            <a:avLst/>
          </a:prstGeom>
          <a:noFill/>
          <a:ln w="9525">
            <a:noFill/>
            <a:round/>
            <a:headEnd/>
            <a:tailEnd/>
          </a:ln>
          <a:effectLst/>
        </p:spPr>
        <p:txBody>
          <a:bodyPr vert="horz" wrap="square" lIns="90000" tIns="46800" rIns="90000" bIns="46800" numCol="1" anchor="t" anchorCtr="0" compatLnSpc="1">
            <a:prstTxWarp prst="textNoShape">
              <a:avLst/>
            </a:prstTxWarp>
          </a:bodyPr>
          <a:lstStyle>
            <a:lvl1pPr eaLnBrk="1">
              <a:buSzPct val="45000"/>
              <a:buFont typeface="Wingdings" pitchFamily="2" charset="2"/>
              <a:buNone/>
              <a:tabLst>
                <a:tab pos="723900" algn="l"/>
                <a:tab pos="1447800" algn="l"/>
                <a:tab pos="2171700" algn="l"/>
                <a:tab pos="2895600" algn="l"/>
              </a:tabLst>
              <a:defRPr sz="1200">
                <a:solidFill>
                  <a:srgbClr val="000000"/>
                </a:solidFill>
                <a:latin typeface="Times New Roman" pitchFamily="18" charset="0"/>
              </a:defRPr>
            </a:lvl1pPr>
          </a:lstStyle>
          <a:p>
            <a:pPr>
              <a:defRPr/>
            </a:pPr>
            <a:endParaRPr lang="en-GB"/>
          </a:p>
        </p:txBody>
      </p:sp>
      <p:sp>
        <p:nvSpPr>
          <p:cNvPr id="3075" name="Rectangle 3"/>
          <p:cNvSpPr>
            <a:spLocks noGrp="1" noChangeArrowheads="1"/>
          </p:cNvSpPr>
          <p:nvPr>
            <p:ph type="dt"/>
          </p:nvPr>
        </p:nvSpPr>
        <p:spPr bwMode="auto">
          <a:xfrm>
            <a:off x="3884613" y="0"/>
            <a:ext cx="2970212" cy="455613"/>
          </a:xfrm>
          <a:prstGeom prst="rect">
            <a:avLst/>
          </a:prstGeom>
          <a:noFill/>
          <a:ln w="9525">
            <a:noFill/>
            <a:round/>
            <a:headEnd/>
            <a:tailEnd/>
          </a:ln>
          <a:effectLst/>
        </p:spPr>
        <p:txBody>
          <a:bodyPr vert="horz" wrap="square" lIns="90000" tIns="46800" rIns="90000" bIns="46800" numCol="1" anchor="t" anchorCtr="0" compatLnSpc="1">
            <a:prstTxWarp prst="textNoShape">
              <a:avLst/>
            </a:prstTxWarp>
          </a:bodyPr>
          <a:lstStyle>
            <a:lvl1pPr algn="r" eaLnBrk="1">
              <a:buSzPct val="45000"/>
              <a:buFont typeface="Wingdings" pitchFamily="2" charset="2"/>
              <a:buNone/>
              <a:tabLst>
                <a:tab pos="723900" algn="l"/>
                <a:tab pos="1447800" algn="l"/>
                <a:tab pos="2171700" algn="l"/>
                <a:tab pos="2895600" algn="l"/>
              </a:tabLst>
              <a:defRPr sz="1200">
                <a:solidFill>
                  <a:srgbClr val="000000"/>
                </a:solidFill>
                <a:latin typeface="Times New Roman" pitchFamily="18" charset="0"/>
              </a:defRPr>
            </a:lvl1pPr>
          </a:lstStyle>
          <a:p>
            <a:pPr>
              <a:defRPr/>
            </a:pPr>
            <a:endParaRPr lang="en-GB"/>
          </a:p>
        </p:txBody>
      </p:sp>
      <p:sp>
        <p:nvSpPr>
          <p:cNvPr id="95237" name="Rectangle 4"/>
          <p:cNvSpPr>
            <a:spLocks noGrp="1" noRot="1" noChangeAspect="1" noChangeArrowheads="1"/>
          </p:cNvSpPr>
          <p:nvPr>
            <p:ph type="sldImg"/>
          </p:nvPr>
        </p:nvSpPr>
        <p:spPr bwMode="auto">
          <a:xfrm>
            <a:off x="1143000" y="685800"/>
            <a:ext cx="4570413" cy="3427413"/>
          </a:xfrm>
          <a:prstGeom prst="rect">
            <a:avLst/>
          </a:prstGeom>
          <a:solidFill>
            <a:srgbClr val="FFFFFF"/>
          </a:solidFill>
          <a:ln w="9360">
            <a:solidFill>
              <a:srgbClr val="000000"/>
            </a:solidFill>
            <a:miter lim="800000"/>
            <a:headEnd/>
            <a:tailEnd/>
          </a:ln>
        </p:spPr>
      </p:sp>
      <p:sp>
        <p:nvSpPr>
          <p:cNvPr id="3077" name="Rectangle 5"/>
          <p:cNvSpPr>
            <a:spLocks noGrp="1" noChangeArrowheads="1"/>
          </p:cNvSpPr>
          <p:nvPr>
            <p:ph type="body"/>
          </p:nvPr>
        </p:nvSpPr>
        <p:spPr bwMode="auto">
          <a:xfrm>
            <a:off x="685800" y="4343400"/>
            <a:ext cx="5484813" cy="4113213"/>
          </a:xfrm>
          <a:prstGeom prst="rect">
            <a:avLst/>
          </a:prstGeom>
          <a:noFill/>
          <a:ln w="9525">
            <a:noFill/>
            <a:round/>
            <a:headEnd/>
            <a:tailEnd/>
          </a:ln>
          <a:effectLst/>
        </p:spPr>
        <p:txBody>
          <a:bodyPr vert="horz" wrap="square" lIns="90000" tIns="46800" rIns="90000" bIns="46800" numCol="1" anchor="t" anchorCtr="0" compatLnSpc="1">
            <a:prstTxWarp prst="textNoShape">
              <a:avLst/>
            </a:prstTxWarp>
          </a:bodyPr>
          <a:lstStyle/>
          <a:p>
            <a:pPr lvl="0"/>
            <a:endParaRPr lang="en-US" noProof="0" smtClean="0"/>
          </a:p>
        </p:txBody>
      </p:sp>
      <p:sp>
        <p:nvSpPr>
          <p:cNvPr id="3078" name="Rectangle 6"/>
          <p:cNvSpPr>
            <a:spLocks noGrp="1" noChangeArrowheads="1"/>
          </p:cNvSpPr>
          <p:nvPr>
            <p:ph type="ftr"/>
          </p:nvPr>
        </p:nvSpPr>
        <p:spPr bwMode="auto">
          <a:xfrm>
            <a:off x="0" y="8685213"/>
            <a:ext cx="2970213" cy="455612"/>
          </a:xfrm>
          <a:prstGeom prst="rect">
            <a:avLst/>
          </a:prstGeom>
          <a:noFill/>
          <a:ln w="9525">
            <a:noFill/>
            <a:round/>
            <a:headEnd/>
            <a:tailEnd/>
          </a:ln>
          <a:effectLst/>
        </p:spPr>
        <p:txBody>
          <a:bodyPr vert="horz" wrap="square" lIns="90000" tIns="46800" rIns="90000" bIns="46800" numCol="1" anchor="b" anchorCtr="0" compatLnSpc="1">
            <a:prstTxWarp prst="textNoShape">
              <a:avLst/>
            </a:prstTxWarp>
          </a:bodyPr>
          <a:lstStyle>
            <a:lvl1pPr eaLnBrk="1">
              <a:buSzPct val="45000"/>
              <a:buFont typeface="Wingdings" pitchFamily="2" charset="2"/>
              <a:buNone/>
              <a:tabLst>
                <a:tab pos="723900" algn="l"/>
                <a:tab pos="1447800" algn="l"/>
                <a:tab pos="2171700" algn="l"/>
                <a:tab pos="2895600" algn="l"/>
              </a:tabLst>
              <a:defRPr sz="1200">
                <a:solidFill>
                  <a:srgbClr val="000000"/>
                </a:solidFill>
                <a:latin typeface="Times New Roman" pitchFamily="18" charset="0"/>
              </a:defRPr>
            </a:lvl1pPr>
          </a:lstStyle>
          <a:p>
            <a:pPr>
              <a:defRPr/>
            </a:pPr>
            <a:endParaRPr lang="en-GB"/>
          </a:p>
        </p:txBody>
      </p:sp>
      <p:sp>
        <p:nvSpPr>
          <p:cNvPr id="3079" name="Rectangle 7"/>
          <p:cNvSpPr>
            <a:spLocks noGrp="1" noChangeArrowheads="1"/>
          </p:cNvSpPr>
          <p:nvPr>
            <p:ph type="sldNum"/>
          </p:nvPr>
        </p:nvSpPr>
        <p:spPr bwMode="auto">
          <a:xfrm>
            <a:off x="3884613" y="8685213"/>
            <a:ext cx="2970212" cy="455612"/>
          </a:xfrm>
          <a:prstGeom prst="rect">
            <a:avLst/>
          </a:prstGeom>
          <a:noFill/>
          <a:ln w="9525">
            <a:noFill/>
            <a:round/>
            <a:headEnd/>
            <a:tailEnd/>
          </a:ln>
          <a:effectLst/>
        </p:spPr>
        <p:txBody>
          <a:bodyPr vert="horz" wrap="square" lIns="90000" tIns="46800" rIns="90000" bIns="46800" numCol="1" anchor="b" anchorCtr="0" compatLnSpc="1">
            <a:prstTxWarp prst="textNoShape">
              <a:avLst/>
            </a:prstTxWarp>
          </a:bodyPr>
          <a:lstStyle>
            <a:lvl1pPr algn="r" eaLnBrk="1">
              <a:buSzPct val="45000"/>
              <a:buFont typeface="Wingdings" pitchFamily="2" charset="2"/>
              <a:buNone/>
              <a:tabLst>
                <a:tab pos="723900" algn="l"/>
                <a:tab pos="1447800" algn="l"/>
                <a:tab pos="2171700" algn="l"/>
                <a:tab pos="2895600" algn="l"/>
              </a:tabLst>
              <a:defRPr sz="1200">
                <a:solidFill>
                  <a:srgbClr val="000000"/>
                </a:solidFill>
                <a:latin typeface="Times New Roman" pitchFamily="18" charset="0"/>
              </a:defRPr>
            </a:lvl1pPr>
          </a:lstStyle>
          <a:p>
            <a:pPr>
              <a:defRPr/>
            </a:pPr>
            <a:fld id="{20266D9C-BE36-4B62-A26A-C54B441B84ED}" type="slidenum">
              <a:rPr lang="en-GB"/>
              <a:pPr>
                <a:defRPr/>
              </a:pPr>
              <a:t>‹#›</a:t>
            </a:fld>
            <a:endParaRPr lang="en-GB"/>
          </a:p>
        </p:txBody>
      </p:sp>
    </p:spTree>
    <p:extLst>
      <p:ext uri="{BB962C8B-B14F-4D97-AF65-F5344CB8AC3E}">
        <p14:creationId xmlns:p14="http://schemas.microsoft.com/office/powerpoint/2010/main" val="1728679491"/>
      </p:ext>
    </p:extLst>
  </p:cSld>
  <p:clrMap bg1="lt1" tx1="dk1" bg2="lt2" tx2="dk2" accent1="accent1" accent2="accent2" accent3="accent3" accent4="accent4" accent5="accent5" accent6="accent6" hlink="hlink" folHlink="folHlink"/>
  <p:notesStyle>
    <a:lvl1pPr algn="l" defTabSz="457200"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8" charset="0"/>
        <a:ea typeface="+mn-ea"/>
        <a:cs typeface="+mn-cs"/>
      </a:defRPr>
    </a:lvl1pPr>
    <a:lvl2pPr marL="742950" indent="-285750" algn="l" defTabSz="457200"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8" charset="0"/>
        <a:ea typeface="+mn-ea"/>
        <a:cs typeface="+mn-cs"/>
      </a:defRPr>
    </a:lvl2pPr>
    <a:lvl3pPr marL="1143000" indent="-228600" algn="l" defTabSz="457200"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8" charset="0"/>
        <a:ea typeface="+mn-ea"/>
        <a:cs typeface="+mn-cs"/>
      </a:defRPr>
    </a:lvl3pPr>
    <a:lvl4pPr marL="1600200" indent="-228600" algn="l" defTabSz="457200"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8" charset="0"/>
        <a:ea typeface="+mn-ea"/>
        <a:cs typeface="+mn-cs"/>
      </a:defRPr>
    </a:lvl4pPr>
    <a:lvl5pPr marL="2057400" indent="-228600" algn="l" defTabSz="457200"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96258" name="Rectangle 7"/>
          <p:cNvSpPr>
            <a:spLocks noGrp="1" noChangeArrowheads="1"/>
          </p:cNvSpPr>
          <p:nvPr>
            <p:ph type="sldNum" sz="quarter"/>
          </p:nvPr>
        </p:nvSpPr>
        <p:spPr>
          <a:noFill/>
        </p:spPr>
        <p:txBody>
          <a:bodyPr/>
          <a:lstStyle/>
          <a:p>
            <a:fld id="{C773285C-840F-4230-9477-09F0F03C96A4}" type="slidenum">
              <a:rPr lang="en-GB" smtClean="0"/>
              <a:pPr/>
              <a:t>1</a:t>
            </a:fld>
            <a:endParaRPr lang="en-GB" smtClean="0"/>
          </a:p>
        </p:txBody>
      </p:sp>
      <p:sp>
        <p:nvSpPr>
          <p:cNvPr id="96259" name="Rectangle 2"/>
          <p:cNvSpPr>
            <a:spLocks noGrp="1" noRot="1" noChangeAspect="1" noChangeArrowheads="1" noTextEdit="1"/>
          </p:cNvSpPr>
          <p:nvPr>
            <p:ph type="sldImg"/>
          </p:nvPr>
        </p:nvSpPr>
        <p:spPr>
          <a:xfrm>
            <a:off x="1143000" y="685800"/>
            <a:ext cx="4572000" cy="3429000"/>
          </a:xfrm>
          <a:ln/>
        </p:spPr>
      </p:sp>
      <p:sp>
        <p:nvSpPr>
          <p:cNvPr id="96260" name="Rectangle 3"/>
          <p:cNvSpPr>
            <a:spLocks noGrp="1" noChangeArrowheads="1"/>
          </p:cNvSpPr>
          <p:nvPr>
            <p:ph type="body" idx="1"/>
          </p:nvPr>
        </p:nvSpPr>
        <p:spPr>
          <a:xfrm>
            <a:off x="685800" y="4343400"/>
            <a:ext cx="5486400" cy="4114800"/>
          </a:xfrm>
          <a:noFill/>
          <a:ln/>
        </p:spPr>
        <p:txBody>
          <a:bodyPr wrap="none" anchor="ctr"/>
          <a:lstStyle/>
          <a:p>
            <a:endParaRPr lang="en-US" smtClean="0"/>
          </a:p>
        </p:txBody>
      </p:sp>
    </p:spTree>
    <p:extLst>
      <p:ext uri="{BB962C8B-B14F-4D97-AF65-F5344CB8AC3E}">
        <p14:creationId xmlns:p14="http://schemas.microsoft.com/office/powerpoint/2010/main" val="24669881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2" name="Rectangle 2"/>
          <p:cNvSpPr>
            <a:spLocks noGrp="1" noRot="1" noChangeAspect="1" noChangeArrowheads="1" noTextEdit="1"/>
          </p:cNvSpPr>
          <p:nvPr>
            <p:ph type="sldImg"/>
          </p:nvPr>
        </p:nvSpPr>
        <p:spPr>
          <a:ln/>
        </p:spPr>
      </p:sp>
      <p:sp>
        <p:nvSpPr>
          <p:cNvPr id="97283" name="Rectangle 3"/>
          <p:cNvSpPr>
            <a:spLocks noGrp="1" noChangeArrowheads="1"/>
          </p:cNvSpPr>
          <p:nvPr>
            <p:ph type="body" idx="1"/>
          </p:nvPr>
        </p:nvSpPr>
        <p:spPr>
          <a:noFill/>
          <a:ln/>
        </p:spPr>
        <p:txBody>
          <a:bodyPr/>
          <a:lstStyle/>
          <a:p>
            <a:endParaRPr lang="en-US" smtClean="0"/>
          </a:p>
        </p:txBody>
      </p:sp>
    </p:spTree>
    <p:extLst>
      <p:ext uri="{BB962C8B-B14F-4D97-AF65-F5344CB8AC3E}">
        <p14:creationId xmlns:p14="http://schemas.microsoft.com/office/powerpoint/2010/main" val="65531616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6" name="Rectangle 7"/>
          <p:cNvSpPr>
            <a:spLocks noGrp="1" noChangeArrowheads="1"/>
          </p:cNvSpPr>
          <p:nvPr>
            <p:ph type="sldNum" sz="quarter"/>
          </p:nvPr>
        </p:nvSpPr>
        <p:spPr>
          <a:noFill/>
        </p:spPr>
        <p:txBody>
          <a:bodyPr/>
          <a:lstStyle/>
          <a:p>
            <a:fld id="{10FDB0E8-2CD7-4377-891C-EF9FCF0CC79D}" type="slidenum">
              <a:rPr lang="en-US" smtClean="0"/>
              <a:pPr/>
              <a:t>82</a:t>
            </a:fld>
            <a:endParaRPr lang="en-US" smtClean="0"/>
          </a:p>
        </p:txBody>
      </p:sp>
      <p:sp>
        <p:nvSpPr>
          <p:cNvPr id="98307" name="Rectangle 2"/>
          <p:cNvSpPr>
            <a:spLocks noGrp="1" noRot="1" noChangeAspect="1" noChangeArrowheads="1" noTextEdit="1"/>
          </p:cNvSpPr>
          <p:nvPr>
            <p:ph type="sldImg"/>
          </p:nvPr>
        </p:nvSpPr>
        <p:spPr>
          <a:ln/>
        </p:spPr>
      </p:sp>
      <p:sp>
        <p:nvSpPr>
          <p:cNvPr id="98308" name="Rectangle 3"/>
          <p:cNvSpPr>
            <a:spLocks noGrp="1" noChangeArrowheads="1"/>
          </p:cNvSpPr>
          <p:nvPr>
            <p:ph type="body" idx="1"/>
          </p:nvPr>
        </p:nvSpPr>
        <p:spPr>
          <a:noFill/>
          <a:ln/>
        </p:spPr>
        <p:txBody>
          <a:bodyPr/>
          <a:lstStyle/>
          <a:p>
            <a:endParaRPr lang="en-US" smtClean="0"/>
          </a:p>
        </p:txBody>
      </p:sp>
    </p:spTree>
    <p:extLst>
      <p:ext uri="{BB962C8B-B14F-4D97-AF65-F5344CB8AC3E}">
        <p14:creationId xmlns:p14="http://schemas.microsoft.com/office/powerpoint/2010/main" val="110689029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588"/>
            <a:ext cx="2055813" cy="612775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588"/>
            <a:ext cx="6019800" cy="61277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a:xfrm>
            <a:off x="609600" y="1588"/>
            <a:ext cx="7770813" cy="1141412"/>
          </a:xfrm>
        </p:spPr>
        <p:txBody>
          <a:bodyPr/>
          <a:lstStyle>
            <a:lvl1pPr algn="ctr">
              <a:defRPr>
                <a:latin typeface="Calibri" pitchFamily="34" charset="0"/>
              </a:defRPr>
            </a:lvl1pPr>
          </a:lstStyle>
          <a:p>
            <a:r>
              <a:rPr lang="en-US" dirty="0" smtClean="0"/>
              <a:t>Click to edit Master title style</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1588"/>
            <a:ext cx="7770813" cy="989012"/>
          </a:xfrm>
        </p:spPr>
        <p:txBody>
          <a:bodyPr/>
          <a:lstStyle>
            <a:lvl1pPr algn="l">
              <a:defRPr/>
            </a:lvl1pPr>
          </a:lstStyle>
          <a:p>
            <a:r>
              <a:rPr lang="en-US" dirty="0" smtClean="0"/>
              <a:t>Click to edit Master title style</a:t>
            </a:r>
            <a:endParaRPr lang="en-US" dirty="0"/>
          </a:p>
        </p:txBody>
      </p:sp>
      <p:sp>
        <p:nvSpPr>
          <p:cNvPr id="3" name="Content Placeholder 2"/>
          <p:cNvSpPr>
            <a:spLocks noGrp="1"/>
          </p:cNvSpPr>
          <p:nvPr>
            <p:ph idx="1"/>
          </p:nvPr>
        </p:nvSpPr>
        <p:spPr>
          <a:xfrm>
            <a:off x="457200" y="1066800"/>
            <a:ext cx="8228013" cy="5062539"/>
          </a:xfrm>
        </p:spPr>
        <p:txBody>
          <a:bodyPr/>
          <a:lstStyle>
            <a:lvl1pPr>
              <a:spcBef>
                <a:spcPts val="300"/>
              </a:spcBef>
              <a:defRPr sz="2500"/>
            </a:lvl1pPr>
            <a:lvl2pPr>
              <a:spcBef>
                <a:spcPts val="300"/>
              </a:spcBef>
              <a:defRPr sz="2200"/>
            </a:lvl2pPr>
            <a:lvl3pPr>
              <a:spcBef>
                <a:spcPts val="300"/>
              </a:spcBef>
              <a:defRPr sz="2000"/>
            </a:lvl3pPr>
            <a:lvl4pPr>
              <a:spcBef>
                <a:spcPts val="300"/>
              </a:spcBef>
              <a:defRPr sz="2000"/>
            </a:lvl4pPr>
            <a:lvl5pPr>
              <a:spcBef>
                <a:spcPts val="300"/>
              </a:spcBef>
              <a:defRPr sz="2000"/>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dirty="0"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4963"/>
            <a:ext cx="4037013" cy="45243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6613" y="1604963"/>
            <a:ext cx="4038600" cy="45243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image" Target="../media/image2.emf"/><Relationship Id="rId2" Type="http://schemas.openxmlformats.org/officeDocument/2006/relationships/slideLayout" Target="../slideLayouts/slideLayout2.xml"/><Relationship Id="rId16" Type="http://schemas.openxmlformats.org/officeDocument/2006/relationships/image" Target="../media/image1.emf"/><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oleObject" Target="../embeddings/Microsoft_Word_97_-_2003_Document1.doc"/><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vmlDrawing" Target="../drawings/vmlDrawing1.v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8" name="Rectangle 1"/>
          <p:cNvSpPr>
            <a:spLocks noGrp="1" noChangeArrowheads="1"/>
          </p:cNvSpPr>
          <p:nvPr>
            <p:ph type="title"/>
          </p:nvPr>
        </p:nvSpPr>
        <p:spPr bwMode="auto">
          <a:xfrm>
            <a:off x="609600" y="1588"/>
            <a:ext cx="7770813" cy="1141412"/>
          </a:xfrm>
          <a:prstGeom prst="rect">
            <a:avLst/>
          </a:prstGeom>
          <a:noFill/>
          <a:ln w="9525">
            <a:noFill/>
            <a:round/>
            <a:headEnd/>
            <a:tailEnd/>
          </a:ln>
        </p:spPr>
        <p:txBody>
          <a:bodyPr vert="horz" wrap="square" lIns="90000" tIns="46800" rIns="90000" bIns="46800" numCol="1" anchor="ctr" anchorCtr="0" compatLnSpc="1">
            <a:prstTxWarp prst="textNoShape">
              <a:avLst/>
            </a:prstTxWarp>
          </a:bodyPr>
          <a:lstStyle/>
          <a:p>
            <a:pPr lvl="0"/>
            <a:r>
              <a:rPr lang="en-GB" smtClean="0"/>
              <a:t>Click to edit the title text format</a:t>
            </a:r>
          </a:p>
        </p:txBody>
      </p:sp>
      <p:sp>
        <p:nvSpPr>
          <p:cNvPr id="1029" name="Rectangle 5"/>
          <p:cNvSpPr>
            <a:spLocks noGrp="1" noChangeArrowheads="1"/>
          </p:cNvSpPr>
          <p:nvPr>
            <p:ph type="body" idx="1"/>
          </p:nvPr>
        </p:nvSpPr>
        <p:spPr bwMode="auto">
          <a:xfrm>
            <a:off x="457200" y="1219200"/>
            <a:ext cx="8228013" cy="4910138"/>
          </a:xfrm>
          <a:prstGeom prst="rect">
            <a:avLst/>
          </a:prstGeom>
          <a:noFill/>
          <a:ln w="9525">
            <a:noFill/>
            <a:round/>
            <a:headEnd/>
            <a:tailEnd/>
          </a:ln>
        </p:spPr>
        <p:txBody>
          <a:bodyPr vert="horz" wrap="square" lIns="0" tIns="0" rIns="0" bIns="0" numCol="1" anchor="t" anchorCtr="0" compatLnSpc="1">
            <a:prstTxWarp prst="textNoShape">
              <a:avLst/>
            </a:prstTxWarp>
          </a:bodyPr>
          <a:lstStyle/>
          <a:p>
            <a:pPr lvl="0"/>
            <a:r>
              <a:rPr lang="en-GB" dirty="0" smtClean="0"/>
              <a:t>Click to edit the outline text format</a:t>
            </a:r>
          </a:p>
          <a:p>
            <a:pPr lvl="1"/>
            <a:r>
              <a:rPr lang="en-GB" dirty="0" smtClean="0"/>
              <a:t>Second Outline Level</a:t>
            </a:r>
          </a:p>
          <a:p>
            <a:pPr lvl="2"/>
            <a:r>
              <a:rPr lang="en-GB" dirty="0" smtClean="0"/>
              <a:t>Third Outline Level</a:t>
            </a:r>
          </a:p>
          <a:p>
            <a:pPr lvl="3"/>
            <a:r>
              <a:rPr lang="en-GB" dirty="0" smtClean="0"/>
              <a:t>Fourth Outline Level</a:t>
            </a:r>
          </a:p>
          <a:p>
            <a:pPr lvl="4"/>
            <a:r>
              <a:rPr lang="en-GB" dirty="0" smtClean="0"/>
              <a:t>Fifth Outline Level</a:t>
            </a:r>
          </a:p>
          <a:p>
            <a:pPr lvl="4"/>
            <a:r>
              <a:rPr lang="en-GB" dirty="0" smtClean="0"/>
              <a:t>Sixth Outline Level</a:t>
            </a:r>
          </a:p>
          <a:p>
            <a:pPr lvl="4"/>
            <a:r>
              <a:rPr lang="en-GB" dirty="0" smtClean="0"/>
              <a:t>Seventh Outline Level</a:t>
            </a:r>
          </a:p>
          <a:p>
            <a:pPr lvl="4"/>
            <a:r>
              <a:rPr lang="en-GB" dirty="0" smtClean="0"/>
              <a:t>Eighth Outline Level</a:t>
            </a:r>
          </a:p>
          <a:p>
            <a:pPr lvl="4"/>
            <a:r>
              <a:rPr lang="en-GB" dirty="0" smtClean="0"/>
              <a:t>Ninth Outline Level</a:t>
            </a:r>
          </a:p>
        </p:txBody>
      </p:sp>
      <p:sp>
        <p:nvSpPr>
          <p:cNvPr id="2055" name="Rectangle 7"/>
          <p:cNvSpPr>
            <a:spLocks noChangeArrowheads="1"/>
          </p:cNvSpPr>
          <p:nvPr/>
        </p:nvSpPr>
        <p:spPr bwMode="auto">
          <a:xfrm>
            <a:off x="7162800" y="6226175"/>
            <a:ext cx="1600200" cy="263525"/>
          </a:xfrm>
          <a:prstGeom prst="rect">
            <a:avLst/>
          </a:prstGeom>
          <a:noFill/>
          <a:ln w="9525">
            <a:noFill/>
            <a:round/>
            <a:headEnd/>
            <a:tailEnd/>
          </a:ln>
          <a:effectLst/>
        </p:spPr>
        <p:txBody>
          <a:bodyPr lIns="90000" tIns="46800" rIns="90000" bIns="46800"/>
          <a:lstStyle/>
          <a:p>
            <a:pPr>
              <a:buFont typeface="Tahoma" charset="0"/>
              <a:buNone/>
              <a:tabLst>
                <a:tab pos="0" algn="l"/>
                <a:tab pos="1371600" algn="r"/>
                <a:tab pos="1828800" algn="l"/>
                <a:tab pos="2743200" algn="l"/>
                <a:tab pos="3657600" algn="l"/>
                <a:tab pos="4572000" algn="l"/>
                <a:tab pos="5486400" algn="l"/>
                <a:tab pos="6400800" algn="l"/>
                <a:tab pos="7315200" algn="l"/>
                <a:tab pos="8229600" algn="l"/>
                <a:tab pos="9144000" algn="l"/>
                <a:tab pos="10058400" algn="l"/>
              </a:tabLst>
              <a:defRPr/>
            </a:pPr>
            <a:r>
              <a:rPr lang="en-GB" sz="1000" dirty="0" smtClean="0">
                <a:solidFill>
                  <a:srgbClr val="000000"/>
                </a:solidFill>
                <a:latin typeface="Tahoma" charset="0"/>
              </a:rPr>
              <a:t>2/20/2015</a:t>
            </a:r>
            <a:r>
              <a:rPr lang="en-GB" sz="1000" dirty="0">
                <a:solidFill>
                  <a:srgbClr val="000000"/>
                </a:solidFill>
                <a:latin typeface="Tahoma" charset="0"/>
              </a:rPr>
              <a:t>	</a:t>
            </a:r>
            <a:fld id="{09177AD7-394F-4F74-A34E-0216D5092B85}" type="slidenum">
              <a:rPr lang="en-GB" sz="1000">
                <a:solidFill>
                  <a:srgbClr val="000000"/>
                </a:solidFill>
                <a:latin typeface="Tahoma" charset="0"/>
              </a:rPr>
              <a:pPr>
                <a:buFont typeface="Tahoma" charset="0"/>
                <a:buNone/>
                <a:tabLst>
                  <a:tab pos="0" algn="l"/>
                  <a:tab pos="1371600" algn="r"/>
                  <a:tab pos="1828800" algn="l"/>
                  <a:tab pos="2743200" algn="l"/>
                  <a:tab pos="3657600" algn="l"/>
                  <a:tab pos="4572000" algn="l"/>
                  <a:tab pos="5486400" algn="l"/>
                  <a:tab pos="6400800" algn="l"/>
                  <a:tab pos="7315200" algn="l"/>
                  <a:tab pos="8229600" algn="l"/>
                  <a:tab pos="9144000" algn="l"/>
                  <a:tab pos="10058400" algn="l"/>
                </a:tabLst>
                <a:defRPr/>
              </a:pPr>
              <a:t>‹#›</a:t>
            </a:fld>
            <a:endParaRPr lang="en-GB" sz="1000" dirty="0">
              <a:solidFill>
                <a:srgbClr val="000000"/>
              </a:solidFill>
              <a:latin typeface="Tahoma" charset="0"/>
            </a:endParaRPr>
          </a:p>
          <a:p>
            <a:pPr algn="r">
              <a:buFont typeface="Tahoma" charset="0"/>
              <a:buNone/>
              <a:tabLst>
                <a:tab pos="0" algn="l"/>
                <a:tab pos="1371600" algn="r"/>
                <a:tab pos="1828800" algn="l"/>
                <a:tab pos="2743200" algn="l"/>
                <a:tab pos="3657600" algn="l"/>
                <a:tab pos="4572000" algn="l"/>
                <a:tab pos="5486400" algn="l"/>
                <a:tab pos="6400800" algn="l"/>
                <a:tab pos="7315200" algn="l"/>
                <a:tab pos="8229600" algn="l"/>
                <a:tab pos="9144000" algn="l"/>
                <a:tab pos="10058400" algn="l"/>
              </a:tabLst>
              <a:defRPr/>
            </a:pPr>
            <a:r>
              <a:rPr lang="en-GB" sz="1000" dirty="0">
                <a:solidFill>
                  <a:srgbClr val="000000"/>
                </a:solidFill>
                <a:latin typeface="Tahoma" charset="0"/>
              </a:rPr>
              <a:t> </a:t>
            </a:r>
          </a:p>
        </p:txBody>
      </p:sp>
      <p:graphicFrame>
        <p:nvGraphicFramePr>
          <p:cNvPr id="1026" name="Object 8"/>
          <p:cNvGraphicFramePr>
            <a:graphicFrameLocks noChangeAspect="1"/>
          </p:cNvGraphicFramePr>
          <p:nvPr/>
        </p:nvGraphicFramePr>
        <p:xfrm>
          <a:off x="2667000" y="6226175"/>
          <a:ext cx="3871913" cy="555625"/>
        </p:xfrm>
        <a:graphic>
          <a:graphicData uri="http://schemas.openxmlformats.org/presentationml/2006/ole">
            <mc:AlternateContent xmlns:mc="http://schemas.openxmlformats.org/markup-compatibility/2006">
              <mc:Choice xmlns:v="urn:schemas-microsoft-com:vml" Requires="v">
                <p:oleObj spid="_x0000_s1171" name="Document" r:id="rId15" imgW="5491805" imgH="795404" progId="Word.Document.8">
                  <p:embed/>
                </p:oleObj>
              </mc:Choice>
              <mc:Fallback>
                <p:oleObj name="Document" r:id="rId15" imgW="5491805" imgH="795404" progId="Word.Document.8">
                  <p:embed/>
                  <p:pic>
                    <p:nvPicPr>
                      <p:cNvPr id="0" name="Picture 34"/>
                      <p:cNvPicPr>
                        <a:picLocks noChangeAspect="1" noChangeArrowheads="1"/>
                      </p:cNvPicPr>
                      <p:nvPr/>
                    </p:nvPicPr>
                    <p:blipFill>
                      <a:blip r:embed="rId16">
                        <a:extLst>
                          <a:ext uri="{28A0092B-C50C-407E-A947-70E740481C1C}">
                            <a14:useLocalDpi xmlns:a14="http://schemas.microsoft.com/office/drawing/2010/main" val="0"/>
                          </a:ext>
                        </a:extLst>
                      </a:blip>
                      <a:srcRect/>
                      <a:stretch>
                        <a:fillRect/>
                      </a:stretch>
                    </p:blipFill>
                    <p:spPr bwMode="auto">
                      <a:xfrm>
                        <a:off x="2667000" y="6226175"/>
                        <a:ext cx="3871913" cy="5556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pic>
        <p:nvPicPr>
          <p:cNvPr id="1031" name="Picture 9"/>
          <p:cNvPicPr>
            <a:picLocks noChangeAspect="1" noChangeArrowheads="1"/>
          </p:cNvPicPr>
          <p:nvPr userDrawn="1"/>
        </p:nvPicPr>
        <p:blipFill>
          <a:blip r:embed="rId17" cstate="print"/>
          <a:srcRect/>
          <a:stretch>
            <a:fillRect/>
          </a:stretch>
        </p:blipFill>
        <p:spPr bwMode="auto">
          <a:xfrm>
            <a:off x="457200" y="6226175"/>
            <a:ext cx="1676400" cy="555625"/>
          </a:xfrm>
          <a:prstGeom prst="rect">
            <a:avLst/>
          </a:prstGeom>
          <a:noFill/>
          <a:ln w="9525">
            <a:noFill/>
            <a:round/>
            <a:headEnd/>
            <a:tailEnd/>
          </a:ln>
        </p:spPr>
      </p:pic>
    </p:spTree>
  </p:cSld>
  <p:clrMap bg1="lt1" tx1="dk1" bg2="lt2" tx2="dk2" accent1="accent1" accent2="accent2" accent3="accent3" accent4="accent4" accent5="accent5" accent6="accent6" hlink="hlink" folHlink="folHlink"/>
  <p:sldLayoutIdLst>
    <p:sldLayoutId id="2147483650" r:id="rId1"/>
    <p:sldLayoutId id="2147483651"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 id="2147483660" r:id="rId11"/>
    <p:sldLayoutId id="2147483661" r:id="rId12"/>
  </p:sldLayoutIdLst>
  <p:txStyles>
    <p:titleStyle>
      <a:lvl1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ea typeface="+mj-ea"/>
          <a:cs typeface="+mj-cs"/>
        </a:defRPr>
      </a:lvl1pPr>
      <a:lvl2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2pPr>
      <a:lvl3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3pPr>
      <a:lvl4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4pPr>
      <a:lvl5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5pPr>
      <a:lvl6pPr marL="4572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6pPr>
      <a:lvl7pPr marL="9144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7pPr>
      <a:lvl8pPr marL="13716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8pPr>
      <a:lvl9pPr marL="18288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9pPr>
    </p:titleStyle>
    <p:bodyStyle>
      <a:lvl1pPr marL="347663" indent="-347663" algn="l" defTabSz="457200" rtl="0" eaLnBrk="0" fontAlgn="base" hangingPunct="0">
        <a:spcBef>
          <a:spcPts val="700"/>
        </a:spcBef>
        <a:spcAft>
          <a:spcPct val="0"/>
        </a:spcAft>
        <a:buClr>
          <a:srgbClr val="000000"/>
        </a:buClr>
        <a:buSzPct val="100000"/>
        <a:buFont typeface="Tahoma" pitchFamily="34" charset="0"/>
        <a:buChar char="•"/>
        <a:defRPr sz="2800">
          <a:solidFill>
            <a:srgbClr val="000000"/>
          </a:solidFill>
          <a:latin typeface="Calibri" pitchFamily="34" charset="0"/>
          <a:ea typeface="+mn-ea"/>
          <a:cs typeface="+mn-cs"/>
        </a:defRPr>
      </a:lvl1pPr>
      <a:lvl2pPr marL="800100" indent="-338138" algn="l" defTabSz="457200" rtl="0" eaLnBrk="0" fontAlgn="base" hangingPunct="0">
        <a:spcBef>
          <a:spcPts val="650"/>
        </a:spcBef>
        <a:spcAft>
          <a:spcPct val="0"/>
        </a:spcAft>
        <a:buClr>
          <a:srgbClr val="000000"/>
        </a:buClr>
        <a:buSzPct val="100000"/>
        <a:buFont typeface="Tahoma" pitchFamily="34" charset="0"/>
        <a:buChar char="–"/>
        <a:defRPr sz="2600">
          <a:solidFill>
            <a:srgbClr val="000000"/>
          </a:solidFill>
          <a:latin typeface="Calibri" pitchFamily="34" charset="0"/>
        </a:defRPr>
      </a:lvl2pPr>
      <a:lvl3pPr marL="1263650" indent="-349250" algn="l" defTabSz="457200" rtl="0" eaLnBrk="0" fontAlgn="base" hangingPunct="0">
        <a:spcBef>
          <a:spcPts val="650"/>
        </a:spcBef>
        <a:spcAft>
          <a:spcPct val="0"/>
        </a:spcAft>
        <a:buClr>
          <a:srgbClr val="000000"/>
        </a:buClr>
        <a:buSzPct val="100000"/>
        <a:buFont typeface="Tahoma" pitchFamily="34" charset="0"/>
        <a:buChar char="–"/>
        <a:defRPr sz="2600">
          <a:solidFill>
            <a:srgbClr val="000000"/>
          </a:solidFill>
          <a:latin typeface="Calibri" pitchFamily="34" charset="0"/>
        </a:defRPr>
      </a:lvl3pPr>
      <a:lvl4pPr marL="1719263" indent="-341313" algn="l" defTabSz="457200" rtl="0" eaLnBrk="0" fontAlgn="base" hangingPunct="0">
        <a:spcBef>
          <a:spcPts val="600"/>
        </a:spcBef>
        <a:spcAft>
          <a:spcPct val="0"/>
        </a:spcAft>
        <a:buClr>
          <a:srgbClr val="000000"/>
        </a:buClr>
        <a:buSzPct val="100000"/>
        <a:buFont typeface="Tahoma" pitchFamily="34" charset="0"/>
        <a:buChar char="–"/>
        <a:defRPr sz="2400">
          <a:solidFill>
            <a:srgbClr val="000000"/>
          </a:solidFill>
          <a:latin typeface="Calibri" pitchFamily="34" charset="0"/>
        </a:defRPr>
      </a:lvl4pPr>
      <a:lvl5pPr marL="2176463" indent="-342900" algn="l" defTabSz="457200" rtl="0" eaLnBrk="0" fontAlgn="base" hangingPunct="0">
        <a:spcBef>
          <a:spcPts val="600"/>
        </a:spcBef>
        <a:spcAft>
          <a:spcPct val="0"/>
        </a:spcAft>
        <a:buClr>
          <a:srgbClr val="000000"/>
        </a:buClr>
        <a:buSzPct val="100000"/>
        <a:buFont typeface="Tahoma" pitchFamily="34" charset="0"/>
        <a:buChar char="–"/>
        <a:defRPr sz="2400">
          <a:solidFill>
            <a:srgbClr val="000000"/>
          </a:solidFill>
          <a:latin typeface="Calibri" pitchFamily="34" charset="0"/>
        </a:defRPr>
      </a:lvl5pPr>
      <a:lvl6pPr marL="2633663" indent="-342900" algn="l" defTabSz="457200" rtl="0" eaLnBrk="0" fontAlgn="base" hangingPunct="0">
        <a:spcBef>
          <a:spcPts val="600"/>
        </a:spcBef>
        <a:spcAft>
          <a:spcPct val="0"/>
        </a:spcAft>
        <a:buClr>
          <a:srgbClr val="000000"/>
        </a:buClr>
        <a:buSzPct val="100000"/>
        <a:buFont typeface="Tahoma" charset="0"/>
        <a:buChar char="–"/>
        <a:defRPr sz="2400">
          <a:solidFill>
            <a:srgbClr val="000000"/>
          </a:solidFill>
          <a:latin typeface="+mn-lt"/>
        </a:defRPr>
      </a:lvl6pPr>
      <a:lvl7pPr marL="3090863" indent="-342900" algn="l" defTabSz="457200" rtl="0" eaLnBrk="0" fontAlgn="base" hangingPunct="0">
        <a:spcBef>
          <a:spcPts val="600"/>
        </a:spcBef>
        <a:spcAft>
          <a:spcPct val="0"/>
        </a:spcAft>
        <a:buClr>
          <a:srgbClr val="000000"/>
        </a:buClr>
        <a:buSzPct val="100000"/>
        <a:buFont typeface="Tahoma" charset="0"/>
        <a:buChar char="–"/>
        <a:defRPr sz="2400">
          <a:solidFill>
            <a:srgbClr val="000000"/>
          </a:solidFill>
          <a:latin typeface="+mn-lt"/>
        </a:defRPr>
      </a:lvl7pPr>
      <a:lvl8pPr marL="3548063" indent="-342900" algn="l" defTabSz="457200" rtl="0" eaLnBrk="0" fontAlgn="base" hangingPunct="0">
        <a:spcBef>
          <a:spcPts val="600"/>
        </a:spcBef>
        <a:spcAft>
          <a:spcPct val="0"/>
        </a:spcAft>
        <a:buClr>
          <a:srgbClr val="000000"/>
        </a:buClr>
        <a:buSzPct val="100000"/>
        <a:buFont typeface="Tahoma" charset="0"/>
        <a:buChar char="–"/>
        <a:defRPr sz="2400">
          <a:solidFill>
            <a:srgbClr val="000000"/>
          </a:solidFill>
          <a:latin typeface="+mn-lt"/>
        </a:defRPr>
      </a:lvl8pPr>
      <a:lvl9pPr marL="4005263" indent="-342900" algn="l" defTabSz="457200" rtl="0" eaLnBrk="0" fontAlgn="base" hangingPunct="0">
        <a:spcBef>
          <a:spcPts val="600"/>
        </a:spcBef>
        <a:spcAft>
          <a:spcPct val="0"/>
        </a:spcAft>
        <a:buClr>
          <a:srgbClr val="000000"/>
        </a:buClr>
        <a:buSzPct val="100000"/>
        <a:buFont typeface="Tahoma" charset="0"/>
        <a:buChar char="–"/>
        <a:defRPr sz="2400">
          <a:solidFill>
            <a:srgbClr val="000000"/>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1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3" Type="http://schemas.openxmlformats.org/officeDocument/2006/relationships/oleObject" Target="../embeddings/Microsoft_Excel_97-2003_Worksheet2.xls"/><Relationship Id="rId2" Type="http://schemas.openxmlformats.org/officeDocument/2006/relationships/slideLayout" Target="../slideLayouts/slideLayout2.xml"/><Relationship Id="rId1" Type="http://schemas.openxmlformats.org/officeDocument/2006/relationships/vmlDrawing" Target="../drawings/vmlDrawing2.vml"/><Relationship Id="rId4" Type="http://schemas.openxmlformats.org/officeDocument/2006/relationships/image" Target="../media/image3.emf"/></Relationships>
</file>

<file path=ppt/slides/_rels/slide44.xml.rels><?xml version="1.0" encoding="UTF-8" standalone="yes"?>
<Relationships xmlns="http://schemas.openxmlformats.org/package/2006/relationships"><Relationship Id="rId2" Type="http://schemas.openxmlformats.org/officeDocument/2006/relationships/image" Target="../media/image4.jpeg"/><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image" Target="../media/image5.jpeg"/><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hyperlink" Target="http://krauss.faculty.asu.edu/" TargetMode="External"/><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image" Target="../media/image6.jpeg"/><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3" Type="http://schemas.openxmlformats.org/officeDocument/2006/relationships/hyperlink" Target="http://teledynelecroy.com/" TargetMode="External"/><Relationship Id="rId7" Type="http://schemas.openxmlformats.org/officeDocument/2006/relationships/hyperlink" Target="http://www.integrandsoftware.com/" TargetMode="External"/><Relationship Id="rId2" Type="http://schemas.openxmlformats.org/officeDocument/2006/relationships/hyperlink" Target="http://www.lorentzsolution.com/" TargetMode="External"/><Relationship Id="rId1" Type="http://schemas.openxmlformats.org/officeDocument/2006/relationships/slideLayout" Target="../slideLayouts/slideLayout2.xml"/><Relationship Id="rId6" Type="http://schemas.openxmlformats.org/officeDocument/2006/relationships/hyperlink" Target="http://www.xfab.com/" TargetMode="External"/><Relationship Id="rId5" Type="http://schemas.openxmlformats.org/officeDocument/2006/relationships/hyperlink" Target="http://www.efabless.com/" TargetMode="External"/><Relationship Id="rId4" Type="http://schemas.openxmlformats.org/officeDocument/2006/relationships/hyperlink" Target="http://www.sonnetsoftware.com/" TargetMode="Externa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a:xfrm>
            <a:off x="609600" y="1981200"/>
            <a:ext cx="7772400" cy="1371600"/>
          </a:xfrm>
        </p:spPr>
        <p:txBody>
          <a:bodyPr/>
          <a:lstStyle/>
          <a:p>
            <a:pPr eaLnBrk="1" hangingPunct="1">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t>CICC 2015 </a:t>
            </a:r>
            <a:br>
              <a:rPr lang="en-US" dirty="0" smtClean="0"/>
            </a:br>
            <a:r>
              <a:rPr lang="en-US" dirty="0" smtClean="0"/>
              <a:t>Technical Program Committee Meeting</a:t>
            </a:r>
            <a:br>
              <a:rPr lang="en-US" dirty="0" smtClean="0"/>
            </a:br>
            <a:r>
              <a:rPr lang="en-US" dirty="0" smtClean="0"/>
              <a:t> (</a:t>
            </a:r>
            <a:r>
              <a:rPr lang="en-US" dirty="0" smtClean="0">
                <a:solidFill>
                  <a:schemeClr val="tx1"/>
                </a:solidFill>
              </a:rPr>
              <a:t>TPC-1</a:t>
            </a:r>
            <a:r>
              <a:rPr lang="en-US" dirty="0" smtClean="0"/>
              <a:t>)</a:t>
            </a:r>
            <a:br>
              <a:rPr lang="en-US" dirty="0" smtClean="0"/>
            </a:br>
            <a:endParaRPr lang="en-GB" dirty="0" smtClean="0"/>
          </a:p>
        </p:txBody>
      </p:sp>
      <p:sp>
        <p:nvSpPr>
          <p:cNvPr id="3075" name="Rectangle 3"/>
          <p:cNvSpPr>
            <a:spLocks noGrp="1" noChangeArrowheads="1"/>
          </p:cNvSpPr>
          <p:nvPr>
            <p:ph type="subTitle" idx="4294967295"/>
          </p:nvPr>
        </p:nvSpPr>
        <p:spPr>
          <a:xfrm>
            <a:off x="1371600" y="3886200"/>
            <a:ext cx="6400800" cy="1981200"/>
          </a:xfrm>
        </p:spPr>
        <p:txBody>
          <a:bodyPr lIns="90000" tIns="46800" rIns="90000" bIns="46800"/>
          <a:lstStyle/>
          <a:p>
            <a:pPr marL="0" indent="0" algn="ctr">
              <a:buFont typeface="Tahoma" pitchFamily="34"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b="1" dirty="0" smtClean="0"/>
              <a:t>Kimo Tam</a:t>
            </a:r>
          </a:p>
          <a:p>
            <a:pPr marL="0" indent="0" algn="ctr">
              <a:buFont typeface="Tahoma" pitchFamily="34"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b="1" dirty="0" smtClean="0"/>
              <a:t>February 20, 2015</a:t>
            </a:r>
            <a:br>
              <a:rPr lang="en-GB" b="1" dirty="0" smtClean="0"/>
            </a:br>
            <a:endParaRPr lang="en-GB" sz="800" b="1" dirty="0" smtClean="0"/>
          </a:p>
          <a:p>
            <a:pPr marL="0" indent="0" algn="ctr">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2000" b="1" dirty="0" smtClean="0">
                <a:solidFill>
                  <a:schemeClr val="tx1"/>
                </a:solidFill>
              </a:rPr>
              <a:t>DoubleTree Hotel</a:t>
            </a:r>
            <a:r>
              <a:rPr lang="en-US" sz="2000" b="1" dirty="0">
                <a:solidFill>
                  <a:schemeClr val="tx1"/>
                </a:solidFill>
              </a:rPr>
              <a:t>, San Francisco Airport</a:t>
            </a:r>
            <a:r>
              <a:rPr lang="en-US" sz="2000" b="1" dirty="0" smtClean="0">
                <a:solidFill>
                  <a:schemeClr val="tx1"/>
                </a:solidFill>
              </a:rPr>
              <a:t/>
            </a:r>
            <a:br>
              <a:rPr lang="en-US" sz="2000" b="1" dirty="0" smtClean="0">
                <a:solidFill>
                  <a:schemeClr val="tx1"/>
                </a:solidFill>
              </a:rPr>
            </a:br>
            <a:r>
              <a:rPr lang="en-US" sz="2000" b="1" dirty="0" smtClean="0"/>
              <a:t>Friday, February 20, 7:30 am - 4:30 pm</a:t>
            </a:r>
            <a:r>
              <a:rPr lang="en-US" b="1" dirty="0" smtClean="0"/>
              <a:t/>
            </a:r>
            <a:br>
              <a:rPr lang="en-US" b="1" dirty="0" smtClean="0"/>
            </a:br>
            <a:endParaRPr lang="en-GB" dirty="0" smtClean="0"/>
          </a:p>
        </p:txBody>
      </p:sp>
      <p:pic>
        <p:nvPicPr>
          <p:cNvPr id="3076" name="Picture 9"/>
          <p:cNvPicPr>
            <a:picLocks noChangeAspect="1" noChangeArrowheads="1"/>
          </p:cNvPicPr>
          <p:nvPr/>
        </p:nvPicPr>
        <p:blipFill>
          <a:blip r:embed="rId3" cstate="print"/>
          <a:srcRect/>
          <a:stretch>
            <a:fillRect/>
          </a:stretch>
        </p:blipFill>
        <p:spPr bwMode="auto">
          <a:xfrm>
            <a:off x="457200" y="6226175"/>
            <a:ext cx="1676400" cy="555625"/>
          </a:xfrm>
          <a:prstGeom prst="rect">
            <a:avLst/>
          </a:prstGeom>
          <a:noFill/>
          <a:ln w="9525">
            <a:noFill/>
            <a:round/>
            <a:headEnd/>
            <a:tailEnd/>
          </a:ln>
        </p:spPr>
      </p:pic>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p:cNvSpPr>
          <p:nvPr>
            <p:ph type="title"/>
          </p:nvPr>
        </p:nvSpPr>
        <p:spPr/>
        <p:txBody>
          <a:bodyPr/>
          <a:lstStyle/>
          <a:p>
            <a:r>
              <a:rPr lang="en-US" dirty="0" smtClean="0"/>
              <a:t>TPC members’ Industry Affiliations (32)</a:t>
            </a:r>
          </a:p>
        </p:txBody>
      </p:sp>
      <p:graphicFrame>
        <p:nvGraphicFramePr>
          <p:cNvPr id="7" name="Table 6"/>
          <p:cNvGraphicFramePr>
            <a:graphicFrameLocks noGrp="1"/>
          </p:cNvGraphicFramePr>
          <p:nvPr>
            <p:extLst>
              <p:ext uri="{D42A27DB-BD31-4B8C-83A1-F6EECF244321}">
                <p14:modId xmlns:p14="http://schemas.microsoft.com/office/powerpoint/2010/main" val="3956982443"/>
              </p:ext>
            </p:extLst>
          </p:nvPr>
        </p:nvGraphicFramePr>
        <p:xfrm>
          <a:off x="685800" y="838200"/>
          <a:ext cx="7772400" cy="5181597"/>
        </p:xfrm>
        <a:graphic>
          <a:graphicData uri="http://schemas.openxmlformats.org/drawingml/2006/table">
            <a:tbl>
              <a:tblPr/>
              <a:tblGrid>
                <a:gridCol w="3886200"/>
                <a:gridCol w="3886200"/>
              </a:tblGrid>
              <a:tr h="477165">
                <a:tc>
                  <a:txBody>
                    <a:bodyPr/>
                    <a:lstStyle/>
                    <a:p>
                      <a:pPr marL="0" marR="0" lvl="0" indent="0" algn="ctr" defTabSz="914400" rtl="0" eaLnBrk="1" fontAlgn="base" latinLnBrk="0" hangingPunct="1">
                        <a:lnSpc>
                          <a:spcPct val="15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Company Name (A – I)</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5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Company Name (I – Z)</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r>
              <a:tr h="294027">
                <a:tc>
                  <a:txBody>
                    <a:bodyPr/>
                    <a:lstStyle/>
                    <a:p>
                      <a:pPr algn="l" fontAlgn="b"/>
                      <a:r>
                        <a:rPr lang="en-US" sz="1600" b="0" i="0" u="none" strike="noStrike" dirty="0" smtClean="0">
                          <a:solidFill>
                            <a:srgbClr val="000000"/>
                          </a:solidFill>
                          <a:effectLst/>
                          <a:latin typeface="Calibri" pitchFamily="34" charset="0"/>
                        </a:rPr>
                        <a:t>Advantest Labs</a:t>
                      </a:r>
                      <a:endParaRPr lang="en-US" sz="1600" b="0" i="0" u="none" strike="noStrike" dirty="0">
                        <a:solidFill>
                          <a:srgbClr val="000000"/>
                        </a:solidFill>
                        <a:effectLst/>
                        <a:latin typeface="Calibri" pitchFamily="34" charset="0"/>
                      </a:endParaRP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b"/>
                      <a:r>
                        <a:rPr lang="en-US" sz="1600" b="0" i="0" u="none" strike="noStrike" dirty="0" err="1" smtClean="0">
                          <a:solidFill>
                            <a:srgbClr val="000000"/>
                          </a:solidFill>
                          <a:effectLst/>
                          <a:latin typeface="Calibri" pitchFamily="34" charset="0"/>
                        </a:rPr>
                        <a:t>Inphi</a:t>
                      </a:r>
                      <a:endParaRPr lang="en-US" sz="1600" b="0" i="0" u="none" strike="noStrike" dirty="0">
                        <a:solidFill>
                          <a:srgbClr val="000000"/>
                        </a:solidFill>
                        <a:effectLst/>
                        <a:latin typeface="Calibri" pitchFamily="34" charset="0"/>
                      </a:endParaRP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rgbClr val="CDCDEC"/>
                    </a:solidFill>
                  </a:tcPr>
                </a:tc>
              </a:tr>
              <a:tr h="294027">
                <a:tc>
                  <a:txBody>
                    <a:bodyPr/>
                    <a:lstStyle/>
                    <a:p>
                      <a:pPr algn="l" fontAlgn="b"/>
                      <a:r>
                        <a:rPr lang="en-US" sz="1600" b="0" i="0" u="none" strike="noStrike" dirty="0">
                          <a:solidFill>
                            <a:srgbClr val="000000"/>
                          </a:solidFill>
                          <a:effectLst/>
                          <a:latin typeface="Calibri" pitchFamily="34" charset="0"/>
                        </a:rPr>
                        <a:t>Advanced Micro Devices</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2">
                        <a:lumMod val="20000"/>
                        <a:lumOff val="80000"/>
                      </a:schemeClr>
                    </a:solidFill>
                  </a:tcPr>
                </a:tc>
                <a:tc>
                  <a:txBody>
                    <a:bodyPr/>
                    <a:lstStyle/>
                    <a:p>
                      <a:r>
                        <a:rPr lang="en-US" sz="1600" dirty="0" smtClean="0">
                          <a:latin typeface="Calibri" pitchFamily="34" charset="0"/>
                        </a:rPr>
                        <a:t>Intel and Intel Mobile Communications</a:t>
                      </a:r>
                      <a:endParaRPr lang="en-US" sz="1600" dirty="0">
                        <a:latin typeface="Calibri" pitchFamily="34" charset="0"/>
                      </a:endParaRP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2">
                        <a:lumMod val="20000"/>
                        <a:lumOff val="80000"/>
                      </a:schemeClr>
                    </a:solidFill>
                  </a:tcPr>
                </a:tc>
              </a:tr>
              <a:tr h="294027">
                <a:tc>
                  <a:txBody>
                    <a:bodyPr/>
                    <a:lstStyle/>
                    <a:p>
                      <a:pPr algn="l" fontAlgn="ctr"/>
                      <a:r>
                        <a:rPr lang="en-US" sz="1600" b="0" i="0" u="none" strike="noStrike" dirty="0">
                          <a:solidFill>
                            <a:srgbClr val="000000"/>
                          </a:solidFill>
                          <a:effectLst/>
                          <a:latin typeface="Calibri" pitchFamily="34" charset="0"/>
                        </a:rPr>
                        <a:t>Alfred Mann Foundation</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LSI </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294027">
                <a:tc>
                  <a:txBody>
                    <a:bodyPr/>
                    <a:lstStyle/>
                    <a:p>
                      <a:pPr algn="l" fontAlgn="b"/>
                      <a:r>
                        <a:rPr lang="en-US" sz="1600" b="0" i="0" u="none" strike="noStrike" dirty="0" smtClean="0">
                          <a:solidFill>
                            <a:srgbClr val="000000"/>
                          </a:solidFill>
                          <a:effectLst/>
                          <a:latin typeface="Calibri" pitchFamily="34" charset="0"/>
                        </a:rPr>
                        <a:t>Altera</a:t>
                      </a:r>
                      <a:endParaRPr lang="en-US" sz="1600" b="0" i="0" u="none" strike="noStrike" dirty="0">
                        <a:solidFill>
                          <a:srgbClr val="000000"/>
                        </a:solidFill>
                        <a:effectLst/>
                        <a:latin typeface="Calibri" pitchFamily="34" charset="0"/>
                      </a:endParaRP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r>
                        <a:rPr lang="en-US" sz="1600" dirty="0" smtClean="0">
                          <a:latin typeface="Calibri" pitchFamily="34" charset="0"/>
                        </a:rPr>
                        <a:t>Maxim</a:t>
                      </a:r>
                      <a:endParaRPr lang="en-US" sz="1600"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294027">
                <a:tc>
                  <a:txBody>
                    <a:bodyPr/>
                    <a:lstStyle/>
                    <a:p>
                      <a:pPr algn="l" fontAlgn="ctr"/>
                      <a:r>
                        <a:rPr lang="en-US" sz="1600" b="0" i="0" u="none" strike="noStrike" dirty="0" err="1">
                          <a:solidFill>
                            <a:srgbClr val="000000"/>
                          </a:solidFill>
                          <a:effectLst/>
                          <a:latin typeface="Calibri" pitchFamily="34" charset="0"/>
                        </a:rPr>
                        <a:t>Altia</a:t>
                      </a:r>
                      <a:r>
                        <a:rPr lang="en-US" sz="1600" b="0" i="0" u="none" strike="noStrike" dirty="0">
                          <a:solidFill>
                            <a:srgbClr val="000000"/>
                          </a:solidFill>
                          <a:effectLst/>
                          <a:latin typeface="Calibri" pitchFamily="34" charset="0"/>
                        </a:rPr>
                        <a:t> Systems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r>
                        <a:rPr lang="en-US" sz="1600" dirty="0" err="1" smtClean="0">
                          <a:latin typeface="Calibri" pitchFamily="34" charset="0"/>
                        </a:rPr>
                        <a:t>Maxlinear</a:t>
                      </a:r>
                      <a:endParaRPr lang="en-US" sz="1600" dirty="0">
                        <a:latin typeface="Calibri" pitchFamily="34" charset="0"/>
                      </a:endParaRP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294027">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Analog Devices</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r>
                        <a:rPr lang="en-US" sz="1600" dirty="0" err="1" smtClean="0">
                          <a:latin typeface="Calibri" pitchFamily="34" charset="0"/>
                        </a:rPr>
                        <a:t>Mediatek</a:t>
                      </a:r>
                      <a:endParaRPr lang="en-US" sz="1600"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294027">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ARM</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NXP Semiconductors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294027">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Broadcom</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600" b="0" i="0" u="none" strike="noStrike" dirty="0">
                          <a:solidFill>
                            <a:srgbClr val="000000"/>
                          </a:solidFill>
                          <a:effectLst/>
                          <a:latin typeface="Calibri" pitchFamily="34" charset="0"/>
                        </a:rPr>
                        <a:t>Omega Enterprises Consulting</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294027">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Cadence</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600" b="0" i="0" u="none" strike="noStrike" dirty="0">
                          <a:solidFill>
                            <a:srgbClr val="000000"/>
                          </a:solidFill>
                          <a:effectLst/>
                          <a:latin typeface="Calibri" pitchFamily="34" charset="0"/>
                        </a:rPr>
                        <a:t>ON Semiconductor</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294027">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err="1" smtClean="0">
                          <a:solidFill>
                            <a:srgbClr val="000000"/>
                          </a:solidFill>
                          <a:effectLst/>
                          <a:latin typeface="Calibri" pitchFamily="34" charset="0"/>
                        </a:rPr>
                        <a:t>Cortera</a:t>
                      </a:r>
                      <a:r>
                        <a:rPr lang="en-US" sz="1600" b="0" i="0" u="none" strike="noStrike" baseline="0" dirty="0" smtClean="0">
                          <a:solidFill>
                            <a:srgbClr val="000000"/>
                          </a:solidFill>
                          <a:effectLst/>
                          <a:latin typeface="Calibri" pitchFamily="34" charset="0"/>
                        </a:rPr>
                        <a:t> </a:t>
                      </a:r>
                      <a:r>
                        <a:rPr lang="en-US" sz="1600" b="0" i="0" u="none" strike="noStrike" baseline="0" dirty="0" err="1" smtClean="0">
                          <a:solidFill>
                            <a:srgbClr val="000000"/>
                          </a:solidFill>
                          <a:effectLst/>
                          <a:latin typeface="Calibri" pitchFamily="34" charset="0"/>
                        </a:rPr>
                        <a:t>Neurotechnologies</a:t>
                      </a:r>
                      <a:endParaRPr lang="en-US" sz="1600" b="0" i="0" u="none" strike="noStrike" dirty="0" smtClean="0">
                        <a:solidFill>
                          <a:srgbClr val="000000"/>
                        </a:solidFill>
                        <a:effectLst/>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600" b="0" i="0" u="none" strike="noStrike" dirty="0" smtClean="0">
                          <a:solidFill>
                            <a:srgbClr val="000000"/>
                          </a:solidFill>
                          <a:effectLst/>
                          <a:latin typeface="Calibri" pitchFamily="34" charset="0"/>
                        </a:rPr>
                        <a:t>Qualcomm </a:t>
                      </a:r>
                      <a:endParaRPr lang="en-US" sz="1600" b="0" i="0" u="none" strike="noStrike" dirty="0">
                        <a:solidFill>
                          <a:srgbClr val="000000"/>
                        </a:solidFill>
                        <a:effectLst/>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294027">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Crest Semiconductors </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600" b="0" i="0" u="none" strike="noStrike" dirty="0" err="1">
                          <a:solidFill>
                            <a:srgbClr val="000000"/>
                          </a:solidFill>
                          <a:effectLst/>
                          <a:latin typeface="Calibri" pitchFamily="34" charset="0"/>
                        </a:rPr>
                        <a:t>Renesas</a:t>
                      </a:r>
                      <a:r>
                        <a:rPr lang="en-US" sz="1600" b="0" i="0" u="none" strike="noStrike" dirty="0">
                          <a:solidFill>
                            <a:srgbClr val="000000"/>
                          </a:solidFill>
                          <a:effectLst/>
                          <a:latin typeface="Calibri" pitchFamily="34" charset="0"/>
                        </a:rPr>
                        <a:t> Electronics </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294027">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Epoch Microelectronics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r>
                        <a:rPr lang="en-US" sz="1600" dirty="0" smtClean="0">
                          <a:latin typeface="Calibri" pitchFamily="34" charset="0"/>
                        </a:rPr>
                        <a:t>RFMD</a:t>
                      </a:r>
                      <a:endParaRPr lang="en-US" sz="1600"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294027">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err="1" smtClean="0">
                          <a:solidFill>
                            <a:srgbClr val="000000"/>
                          </a:solidFill>
                          <a:effectLst/>
                          <a:latin typeface="Calibri" pitchFamily="34" charset="0"/>
                        </a:rPr>
                        <a:t>Everspin</a:t>
                      </a:r>
                      <a:r>
                        <a:rPr lang="en-US" sz="1600" b="0" i="0" u="none" strike="noStrike" dirty="0" smtClean="0">
                          <a:solidFill>
                            <a:srgbClr val="000000"/>
                          </a:solidFill>
                          <a:effectLst/>
                          <a:latin typeface="Calibri" pitchFamily="34" charset="0"/>
                        </a:rPr>
                        <a:t> Technologies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accent2">
                        <a:lumMod val="20000"/>
                        <a:lumOff val="80000"/>
                      </a:schemeClr>
                    </a:solidFill>
                  </a:tcPr>
                </a:tc>
                <a:tc>
                  <a:txBody>
                    <a:bodyPr/>
                    <a:lstStyle/>
                    <a:p>
                      <a:pPr algn="l" fontAlgn="ctr"/>
                      <a:r>
                        <a:rPr lang="en-US" sz="1600" b="0" i="0" u="none" strike="noStrike" dirty="0">
                          <a:solidFill>
                            <a:srgbClr val="000000"/>
                          </a:solidFill>
                          <a:effectLst/>
                          <a:latin typeface="Calibri" pitchFamily="34" charset="0"/>
                        </a:rPr>
                        <a:t>Silicon Laboratories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accent2">
                        <a:lumMod val="20000"/>
                        <a:lumOff val="80000"/>
                      </a:schemeClr>
                    </a:solidFill>
                  </a:tcPr>
                </a:tc>
              </a:tr>
              <a:tr h="294027">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err="1" smtClean="0">
                          <a:solidFill>
                            <a:srgbClr val="000000"/>
                          </a:solidFill>
                          <a:effectLst/>
                          <a:latin typeface="Calibri" pitchFamily="34" charset="0"/>
                        </a:rPr>
                        <a:t>Freescale</a:t>
                      </a:r>
                      <a:r>
                        <a:rPr lang="en-US" sz="1600" b="0" i="0" u="none" strike="noStrike" dirty="0" smtClean="0">
                          <a:solidFill>
                            <a:srgbClr val="000000"/>
                          </a:solidFill>
                          <a:effectLst/>
                          <a:latin typeface="Calibri" pitchFamily="34" charset="0"/>
                        </a:rPr>
                        <a:t> Semiconductor</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2">
                        <a:lumMod val="20000"/>
                        <a:lumOff val="80000"/>
                      </a:schemeClr>
                    </a:solidFill>
                  </a:tcPr>
                </a:tc>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Texas Instruments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2">
                        <a:lumMod val="20000"/>
                        <a:lumOff val="80000"/>
                      </a:schemeClr>
                    </a:solidFill>
                  </a:tcPr>
                </a:tc>
              </a:tr>
              <a:tr h="294027">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rPr>
                        <a:t>IBM and IBM T. J. Watson Research Center</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accent2">
                        <a:lumMod val="20000"/>
                        <a:lumOff val="80000"/>
                      </a:schemeClr>
                    </a:solidFill>
                  </a:tcPr>
                </a:tc>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600" dirty="0" smtClean="0">
                          <a:latin typeface="Calibri" pitchFamily="34" charset="0"/>
                        </a:rPr>
                        <a:t>TSMC</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accent2">
                        <a:lumMod val="20000"/>
                        <a:lumOff val="80000"/>
                      </a:schemeClr>
                    </a:solidFill>
                  </a:tcPr>
                </a:tc>
              </a:tr>
              <a:tr h="294027">
                <a:tc>
                  <a:txBody>
                    <a:bodyPr/>
                    <a:lstStyle/>
                    <a:p>
                      <a:pPr algn="l" fontAlgn="b"/>
                      <a:r>
                        <a:rPr lang="en-US" sz="1600" b="0" i="0" u="none" strike="noStrike" dirty="0" smtClean="0">
                          <a:solidFill>
                            <a:srgbClr val="000000"/>
                          </a:solidFill>
                          <a:effectLst/>
                          <a:latin typeface="Calibri" pitchFamily="34" charset="0"/>
                        </a:rPr>
                        <a:t>IMEC</a:t>
                      </a:r>
                      <a:endParaRPr lang="en-US" sz="1600" b="0" i="0" u="none" strike="noStrike" dirty="0">
                        <a:solidFill>
                          <a:srgbClr val="000000"/>
                        </a:solidFill>
                        <a:effectLst/>
                        <a:latin typeface="Calibri" pitchFamily="34" charset="0"/>
                      </a:endParaRP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2">
                        <a:lumMod val="20000"/>
                        <a:lumOff val="80000"/>
                      </a:schemeClr>
                    </a:solidFill>
                  </a:tcPr>
                </a:tc>
                <a:tc>
                  <a:txBody>
                    <a:bodyPr/>
                    <a:lstStyle/>
                    <a:p>
                      <a:endParaRPr lang="en-US" sz="1600"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2">
                        <a:lumMod val="20000"/>
                        <a:lumOff val="80000"/>
                      </a:schemeClr>
                    </a:solidFill>
                  </a:tcPr>
                </a:tc>
              </a:tr>
            </a:tbl>
          </a:graphicData>
        </a:graphic>
      </p:graphicFrame>
    </p:spTree>
    <p:extLst>
      <p:ext uri="{BB962C8B-B14F-4D97-AF65-F5344CB8AC3E}">
        <p14:creationId xmlns:p14="http://schemas.microsoft.com/office/powerpoint/2010/main" val="50631655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p:txBody>
          <a:bodyPr/>
          <a:lstStyle/>
          <a:p>
            <a:r>
              <a:rPr lang="en-US" sz="3500" dirty="0" smtClean="0"/>
              <a:t>TPC members’ Academia Affiliations (26)</a:t>
            </a:r>
          </a:p>
        </p:txBody>
      </p:sp>
      <p:graphicFrame>
        <p:nvGraphicFramePr>
          <p:cNvPr id="7" name="Table 6"/>
          <p:cNvGraphicFramePr>
            <a:graphicFrameLocks noGrp="1"/>
          </p:cNvGraphicFramePr>
          <p:nvPr>
            <p:extLst>
              <p:ext uri="{D42A27DB-BD31-4B8C-83A1-F6EECF244321}">
                <p14:modId xmlns:p14="http://schemas.microsoft.com/office/powerpoint/2010/main" val="477732667"/>
              </p:ext>
            </p:extLst>
          </p:nvPr>
        </p:nvGraphicFramePr>
        <p:xfrm>
          <a:off x="685800" y="838200"/>
          <a:ext cx="7772400" cy="4907532"/>
        </p:xfrm>
        <a:graphic>
          <a:graphicData uri="http://schemas.openxmlformats.org/drawingml/2006/table">
            <a:tbl>
              <a:tblPr firstRow="1" bandRow="1">
                <a:tableStyleId>{21E4AEA4-8DFA-4A89-87EB-49C32662AFE0}</a:tableStyleId>
              </a:tblPr>
              <a:tblGrid>
                <a:gridCol w="3886200"/>
                <a:gridCol w="3886200"/>
              </a:tblGrid>
              <a:tr h="381000">
                <a:tc>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Academic institution (A – S)</a:t>
                      </a:r>
                      <a:endParaRPr lang="en-US" sz="1800" b="1" kern="1200" dirty="0">
                        <a:solidFill>
                          <a:schemeClr val="lt1"/>
                        </a:solidFill>
                        <a:latin typeface="Calibri" pitchFamily="34" charset="0"/>
                        <a:ea typeface="+mn-ea"/>
                        <a:cs typeface="+mn-cs"/>
                      </a:endParaRPr>
                    </a:p>
                  </a:txBody>
                  <a:tcPr anchor="ctr"/>
                </a:tc>
                <a:tc>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Academic institution (T – Z)</a:t>
                      </a:r>
                      <a:endParaRPr lang="en-US" sz="1800" b="1" kern="1200" dirty="0">
                        <a:solidFill>
                          <a:schemeClr val="lt1"/>
                        </a:solidFill>
                        <a:latin typeface="Calibri" pitchFamily="34" charset="0"/>
                        <a:ea typeface="+mn-ea"/>
                        <a:cs typeface="+mn-cs"/>
                      </a:endParaRPr>
                    </a:p>
                  </a:txBody>
                  <a:tcPr anchor="ctr"/>
                </a:tc>
              </a:tr>
              <a:tr h="342089">
                <a:tc>
                  <a:txBody>
                    <a:bodyPr/>
                    <a:lstStyle/>
                    <a:p>
                      <a:pPr algn="l" fontAlgn="b"/>
                      <a:r>
                        <a:rPr lang="en-US" sz="1600" b="0" i="0" u="none" strike="noStrike" dirty="0">
                          <a:solidFill>
                            <a:srgbClr val="000000"/>
                          </a:solidFill>
                          <a:effectLst/>
                          <a:latin typeface="Calibri" pitchFamily="34" charset="0"/>
                          <a:cs typeface="Calibri" pitchFamily="34" charset="0"/>
                        </a:rPr>
                        <a:t>Arizona State University</a:t>
                      </a:r>
                    </a:p>
                  </a:txBody>
                  <a:tcPr marL="9525" marR="9525" marT="9525" marB="0" anchor="b"/>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cs typeface="Calibri" pitchFamily="34" charset="0"/>
                        </a:rPr>
                        <a:t>Seoul</a:t>
                      </a:r>
                      <a:r>
                        <a:rPr lang="en-US" sz="1600" b="0" i="0" u="none" strike="noStrike" baseline="0" dirty="0" smtClean="0">
                          <a:solidFill>
                            <a:srgbClr val="000000"/>
                          </a:solidFill>
                          <a:effectLst/>
                          <a:latin typeface="Calibri" pitchFamily="34" charset="0"/>
                          <a:cs typeface="Calibri" pitchFamily="34" charset="0"/>
                        </a:rPr>
                        <a:t> National University</a:t>
                      </a:r>
                      <a:endParaRPr lang="en-US" sz="1600" b="0" i="0" u="none" strike="noStrike" dirty="0" smtClean="0">
                        <a:solidFill>
                          <a:srgbClr val="000000"/>
                        </a:solidFill>
                        <a:effectLst/>
                        <a:latin typeface="Calibri" pitchFamily="34" charset="0"/>
                        <a:cs typeface="Calibri" pitchFamily="34" charset="0"/>
                      </a:endParaRPr>
                    </a:p>
                  </a:txBody>
                  <a:tcPr marL="9525" marR="9525" marT="9525" marB="0" anchor="b"/>
                </a:tc>
              </a:tr>
              <a:tr h="342089">
                <a:tc>
                  <a:txBody>
                    <a:bodyPr/>
                    <a:lstStyle/>
                    <a:p>
                      <a:pPr algn="l" fontAlgn="ctr"/>
                      <a:r>
                        <a:rPr lang="en-US" sz="1600" b="0" i="0" u="none" strike="noStrike" dirty="0">
                          <a:solidFill>
                            <a:srgbClr val="000000"/>
                          </a:solidFill>
                          <a:effectLst/>
                          <a:latin typeface="Calibri" pitchFamily="34" charset="0"/>
                          <a:cs typeface="Calibri" pitchFamily="34" charset="0"/>
                        </a:rPr>
                        <a:t>Auburn University</a:t>
                      </a:r>
                    </a:p>
                  </a:txBody>
                  <a:tcPr marL="9525" marR="9525" marT="9525" marB="0" anchor="ctr"/>
                </a:tc>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cs typeface="Calibri" pitchFamily="34" charset="0"/>
                        </a:rPr>
                        <a:t>Texas A&amp;M University</a:t>
                      </a:r>
                    </a:p>
                  </a:txBody>
                  <a:tcPr marL="9525" marR="9525" marT="9525" marB="0" anchor="b"/>
                </a:tc>
              </a:tr>
              <a:tr h="342089">
                <a:tc>
                  <a:txBody>
                    <a:bodyPr/>
                    <a:lstStyle/>
                    <a:p>
                      <a:pPr algn="l" fontAlgn="ctr"/>
                      <a:r>
                        <a:rPr lang="en-US" sz="1600" b="0" i="0" u="none" strike="noStrike" dirty="0" smtClean="0">
                          <a:solidFill>
                            <a:srgbClr val="000000"/>
                          </a:solidFill>
                          <a:effectLst/>
                          <a:latin typeface="Calibri" pitchFamily="34" charset="0"/>
                          <a:cs typeface="Calibri" pitchFamily="34" charset="0"/>
                        </a:rPr>
                        <a:t>Caltech</a:t>
                      </a:r>
                      <a:endParaRPr lang="en-US" sz="1600" b="0" i="0" u="none" strike="noStrike" dirty="0">
                        <a:solidFill>
                          <a:srgbClr val="000000"/>
                        </a:solidFill>
                        <a:effectLst/>
                        <a:latin typeface="Calibri" pitchFamily="34" charset="0"/>
                        <a:cs typeface="Calibri" pitchFamily="34" charset="0"/>
                      </a:endParaRPr>
                    </a:p>
                  </a:txBody>
                  <a:tcPr marL="9525" marR="9525" marT="9525" marB="0" anchor="ctr"/>
                </a:tc>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cs typeface="Calibri" pitchFamily="34" charset="0"/>
                        </a:rPr>
                        <a:t>University of British Columbia</a:t>
                      </a:r>
                    </a:p>
                  </a:txBody>
                  <a:tcPr marL="9525" marR="9525" marT="9525" marB="0" anchor="b"/>
                </a:tc>
              </a:tr>
              <a:tr h="342089">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cs typeface="Calibri" pitchFamily="34" charset="0"/>
                        </a:rPr>
                        <a:t>Case Western Reserve University</a:t>
                      </a:r>
                    </a:p>
                  </a:txBody>
                  <a:tcPr marL="9525" marR="9525" marT="9525" marB="0" anchor="ctr"/>
                </a:tc>
                <a:tc>
                  <a:txBody>
                    <a:bodyPr/>
                    <a:lstStyle/>
                    <a:p>
                      <a:pPr algn="l" fontAlgn="b"/>
                      <a:r>
                        <a:rPr lang="en-US" sz="1600" b="0" i="0" u="none" strike="noStrike" dirty="0">
                          <a:solidFill>
                            <a:srgbClr val="000000"/>
                          </a:solidFill>
                          <a:effectLst/>
                          <a:latin typeface="Calibri" pitchFamily="34" charset="0"/>
                          <a:cs typeface="Calibri" pitchFamily="34" charset="0"/>
                        </a:rPr>
                        <a:t>University of </a:t>
                      </a:r>
                      <a:r>
                        <a:rPr lang="en-US" sz="1600" b="0" i="0" u="none" strike="noStrike" dirty="0" smtClean="0">
                          <a:solidFill>
                            <a:srgbClr val="000000"/>
                          </a:solidFill>
                          <a:effectLst/>
                          <a:latin typeface="Calibri" pitchFamily="34" charset="0"/>
                          <a:cs typeface="Calibri" pitchFamily="34" charset="0"/>
                        </a:rPr>
                        <a:t>California, </a:t>
                      </a:r>
                      <a:r>
                        <a:rPr lang="en-US" sz="1600" b="0" i="0" u="none" strike="noStrike" dirty="0">
                          <a:solidFill>
                            <a:srgbClr val="000000"/>
                          </a:solidFill>
                          <a:effectLst/>
                          <a:latin typeface="Calibri" pitchFamily="34" charset="0"/>
                          <a:cs typeface="Calibri" pitchFamily="34" charset="0"/>
                        </a:rPr>
                        <a:t>Berkeley</a:t>
                      </a:r>
                    </a:p>
                  </a:txBody>
                  <a:tcPr marL="9525" marR="9525" marT="9525" marB="0" anchor="b"/>
                </a:tc>
              </a:tr>
              <a:tr h="342089">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cs typeface="Calibri" pitchFamily="34" charset="0"/>
                        </a:rPr>
                        <a:t>Chinese Academy of Sciences</a:t>
                      </a:r>
                    </a:p>
                  </a:txBody>
                  <a:tcPr marL="9525" marR="9525" marT="9525" marB="0" anchor="ctr"/>
                </a:tc>
                <a:tc>
                  <a:txBody>
                    <a:bodyPr/>
                    <a:lstStyle/>
                    <a:p>
                      <a:pPr algn="l" fontAlgn="b"/>
                      <a:r>
                        <a:rPr lang="en-US" sz="1600" b="0" i="0" u="none" strike="noStrike" dirty="0">
                          <a:solidFill>
                            <a:srgbClr val="000000"/>
                          </a:solidFill>
                          <a:effectLst/>
                          <a:latin typeface="Calibri" pitchFamily="34" charset="0"/>
                          <a:cs typeface="Calibri" pitchFamily="34" charset="0"/>
                        </a:rPr>
                        <a:t>University of California, Davis</a:t>
                      </a:r>
                    </a:p>
                  </a:txBody>
                  <a:tcPr marL="9525" marR="9525" marT="9525" marB="0" anchor="b"/>
                </a:tc>
              </a:tr>
              <a:tr h="342089">
                <a:tc>
                  <a:txBody>
                    <a:bodyPr/>
                    <a:lstStyle/>
                    <a:p>
                      <a:pPr algn="l" fontAlgn="ctr"/>
                      <a:r>
                        <a:rPr lang="en-US" sz="1600" b="0" i="0" u="none" strike="noStrike" dirty="0" smtClean="0">
                          <a:solidFill>
                            <a:srgbClr val="000000"/>
                          </a:solidFill>
                          <a:effectLst/>
                          <a:latin typeface="Calibri" pitchFamily="34" charset="0"/>
                          <a:cs typeface="Calibri" pitchFamily="34" charset="0"/>
                        </a:rPr>
                        <a:t>Georgia Tech</a:t>
                      </a:r>
                      <a:endParaRPr lang="en-US" sz="1600" b="0" i="0" u="none" strike="noStrike" dirty="0">
                        <a:solidFill>
                          <a:srgbClr val="000000"/>
                        </a:solidFill>
                        <a:effectLst/>
                        <a:latin typeface="Calibri" pitchFamily="34" charset="0"/>
                        <a:cs typeface="Calibri" pitchFamily="34" charset="0"/>
                      </a:endParaRPr>
                    </a:p>
                  </a:txBody>
                  <a:tcPr marL="9525" marR="9525" marT="9525" marB="0" anchor="ctr"/>
                </a:tc>
                <a:tc>
                  <a:txBody>
                    <a:bodyPr/>
                    <a:lstStyle/>
                    <a:p>
                      <a:pPr algn="l" fontAlgn="ctr"/>
                      <a:r>
                        <a:rPr lang="en-US" sz="1600" b="0" i="0" u="none" strike="noStrike" dirty="0" smtClean="0">
                          <a:solidFill>
                            <a:srgbClr val="000000"/>
                          </a:solidFill>
                          <a:effectLst/>
                          <a:latin typeface="Calibri" pitchFamily="34" charset="0"/>
                          <a:cs typeface="Calibri" pitchFamily="34" charset="0"/>
                        </a:rPr>
                        <a:t>University of Minnesota</a:t>
                      </a:r>
                      <a:endParaRPr lang="en-US" sz="1600" b="0" i="0" u="none" strike="noStrike" dirty="0">
                        <a:solidFill>
                          <a:srgbClr val="000000"/>
                        </a:solidFill>
                        <a:effectLst/>
                        <a:latin typeface="Calibri" pitchFamily="34" charset="0"/>
                        <a:cs typeface="Calibri" pitchFamily="34" charset="0"/>
                      </a:endParaRPr>
                    </a:p>
                  </a:txBody>
                  <a:tcPr marL="9525" marR="9525" marT="9525" marB="0" anchor="b"/>
                </a:tc>
              </a:tr>
              <a:tr h="342089">
                <a:tc>
                  <a:txBody>
                    <a:bodyPr/>
                    <a:lstStyle/>
                    <a:p>
                      <a:pPr algn="l" fontAlgn="ctr"/>
                      <a:r>
                        <a:rPr lang="en-US" sz="1600" b="0" i="0" u="none" strike="noStrike" dirty="0">
                          <a:solidFill>
                            <a:srgbClr val="000000"/>
                          </a:solidFill>
                          <a:effectLst/>
                          <a:latin typeface="Calibri" pitchFamily="34" charset="0"/>
                          <a:cs typeface="Calibri" pitchFamily="34" charset="0"/>
                        </a:rPr>
                        <a:t>Hiroshima University</a:t>
                      </a:r>
                    </a:p>
                  </a:txBody>
                  <a:tcPr marL="9525" marR="9525" marT="9525" marB="0" anchor="ctr"/>
                </a:tc>
                <a:tc>
                  <a:txBody>
                    <a:bodyPr/>
                    <a:lstStyle/>
                    <a:p>
                      <a:r>
                        <a:rPr lang="en-US" sz="1600" b="0" dirty="0" smtClean="0">
                          <a:latin typeface="Calibri" pitchFamily="34" charset="0"/>
                          <a:cs typeface="Calibri" pitchFamily="34" charset="0"/>
                        </a:rPr>
                        <a:t>University</a:t>
                      </a:r>
                      <a:r>
                        <a:rPr lang="en-US" sz="1600" b="0" baseline="0" dirty="0" smtClean="0">
                          <a:latin typeface="Calibri" pitchFamily="34" charset="0"/>
                          <a:cs typeface="Calibri" pitchFamily="34" charset="0"/>
                        </a:rPr>
                        <a:t> of Southern California</a:t>
                      </a:r>
                      <a:endParaRPr lang="en-US" sz="1600" b="0" dirty="0">
                        <a:latin typeface="Calibri" pitchFamily="34" charset="0"/>
                        <a:cs typeface="Calibri" pitchFamily="34" charset="0"/>
                      </a:endParaRPr>
                    </a:p>
                  </a:txBody>
                  <a:tcPr marL="9525" marR="9525" marT="9525" marB="0" anchor="ctr"/>
                </a:tc>
              </a:tr>
              <a:tr h="342089">
                <a:tc>
                  <a:txBody>
                    <a:bodyPr/>
                    <a:lstStyle/>
                    <a:p>
                      <a:pPr algn="l" fontAlgn="ctr"/>
                      <a:r>
                        <a:rPr lang="en-US" sz="1600" b="0" i="0" u="none" strike="noStrike" dirty="0">
                          <a:solidFill>
                            <a:srgbClr val="000000"/>
                          </a:solidFill>
                          <a:effectLst/>
                          <a:latin typeface="Calibri" pitchFamily="34" charset="0"/>
                          <a:cs typeface="Calibri" pitchFamily="34" charset="0"/>
                        </a:rPr>
                        <a:t>Hong Kong University of Science &amp; Tech.</a:t>
                      </a:r>
                    </a:p>
                  </a:txBody>
                  <a:tcPr marL="9525" marR="9525" marT="9525" marB="0"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cs typeface="Calibri" pitchFamily="34" charset="0"/>
                        </a:rPr>
                        <a:t>University of Texas at Dallas</a:t>
                      </a:r>
                    </a:p>
                  </a:txBody>
                  <a:tcPr marL="9525" marR="9525" marT="9525" marB="0" anchor="ctr"/>
                </a:tc>
              </a:tr>
              <a:tr h="342089">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cs typeface="Calibri" pitchFamily="34" charset="0"/>
                        </a:rPr>
                        <a:t>Kyoto University</a:t>
                      </a:r>
                    </a:p>
                  </a:txBody>
                  <a:tcPr marL="9525" marR="9525" marT="9525" marB="0" anchor="ctr"/>
                </a:tc>
                <a:tc>
                  <a:txBody>
                    <a:bodyPr/>
                    <a:lstStyle/>
                    <a:p>
                      <a:pPr algn="l" fontAlgn="ctr"/>
                      <a:r>
                        <a:rPr lang="en-US" sz="1600" b="0" i="0" u="none" strike="noStrike" dirty="0" smtClean="0">
                          <a:solidFill>
                            <a:srgbClr val="000000"/>
                          </a:solidFill>
                          <a:effectLst/>
                          <a:latin typeface="Calibri" pitchFamily="34" charset="0"/>
                          <a:cs typeface="Calibri" pitchFamily="34" charset="0"/>
                        </a:rPr>
                        <a:t>University of Toronto</a:t>
                      </a:r>
                      <a:endParaRPr lang="en-US" sz="1600" b="0" i="0" u="none" strike="noStrike" dirty="0">
                        <a:solidFill>
                          <a:srgbClr val="000000"/>
                        </a:solidFill>
                        <a:effectLst/>
                        <a:latin typeface="Calibri" pitchFamily="34" charset="0"/>
                        <a:cs typeface="Calibri" pitchFamily="34" charset="0"/>
                      </a:endParaRPr>
                    </a:p>
                  </a:txBody>
                  <a:tcPr marL="9525" marR="9525" marT="9525" marB="0" anchor="ctr"/>
                </a:tc>
              </a:tr>
              <a:tr h="342089">
                <a:tc>
                  <a:txBody>
                    <a:bodyPr/>
                    <a:lstStyle/>
                    <a:p>
                      <a:pPr algn="l" fontAlgn="b"/>
                      <a:r>
                        <a:rPr lang="en-US" sz="1600" b="0" i="0" u="none" strike="noStrike" dirty="0" err="1" smtClean="0">
                          <a:solidFill>
                            <a:srgbClr val="000000"/>
                          </a:solidFill>
                          <a:effectLst/>
                          <a:latin typeface="Calibri" pitchFamily="34" charset="0"/>
                          <a:cs typeface="Calibri" pitchFamily="34" charset="0"/>
                        </a:rPr>
                        <a:t>Masdar</a:t>
                      </a:r>
                      <a:r>
                        <a:rPr lang="en-US" sz="1600" b="0" i="0" u="none" strike="noStrike" dirty="0" smtClean="0">
                          <a:solidFill>
                            <a:srgbClr val="000000"/>
                          </a:solidFill>
                          <a:effectLst/>
                          <a:latin typeface="Calibri" pitchFamily="34" charset="0"/>
                          <a:cs typeface="Calibri" pitchFamily="34" charset="0"/>
                        </a:rPr>
                        <a:t> Institute</a:t>
                      </a:r>
                      <a:endParaRPr lang="en-US" sz="1600" b="0" i="0" u="none" strike="noStrike" dirty="0">
                        <a:solidFill>
                          <a:srgbClr val="000000"/>
                        </a:solidFill>
                        <a:effectLst/>
                        <a:latin typeface="Calibri" pitchFamily="34" charset="0"/>
                        <a:cs typeface="Calibri" pitchFamily="34" charset="0"/>
                      </a:endParaRPr>
                    </a:p>
                  </a:txBody>
                  <a:tcPr marL="9525" marR="9525" marT="9525" marB="0" anchor="b"/>
                </a:tc>
                <a:tc>
                  <a:txBody>
                    <a:bodyPr/>
                    <a:lstStyle/>
                    <a:p>
                      <a:pPr algn="l" fontAlgn="ctr"/>
                      <a:r>
                        <a:rPr lang="en-US" sz="1600" b="0" i="0" u="none" strike="noStrike" dirty="0" smtClean="0">
                          <a:solidFill>
                            <a:srgbClr val="000000"/>
                          </a:solidFill>
                          <a:effectLst/>
                          <a:latin typeface="Calibri" pitchFamily="34" charset="0"/>
                          <a:cs typeface="Calibri" pitchFamily="34" charset="0"/>
                        </a:rPr>
                        <a:t>University of Tokyo</a:t>
                      </a:r>
                      <a:endParaRPr lang="en-US" sz="1600" b="0" i="0" u="none" strike="noStrike" dirty="0">
                        <a:solidFill>
                          <a:srgbClr val="000000"/>
                        </a:solidFill>
                        <a:effectLst/>
                        <a:latin typeface="Calibri" pitchFamily="34" charset="0"/>
                        <a:cs typeface="Calibri" pitchFamily="34" charset="0"/>
                      </a:endParaRPr>
                    </a:p>
                  </a:txBody>
                  <a:tcPr marL="9525" marR="9525" marT="9525" marB="0" anchor="ctr"/>
                </a:tc>
              </a:tr>
              <a:tr h="342089">
                <a:tc>
                  <a:txBody>
                    <a:bodyPr/>
                    <a:lstStyle/>
                    <a:p>
                      <a:pPr algn="l" fontAlgn="ctr"/>
                      <a:r>
                        <a:rPr lang="en-US" sz="1600" b="0" i="0" u="none" strike="noStrike" dirty="0" smtClean="0">
                          <a:solidFill>
                            <a:srgbClr val="000000"/>
                          </a:solidFill>
                          <a:effectLst/>
                          <a:latin typeface="Calibri" pitchFamily="34" charset="0"/>
                          <a:cs typeface="Calibri" pitchFamily="34" charset="0"/>
                        </a:rPr>
                        <a:t>MIT Lincoln Laboratory</a:t>
                      </a:r>
                      <a:endParaRPr lang="en-US" sz="1600" b="0" i="0" u="none" strike="noStrike" dirty="0">
                        <a:solidFill>
                          <a:srgbClr val="000000"/>
                        </a:solidFill>
                        <a:effectLst/>
                        <a:latin typeface="Calibri" pitchFamily="34" charset="0"/>
                        <a:cs typeface="Calibri" pitchFamily="34" charset="0"/>
                      </a:endParaRPr>
                    </a:p>
                  </a:txBody>
                  <a:tcPr marL="9525" marR="9525" marT="9525" marB="0" anchor="ctr"/>
                </a:tc>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cs typeface="Calibri" pitchFamily="34" charset="0"/>
                        </a:rPr>
                        <a:t>University of Washington</a:t>
                      </a:r>
                    </a:p>
                  </a:txBody>
                  <a:tcPr marL="9525" marR="9525" marT="9525" marB="0" anchor="ctr"/>
                </a:tc>
              </a:tr>
              <a:tr h="342089">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1600" b="0" i="0" u="none" strike="noStrike" dirty="0" smtClean="0">
                          <a:solidFill>
                            <a:srgbClr val="000000"/>
                          </a:solidFill>
                          <a:effectLst/>
                          <a:latin typeface="Calibri" pitchFamily="34" charset="0"/>
                          <a:cs typeface="Calibri" pitchFamily="34" charset="0"/>
                        </a:rPr>
                        <a:t>Oregon State University</a:t>
                      </a:r>
                    </a:p>
                  </a:txBody>
                  <a:tcPr marL="9525" marR="9525" marT="9525" marB="0" anchor="ctr"/>
                </a:tc>
                <a:tc>
                  <a:txBody>
                    <a:bodyPr/>
                    <a:lstStyle/>
                    <a:p>
                      <a:pPr algn="l" fontAlgn="ctr"/>
                      <a:r>
                        <a:rPr lang="en-US" sz="1600" b="0" i="0" u="none" strike="noStrike" dirty="0">
                          <a:solidFill>
                            <a:srgbClr val="000000"/>
                          </a:solidFill>
                          <a:effectLst/>
                          <a:latin typeface="Calibri" pitchFamily="34" charset="0"/>
                          <a:cs typeface="Calibri" pitchFamily="34" charset="0"/>
                        </a:rPr>
                        <a:t>University of Waterloo</a:t>
                      </a:r>
                    </a:p>
                  </a:txBody>
                  <a:tcPr marL="9525" marR="9525" marT="9525" marB="0" anchor="ctr"/>
                </a:tc>
              </a:tr>
              <a:tr h="342089">
                <a:tc>
                  <a:txBody>
                    <a:bodyPr/>
                    <a:lstStyle/>
                    <a:p>
                      <a:pPr algn="l" fontAlgn="ctr"/>
                      <a:r>
                        <a:rPr lang="en-US" sz="1600" b="0" i="0" u="none" strike="noStrike" dirty="0" smtClean="0">
                          <a:solidFill>
                            <a:srgbClr val="000000"/>
                          </a:solidFill>
                          <a:effectLst/>
                          <a:latin typeface="Calibri" pitchFamily="34" charset="0"/>
                          <a:cs typeface="Calibri" pitchFamily="34" charset="0"/>
                        </a:rPr>
                        <a:t>Purdue University</a:t>
                      </a:r>
                      <a:endParaRPr lang="en-US" sz="1600" b="0" i="0" u="none" strike="noStrike" dirty="0">
                        <a:solidFill>
                          <a:srgbClr val="000000"/>
                        </a:solidFill>
                        <a:effectLst/>
                        <a:latin typeface="Calibri" pitchFamily="34" charset="0"/>
                        <a:cs typeface="Calibri" pitchFamily="34" charset="0"/>
                      </a:endParaRPr>
                    </a:p>
                  </a:txBody>
                  <a:tcPr marL="9525" marR="9525" marT="9525" marB="0" anchor="ctr"/>
                </a:tc>
                <a:tc>
                  <a:txBody>
                    <a:bodyPr/>
                    <a:lstStyle/>
                    <a:p>
                      <a:r>
                        <a:rPr lang="en-US" sz="1600" b="0" dirty="0" smtClean="0">
                          <a:latin typeface="Calibri" pitchFamily="34" charset="0"/>
                          <a:cs typeface="Calibri" pitchFamily="34" charset="0"/>
                        </a:rPr>
                        <a:t>Worcester Polytechnic Institute</a:t>
                      </a:r>
                      <a:endParaRPr lang="en-US" sz="1600" b="0" dirty="0">
                        <a:latin typeface="Calibri" pitchFamily="34" charset="0"/>
                        <a:cs typeface="Calibri" pitchFamily="34" charset="0"/>
                      </a:endParaRPr>
                    </a:p>
                  </a:txBody>
                  <a:tcPr marL="9525" marR="9525" marT="9525" marB="0" anchor="ctr"/>
                </a:tc>
              </a:tr>
            </a:tbl>
          </a:graphicData>
        </a:graphic>
      </p:graphicFrame>
    </p:spTree>
    <p:extLst>
      <p:ext uri="{BB962C8B-B14F-4D97-AF65-F5344CB8AC3E}">
        <p14:creationId xmlns:p14="http://schemas.microsoft.com/office/powerpoint/2010/main" val="171430024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p:txBody>
          <a:bodyPr/>
          <a:lstStyle/>
          <a:p>
            <a:r>
              <a:rPr lang="en-US" dirty="0" smtClean="0"/>
              <a:t>New TPC members (1)</a:t>
            </a:r>
          </a:p>
        </p:txBody>
      </p:sp>
      <p:graphicFrame>
        <p:nvGraphicFramePr>
          <p:cNvPr id="4" name="Table 3"/>
          <p:cNvGraphicFramePr>
            <a:graphicFrameLocks noGrp="1"/>
          </p:cNvGraphicFramePr>
          <p:nvPr>
            <p:extLst>
              <p:ext uri="{D42A27DB-BD31-4B8C-83A1-F6EECF244321}">
                <p14:modId xmlns:p14="http://schemas.microsoft.com/office/powerpoint/2010/main" val="1743350934"/>
              </p:ext>
            </p:extLst>
          </p:nvPr>
        </p:nvGraphicFramePr>
        <p:xfrm>
          <a:off x="685800" y="838200"/>
          <a:ext cx="7772399" cy="3217155"/>
        </p:xfrm>
        <a:graphic>
          <a:graphicData uri="http://schemas.openxmlformats.org/drawingml/2006/table">
            <a:tbl>
              <a:tblPr firstRow="1" bandRow="1">
                <a:tableStyleId>{21E4AEA4-8DFA-4A89-87EB-49C32662AFE0}</a:tableStyleId>
              </a:tblPr>
              <a:tblGrid>
                <a:gridCol w="2520778"/>
                <a:gridCol w="2870886"/>
                <a:gridCol w="2380735"/>
              </a:tblGrid>
              <a:tr h="442984">
                <a:tc>
                  <a:txBody>
                    <a:bodyPr/>
                    <a:lstStyle/>
                    <a:p>
                      <a:pPr marL="0" algn="ctr" defTabSz="914400" rtl="0" eaLnBrk="1" latinLnBrk="0" hangingPunct="1">
                        <a:lnSpc>
                          <a:spcPct val="150000"/>
                        </a:lnSpc>
                      </a:pPr>
                      <a:r>
                        <a:rPr lang="en-US" sz="1400" b="1" kern="1200" dirty="0" smtClean="0">
                          <a:solidFill>
                            <a:schemeClr val="lt1"/>
                          </a:solidFill>
                          <a:latin typeface="+mn-lt"/>
                          <a:ea typeface="+mn-ea"/>
                          <a:cs typeface="+mn-cs"/>
                        </a:rPr>
                        <a:t>Member</a:t>
                      </a:r>
                      <a:endParaRPr lang="en-US" sz="1400" b="1" kern="1200" dirty="0">
                        <a:solidFill>
                          <a:schemeClr val="lt1"/>
                        </a:solidFill>
                        <a:latin typeface="+mn-lt"/>
                        <a:ea typeface="+mn-ea"/>
                        <a:cs typeface="+mn-cs"/>
                      </a:endParaRPr>
                    </a:p>
                  </a:txBody>
                  <a:tcPr anchor="ctr"/>
                </a:tc>
                <a:tc>
                  <a:txBody>
                    <a:bodyPr/>
                    <a:lstStyle/>
                    <a:p>
                      <a:pPr marL="0" algn="ctr" defTabSz="914400" rtl="0" eaLnBrk="1" latinLnBrk="0" hangingPunct="1">
                        <a:lnSpc>
                          <a:spcPct val="150000"/>
                        </a:lnSpc>
                      </a:pPr>
                      <a:r>
                        <a:rPr lang="en-US" sz="1400" b="1" kern="1200" dirty="0" smtClean="0">
                          <a:solidFill>
                            <a:schemeClr val="lt1"/>
                          </a:solidFill>
                          <a:latin typeface="+mn-lt"/>
                          <a:ea typeface="+mn-ea"/>
                          <a:cs typeface="+mn-cs"/>
                        </a:rPr>
                        <a:t>Affiliation</a:t>
                      </a:r>
                      <a:endParaRPr lang="en-US" sz="1400" b="1" kern="1200" dirty="0">
                        <a:solidFill>
                          <a:schemeClr val="lt1"/>
                        </a:solidFill>
                        <a:latin typeface="+mn-lt"/>
                        <a:ea typeface="+mn-ea"/>
                        <a:cs typeface="+mn-cs"/>
                      </a:endParaRPr>
                    </a:p>
                  </a:txBody>
                  <a:tcPr anchor="b"/>
                </a:tc>
                <a:tc>
                  <a:txBody>
                    <a:bodyPr/>
                    <a:lstStyle/>
                    <a:p>
                      <a:pPr algn="ctr"/>
                      <a:r>
                        <a:rPr lang="en-US" sz="1400" dirty="0" smtClean="0"/>
                        <a:t>TPC subcommittee</a:t>
                      </a:r>
                      <a:endParaRPr lang="en-US" sz="1400" b="1" dirty="0">
                        <a:solidFill>
                          <a:schemeClr val="bg1"/>
                        </a:solidFill>
                        <a:latin typeface="Arial" pitchFamily="34" charset="0"/>
                        <a:cs typeface="Arial"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err="1" smtClean="0">
                          <a:solidFill>
                            <a:schemeClr val="dk1"/>
                          </a:solidFill>
                          <a:latin typeface="Calibri" pitchFamily="34" charset="0"/>
                          <a:ea typeface="+mn-ea"/>
                          <a:cs typeface="Calibri" pitchFamily="34" charset="0"/>
                        </a:rPr>
                        <a:t>Abishek</a:t>
                      </a:r>
                      <a:r>
                        <a:rPr lang="en-US" sz="1600" b="0" i="0" u="none" kern="1200" dirty="0" smtClean="0">
                          <a:solidFill>
                            <a:schemeClr val="dk1"/>
                          </a:solidFill>
                          <a:latin typeface="Calibri" pitchFamily="34" charset="0"/>
                          <a:ea typeface="+mn-ea"/>
                          <a:cs typeface="Calibri" pitchFamily="34" charset="0"/>
                        </a:rPr>
                        <a:t> </a:t>
                      </a:r>
                      <a:r>
                        <a:rPr lang="en-US" sz="1600" b="0" i="0" u="none" kern="1200" dirty="0" err="1" smtClean="0">
                          <a:solidFill>
                            <a:schemeClr val="dk1"/>
                          </a:solidFill>
                          <a:latin typeface="Calibri" pitchFamily="34" charset="0"/>
                          <a:ea typeface="+mn-ea"/>
                          <a:cs typeface="Calibri" pitchFamily="34" charset="0"/>
                        </a:rPr>
                        <a:t>Bandyopadhyay</a:t>
                      </a:r>
                      <a:endParaRPr lang="en-US" sz="1600" b="0" i="0" u="none" kern="1200" dirty="0" smtClean="0">
                        <a:solidFill>
                          <a:schemeClr val="dk1"/>
                        </a:solidFill>
                        <a:latin typeface="Calibri" pitchFamily="34" charset="0"/>
                        <a:ea typeface="+mn-ea"/>
                        <a:cs typeface="Calibri" pitchFamily="34" charset="0"/>
                      </a:endParaRP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smtClean="0">
                          <a:solidFill>
                            <a:schemeClr val="dk1"/>
                          </a:solidFill>
                          <a:latin typeface="Calibri" pitchFamily="34" charset="0"/>
                          <a:ea typeface="+mn-ea"/>
                          <a:cs typeface="Calibri" pitchFamily="34" charset="0"/>
                        </a:rPr>
                        <a:t>Analog Devices</a:t>
                      </a: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Data Converters</a:t>
                      </a:r>
                      <a:endParaRPr lang="en-US" sz="1600" b="0" i="0" u="none" kern="1200" dirty="0">
                        <a:solidFill>
                          <a:schemeClr val="dk1"/>
                        </a:solidFill>
                        <a:latin typeface="Calibri" pitchFamily="34" charset="0"/>
                        <a:ea typeface="+mn-ea"/>
                        <a:cs typeface="Calibri" pitchFamily="34" charset="0"/>
                      </a:endParaRPr>
                    </a:p>
                  </a:txBody>
                  <a:tcPr anchor="ctr"/>
                </a:tc>
              </a:tr>
              <a:tr h="376625">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Dong-Young</a:t>
                      </a:r>
                      <a:r>
                        <a:rPr lang="en-US" sz="1600" b="0" i="0" u="none" kern="1200" baseline="0" dirty="0" smtClean="0">
                          <a:solidFill>
                            <a:schemeClr val="dk1"/>
                          </a:solidFill>
                          <a:latin typeface="Calibri" pitchFamily="34" charset="0"/>
                          <a:ea typeface="+mn-ea"/>
                          <a:cs typeface="Calibri" pitchFamily="34" charset="0"/>
                        </a:rPr>
                        <a:t> Chang</a:t>
                      </a:r>
                      <a:endParaRPr lang="en-US" sz="1600" b="0" i="0" u="none" kern="1200" dirty="0" smtClean="0">
                        <a:solidFill>
                          <a:schemeClr val="dk1"/>
                        </a:solidFill>
                        <a:latin typeface="Calibri" pitchFamily="34" charset="0"/>
                        <a:ea typeface="+mn-ea"/>
                        <a:cs typeface="Calibri" pitchFamily="34" charset="0"/>
                      </a:endParaRPr>
                    </a:p>
                  </a:txBody>
                  <a:tcPr anchor="ctr"/>
                </a:tc>
                <a:tc>
                  <a:txBody>
                    <a:bodyPr/>
                    <a:lstStyle/>
                    <a:p>
                      <a:r>
                        <a:rPr lang="en-US" sz="1600" b="0" dirty="0" smtClean="0">
                          <a:latin typeface="Calibri" pitchFamily="34" charset="0"/>
                          <a:cs typeface="Calibri" pitchFamily="34" charset="0"/>
                        </a:rPr>
                        <a:t>Maxim</a:t>
                      </a:r>
                      <a:endParaRPr lang="en-US" sz="1600" b="0" dirty="0">
                        <a:latin typeface="Calibri" pitchFamily="34" charset="0"/>
                        <a:cs typeface="Calibri" pitchFamily="34" charset="0"/>
                      </a:endParaRP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Data Converters</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Mike Chen</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smtClean="0">
                          <a:solidFill>
                            <a:schemeClr val="dk1"/>
                          </a:solidFill>
                          <a:latin typeface="Calibri" pitchFamily="34" charset="0"/>
                          <a:ea typeface="+mn-ea"/>
                          <a:cs typeface="Calibri" pitchFamily="34" charset="0"/>
                        </a:rPr>
                        <a:t>USC</a:t>
                      </a: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Data Converters</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err="1" smtClean="0">
                          <a:solidFill>
                            <a:schemeClr val="dk1"/>
                          </a:solidFill>
                          <a:latin typeface="Calibri" pitchFamily="34" charset="0"/>
                          <a:ea typeface="+mn-ea"/>
                          <a:cs typeface="Calibri" pitchFamily="34" charset="0"/>
                        </a:rPr>
                        <a:t>Ayman</a:t>
                      </a:r>
                      <a:r>
                        <a:rPr lang="en-US" sz="1600" b="0" i="0" u="none" kern="1200" dirty="0" smtClean="0">
                          <a:solidFill>
                            <a:schemeClr val="dk1"/>
                          </a:solidFill>
                          <a:latin typeface="Calibri" pitchFamily="34" charset="0"/>
                          <a:ea typeface="+mn-ea"/>
                          <a:cs typeface="Calibri" pitchFamily="34" charset="0"/>
                        </a:rPr>
                        <a:t> </a:t>
                      </a:r>
                      <a:r>
                        <a:rPr lang="en-US" sz="1600" b="0" i="0" u="none" kern="1200" dirty="0" err="1" smtClean="0">
                          <a:solidFill>
                            <a:schemeClr val="dk1"/>
                          </a:solidFill>
                          <a:latin typeface="Calibri" pitchFamily="34" charset="0"/>
                          <a:ea typeface="+mn-ea"/>
                          <a:cs typeface="Calibri" pitchFamily="34" charset="0"/>
                        </a:rPr>
                        <a:t>Shabra</a:t>
                      </a:r>
                      <a:endParaRPr lang="en-US" sz="1600" b="0" i="0" u="none" kern="1200" dirty="0" smtClean="0">
                        <a:solidFill>
                          <a:schemeClr val="dk1"/>
                        </a:solidFill>
                        <a:latin typeface="Calibri" pitchFamily="34" charset="0"/>
                        <a:ea typeface="+mn-ea"/>
                        <a:cs typeface="Calibri" pitchFamily="34" charset="0"/>
                      </a:endParaRP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err="1" smtClean="0">
                          <a:solidFill>
                            <a:schemeClr val="dk1"/>
                          </a:solidFill>
                          <a:latin typeface="Calibri" pitchFamily="34" charset="0"/>
                          <a:ea typeface="+mn-ea"/>
                          <a:cs typeface="Calibri" pitchFamily="34" charset="0"/>
                        </a:rPr>
                        <a:t>Masdar</a:t>
                      </a:r>
                      <a:r>
                        <a:rPr lang="en-US" sz="1600" b="0" u="none" kern="1200" dirty="0" smtClean="0">
                          <a:solidFill>
                            <a:schemeClr val="dk1"/>
                          </a:solidFill>
                          <a:latin typeface="Calibri" pitchFamily="34" charset="0"/>
                          <a:ea typeface="+mn-ea"/>
                          <a:cs typeface="Calibri" pitchFamily="34" charset="0"/>
                        </a:rPr>
                        <a:t> Institute</a:t>
                      </a: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Analog</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Tim Hancock</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smtClean="0">
                          <a:solidFill>
                            <a:schemeClr val="dk1"/>
                          </a:solidFill>
                          <a:latin typeface="Calibri" pitchFamily="34" charset="0"/>
                          <a:ea typeface="+mn-ea"/>
                          <a:cs typeface="Calibri" pitchFamily="34" charset="0"/>
                        </a:rPr>
                        <a:t>MIT Lincoln Lab</a:t>
                      </a: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Analog</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Stacy Ho</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err="1" smtClean="0">
                          <a:solidFill>
                            <a:schemeClr val="dk1"/>
                          </a:solidFill>
                          <a:latin typeface="Calibri" pitchFamily="34" charset="0"/>
                          <a:ea typeface="+mn-ea"/>
                          <a:cs typeface="Calibri" pitchFamily="34" charset="0"/>
                        </a:rPr>
                        <a:t>Mediatek</a:t>
                      </a:r>
                      <a:endParaRPr lang="en-US" sz="1600" b="0" u="none" kern="1200" dirty="0" smtClean="0">
                        <a:solidFill>
                          <a:schemeClr val="dk1"/>
                        </a:solidFill>
                        <a:latin typeface="Calibri" pitchFamily="34" charset="0"/>
                        <a:ea typeface="+mn-ea"/>
                        <a:cs typeface="Calibri" pitchFamily="34" charset="0"/>
                      </a:endParaRP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Analog</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err="1" smtClean="0">
                          <a:solidFill>
                            <a:schemeClr val="dk1"/>
                          </a:solidFill>
                          <a:latin typeface="Calibri" pitchFamily="34" charset="0"/>
                          <a:ea typeface="+mn-ea"/>
                          <a:cs typeface="Calibri" pitchFamily="34" charset="0"/>
                        </a:rPr>
                        <a:t>Rikki</a:t>
                      </a:r>
                      <a:r>
                        <a:rPr lang="en-US" sz="1600" b="0" i="0" u="none" kern="1200" dirty="0" smtClean="0">
                          <a:solidFill>
                            <a:schemeClr val="dk1"/>
                          </a:solidFill>
                          <a:latin typeface="Calibri" pitchFamily="34" charset="0"/>
                          <a:ea typeface="+mn-ea"/>
                          <a:cs typeface="Calibri" pitchFamily="34" charset="0"/>
                        </a:rPr>
                        <a:t> Muller</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err="1" smtClean="0">
                          <a:solidFill>
                            <a:schemeClr val="dk1"/>
                          </a:solidFill>
                          <a:latin typeface="Calibri" pitchFamily="34" charset="0"/>
                          <a:ea typeface="+mn-ea"/>
                          <a:cs typeface="Calibri" pitchFamily="34" charset="0"/>
                        </a:rPr>
                        <a:t>Coretera</a:t>
                      </a:r>
                      <a:r>
                        <a:rPr lang="en-US" sz="1600" b="0" u="none" kern="1200" dirty="0" smtClean="0">
                          <a:solidFill>
                            <a:schemeClr val="dk1"/>
                          </a:solidFill>
                          <a:latin typeface="Calibri" pitchFamily="34" charset="0"/>
                          <a:ea typeface="+mn-ea"/>
                          <a:cs typeface="Calibri" pitchFamily="34" charset="0"/>
                        </a:rPr>
                        <a:t> </a:t>
                      </a:r>
                      <a:r>
                        <a:rPr lang="en-US" sz="1600" b="0" u="none" kern="1200" dirty="0" err="1" smtClean="0">
                          <a:solidFill>
                            <a:schemeClr val="dk1"/>
                          </a:solidFill>
                          <a:latin typeface="Calibri" pitchFamily="34" charset="0"/>
                          <a:ea typeface="+mn-ea"/>
                          <a:cs typeface="Calibri" pitchFamily="34" charset="0"/>
                        </a:rPr>
                        <a:t>Neurotechnologies</a:t>
                      </a:r>
                      <a:endParaRPr lang="en-US" sz="1600" b="0" u="none" kern="1200" dirty="0" smtClean="0">
                        <a:solidFill>
                          <a:schemeClr val="dk1"/>
                        </a:solidFill>
                        <a:latin typeface="Calibri" pitchFamily="34" charset="0"/>
                        <a:ea typeface="+mn-ea"/>
                        <a:cs typeface="Calibri" pitchFamily="34" charset="0"/>
                      </a:endParaRP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BAMS</a:t>
                      </a:r>
                      <a:endParaRPr lang="en-US" sz="1600" b="0" i="0" u="none" kern="1200" dirty="0">
                        <a:solidFill>
                          <a:schemeClr val="dk1"/>
                        </a:solidFill>
                        <a:latin typeface="Calibri" pitchFamily="34" charset="0"/>
                        <a:ea typeface="+mn-ea"/>
                        <a:cs typeface="Calibri" pitchFamily="34" charset="0"/>
                      </a:endParaRPr>
                    </a:p>
                  </a:txBody>
                  <a:tcPr anchor="ctr"/>
                </a:tc>
              </a:tr>
            </a:tbl>
          </a:graphicData>
        </a:graphic>
      </p:graphicFrame>
    </p:spTree>
    <p:extLst>
      <p:ext uri="{BB962C8B-B14F-4D97-AF65-F5344CB8AC3E}">
        <p14:creationId xmlns:p14="http://schemas.microsoft.com/office/powerpoint/2010/main" val="46335474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p:txBody>
          <a:bodyPr/>
          <a:lstStyle/>
          <a:p>
            <a:r>
              <a:rPr lang="en-US" dirty="0" smtClean="0"/>
              <a:t>New TPC members (2)</a:t>
            </a:r>
          </a:p>
        </p:txBody>
      </p:sp>
      <p:graphicFrame>
        <p:nvGraphicFramePr>
          <p:cNvPr id="4" name="Table 3"/>
          <p:cNvGraphicFramePr>
            <a:graphicFrameLocks noGrp="1"/>
          </p:cNvGraphicFramePr>
          <p:nvPr>
            <p:extLst>
              <p:ext uri="{D42A27DB-BD31-4B8C-83A1-F6EECF244321}">
                <p14:modId xmlns:p14="http://schemas.microsoft.com/office/powerpoint/2010/main" val="158683986"/>
              </p:ext>
            </p:extLst>
          </p:nvPr>
        </p:nvGraphicFramePr>
        <p:xfrm>
          <a:off x="685801" y="838200"/>
          <a:ext cx="7772399" cy="2840530"/>
        </p:xfrm>
        <a:graphic>
          <a:graphicData uri="http://schemas.openxmlformats.org/drawingml/2006/table">
            <a:tbl>
              <a:tblPr firstRow="1" bandRow="1">
                <a:tableStyleId>{21E4AEA4-8DFA-4A89-87EB-49C32662AFE0}</a:tableStyleId>
              </a:tblPr>
              <a:tblGrid>
                <a:gridCol w="2520778"/>
                <a:gridCol w="2870886"/>
                <a:gridCol w="2380735"/>
              </a:tblGrid>
              <a:tr h="442984">
                <a:tc>
                  <a:txBody>
                    <a:bodyPr/>
                    <a:lstStyle/>
                    <a:p>
                      <a:pPr marL="0" algn="ctr" defTabSz="914400" rtl="0" eaLnBrk="1" latinLnBrk="0" hangingPunct="1">
                        <a:lnSpc>
                          <a:spcPct val="150000"/>
                        </a:lnSpc>
                      </a:pPr>
                      <a:r>
                        <a:rPr lang="en-US" sz="1400" b="1" kern="1200" dirty="0" smtClean="0">
                          <a:solidFill>
                            <a:schemeClr val="lt1"/>
                          </a:solidFill>
                          <a:latin typeface="+mn-lt"/>
                          <a:ea typeface="+mn-ea"/>
                          <a:cs typeface="+mn-cs"/>
                        </a:rPr>
                        <a:t>Member</a:t>
                      </a:r>
                      <a:endParaRPr lang="en-US" sz="1400" b="1" kern="1200" dirty="0">
                        <a:solidFill>
                          <a:schemeClr val="lt1"/>
                        </a:solidFill>
                        <a:latin typeface="+mn-lt"/>
                        <a:ea typeface="+mn-ea"/>
                        <a:cs typeface="+mn-cs"/>
                      </a:endParaRPr>
                    </a:p>
                  </a:txBody>
                  <a:tcPr anchor="ctr"/>
                </a:tc>
                <a:tc>
                  <a:txBody>
                    <a:bodyPr/>
                    <a:lstStyle/>
                    <a:p>
                      <a:pPr marL="0" algn="ctr" defTabSz="914400" rtl="0" eaLnBrk="1" latinLnBrk="0" hangingPunct="1">
                        <a:lnSpc>
                          <a:spcPct val="150000"/>
                        </a:lnSpc>
                      </a:pPr>
                      <a:r>
                        <a:rPr lang="en-US" sz="1400" b="1" kern="1200" dirty="0" smtClean="0">
                          <a:solidFill>
                            <a:schemeClr val="lt1"/>
                          </a:solidFill>
                          <a:latin typeface="+mn-lt"/>
                          <a:ea typeface="+mn-ea"/>
                          <a:cs typeface="+mn-cs"/>
                        </a:rPr>
                        <a:t>Affiliation</a:t>
                      </a:r>
                      <a:endParaRPr lang="en-US" sz="1400" b="1" kern="1200" dirty="0">
                        <a:solidFill>
                          <a:schemeClr val="lt1"/>
                        </a:solidFill>
                        <a:latin typeface="+mn-lt"/>
                        <a:ea typeface="+mn-ea"/>
                        <a:cs typeface="+mn-cs"/>
                      </a:endParaRPr>
                    </a:p>
                  </a:txBody>
                  <a:tcPr anchor="b"/>
                </a:tc>
                <a:tc>
                  <a:txBody>
                    <a:bodyPr/>
                    <a:lstStyle/>
                    <a:p>
                      <a:pPr algn="ctr"/>
                      <a:r>
                        <a:rPr lang="en-US" sz="1400" dirty="0" smtClean="0"/>
                        <a:t>TPC subcommittee</a:t>
                      </a:r>
                      <a:endParaRPr lang="en-US" sz="1400" b="1" dirty="0">
                        <a:solidFill>
                          <a:schemeClr val="bg1"/>
                        </a:solidFill>
                        <a:latin typeface="Arial" pitchFamily="34" charset="0"/>
                        <a:cs typeface="Arial"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Mike Mulligan</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smtClean="0">
                          <a:solidFill>
                            <a:schemeClr val="dk1"/>
                          </a:solidFill>
                          <a:latin typeface="Calibri" pitchFamily="34" charset="0"/>
                          <a:ea typeface="+mn-ea"/>
                          <a:cs typeface="Calibri" pitchFamily="34" charset="0"/>
                        </a:rPr>
                        <a:t>Silicon </a:t>
                      </a:r>
                      <a:r>
                        <a:rPr lang="en-US" sz="1600" b="0" u="none" kern="1200" dirty="0" err="1" smtClean="0">
                          <a:solidFill>
                            <a:schemeClr val="dk1"/>
                          </a:solidFill>
                          <a:latin typeface="Calibri" pitchFamily="34" charset="0"/>
                          <a:ea typeface="+mn-ea"/>
                          <a:cs typeface="Calibri" pitchFamily="34" charset="0"/>
                        </a:rPr>
                        <a:t>Labortories</a:t>
                      </a:r>
                      <a:endParaRPr lang="en-US" sz="1600" b="0" u="none" kern="1200" dirty="0" smtClean="0">
                        <a:solidFill>
                          <a:schemeClr val="dk1"/>
                        </a:solidFill>
                        <a:latin typeface="Calibri" pitchFamily="34" charset="0"/>
                        <a:ea typeface="+mn-ea"/>
                        <a:cs typeface="Calibri" pitchFamily="34" charset="0"/>
                      </a:endParaRP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Power</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err="1" smtClean="0">
                          <a:solidFill>
                            <a:schemeClr val="dk1"/>
                          </a:solidFill>
                          <a:latin typeface="Calibri" pitchFamily="34" charset="0"/>
                          <a:ea typeface="+mn-ea"/>
                          <a:cs typeface="Calibri" pitchFamily="34" charset="0"/>
                        </a:rPr>
                        <a:t>Chunlei</a:t>
                      </a:r>
                      <a:r>
                        <a:rPr lang="en-US" sz="1600" b="0" i="0" u="none" kern="1200" dirty="0" smtClean="0">
                          <a:solidFill>
                            <a:schemeClr val="dk1"/>
                          </a:solidFill>
                          <a:latin typeface="Calibri" pitchFamily="34" charset="0"/>
                          <a:ea typeface="+mn-ea"/>
                          <a:cs typeface="Calibri" pitchFamily="34" charset="0"/>
                        </a:rPr>
                        <a:t> Shi</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smtClean="0">
                          <a:solidFill>
                            <a:schemeClr val="dk1"/>
                          </a:solidFill>
                          <a:latin typeface="Calibri" pitchFamily="34" charset="0"/>
                          <a:ea typeface="+mn-ea"/>
                          <a:cs typeface="Calibri" pitchFamily="34" charset="0"/>
                        </a:rPr>
                        <a:t>Qualcomm</a:t>
                      </a: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Power</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Lee-</a:t>
                      </a:r>
                      <a:r>
                        <a:rPr lang="en-US" sz="1600" b="0" i="0" u="none" kern="1200" dirty="0" err="1" smtClean="0">
                          <a:solidFill>
                            <a:schemeClr val="dk1"/>
                          </a:solidFill>
                          <a:latin typeface="Calibri" pitchFamily="34" charset="0"/>
                          <a:ea typeface="+mn-ea"/>
                          <a:cs typeface="Calibri" pitchFamily="34" charset="0"/>
                        </a:rPr>
                        <a:t>Kee</a:t>
                      </a:r>
                      <a:r>
                        <a:rPr lang="en-US" sz="1600" b="0" i="0" u="none" kern="1200" baseline="0" dirty="0" smtClean="0">
                          <a:solidFill>
                            <a:schemeClr val="dk1"/>
                          </a:solidFill>
                          <a:latin typeface="Calibri" pitchFamily="34" charset="0"/>
                          <a:ea typeface="+mn-ea"/>
                          <a:cs typeface="Calibri" pitchFamily="34" charset="0"/>
                        </a:rPr>
                        <a:t> Yong</a:t>
                      </a:r>
                      <a:endParaRPr lang="en-US" sz="1600" b="0" i="0" u="none" kern="1200" dirty="0" smtClean="0">
                        <a:solidFill>
                          <a:schemeClr val="dk1"/>
                        </a:solidFill>
                        <a:latin typeface="Calibri" pitchFamily="34" charset="0"/>
                        <a:ea typeface="+mn-ea"/>
                        <a:cs typeface="Calibri" pitchFamily="34" charset="0"/>
                      </a:endParaRP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err="1" smtClean="0">
                          <a:solidFill>
                            <a:schemeClr val="dk1"/>
                          </a:solidFill>
                          <a:latin typeface="Calibri" pitchFamily="34" charset="0"/>
                          <a:ea typeface="+mn-ea"/>
                          <a:cs typeface="Calibri" pitchFamily="34" charset="0"/>
                        </a:rPr>
                        <a:t>Mediatek</a:t>
                      </a:r>
                      <a:endParaRPr lang="en-US" sz="1600" b="0" u="none" kern="1200" dirty="0" smtClean="0">
                        <a:solidFill>
                          <a:schemeClr val="dk1"/>
                        </a:solidFill>
                        <a:latin typeface="Calibri" pitchFamily="34" charset="0"/>
                        <a:ea typeface="+mn-ea"/>
                        <a:cs typeface="Calibri" pitchFamily="34" charset="0"/>
                      </a:endParaRP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SOC 3D</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err="1" smtClean="0">
                          <a:solidFill>
                            <a:schemeClr val="dk1"/>
                          </a:solidFill>
                          <a:latin typeface="Calibri" pitchFamily="34" charset="0"/>
                          <a:ea typeface="+mn-ea"/>
                          <a:cs typeface="Calibri" pitchFamily="34" charset="0"/>
                        </a:rPr>
                        <a:t>Swaminathan</a:t>
                      </a:r>
                      <a:r>
                        <a:rPr lang="en-US" sz="1600" b="0" i="0" u="none" kern="1200" dirty="0" smtClean="0">
                          <a:solidFill>
                            <a:schemeClr val="dk1"/>
                          </a:solidFill>
                          <a:latin typeface="Calibri" pitchFamily="34" charset="0"/>
                          <a:ea typeface="+mn-ea"/>
                          <a:cs typeface="Calibri" pitchFamily="34" charset="0"/>
                        </a:rPr>
                        <a:t> </a:t>
                      </a:r>
                      <a:r>
                        <a:rPr lang="en-US" sz="1600" b="0" i="0" u="none" kern="1200" dirty="0" err="1" smtClean="0">
                          <a:solidFill>
                            <a:schemeClr val="dk1"/>
                          </a:solidFill>
                          <a:latin typeface="Calibri" pitchFamily="34" charset="0"/>
                          <a:ea typeface="+mn-ea"/>
                          <a:cs typeface="Calibri" pitchFamily="34" charset="0"/>
                        </a:rPr>
                        <a:t>Sankara</a:t>
                      </a:r>
                      <a:endParaRPr lang="en-US" sz="1600" b="0" i="0" u="none" kern="1200" dirty="0" smtClean="0">
                        <a:solidFill>
                          <a:schemeClr val="dk1"/>
                        </a:solidFill>
                        <a:latin typeface="Calibri" pitchFamily="34" charset="0"/>
                        <a:ea typeface="+mn-ea"/>
                        <a:cs typeface="Calibri" pitchFamily="34" charset="0"/>
                      </a:endParaRP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smtClean="0">
                          <a:solidFill>
                            <a:schemeClr val="dk1"/>
                          </a:solidFill>
                          <a:latin typeface="Calibri" pitchFamily="34" charset="0"/>
                          <a:ea typeface="+mn-ea"/>
                          <a:cs typeface="Calibri" pitchFamily="34" charset="0"/>
                        </a:rPr>
                        <a:t>TI</a:t>
                      </a: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Wireless</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smtClean="0">
                          <a:solidFill>
                            <a:schemeClr val="dk1"/>
                          </a:solidFill>
                          <a:latin typeface="Calibri" pitchFamily="34" charset="0"/>
                          <a:ea typeface="+mn-ea"/>
                          <a:cs typeface="Calibri" pitchFamily="34" charset="0"/>
                        </a:rPr>
                        <a:t>Jun Cao</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u="none" kern="1200" dirty="0" smtClean="0">
                          <a:solidFill>
                            <a:schemeClr val="dk1"/>
                          </a:solidFill>
                          <a:latin typeface="Calibri" pitchFamily="34" charset="0"/>
                          <a:ea typeface="+mn-ea"/>
                          <a:cs typeface="Calibri" pitchFamily="34" charset="0"/>
                        </a:rPr>
                        <a:t>Broadcom</a:t>
                      </a: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err="1" smtClean="0">
                          <a:solidFill>
                            <a:schemeClr val="dk1"/>
                          </a:solidFill>
                          <a:latin typeface="Calibri" pitchFamily="34" charset="0"/>
                          <a:ea typeface="+mn-ea"/>
                          <a:cs typeface="Calibri" pitchFamily="34" charset="0"/>
                        </a:rPr>
                        <a:t>Wireline</a:t>
                      </a:r>
                      <a:endParaRPr lang="en-US" sz="1600" b="0" i="0" u="none" kern="1200" dirty="0">
                        <a:solidFill>
                          <a:schemeClr val="dk1"/>
                        </a:solidFill>
                        <a:latin typeface="Calibri" pitchFamily="34" charset="0"/>
                        <a:ea typeface="+mn-ea"/>
                        <a:cs typeface="Calibri" pitchFamily="34" charset="0"/>
                      </a:endParaRPr>
                    </a:p>
                  </a:txBody>
                  <a:tcPr anchor="ctr"/>
                </a:tc>
              </a:tr>
              <a:tr h="399591">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err="1" smtClean="0">
                          <a:solidFill>
                            <a:schemeClr val="dk1"/>
                          </a:solidFill>
                          <a:latin typeface="Calibri" pitchFamily="34" charset="0"/>
                          <a:ea typeface="+mn-ea"/>
                          <a:cs typeface="Calibri" pitchFamily="34" charset="0"/>
                        </a:rPr>
                        <a:t>Hae</a:t>
                      </a:r>
                      <a:r>
                        <a:rPr lang="en-US" sz="1600" b="0" i="0" u="none" kern="1200" dirty="0" smtClean="0">
                          <a:solidFill>
                            <a:schemeClr val="dk1"/>
                          </a:solidFill>
                          <a:latin typeface="Calibri" pitchFamily="34" charset="0"/>
                          <a:ea typeface="+mn-ea"/>
                          <a:cs typeface="Calibri" pitchFamily="34" charset="0"/>
                        </a:rPr>
                        <a:t>-Chang Lee</a:t>
                      </a:r>
                    </a:p>
                  </a:txBody>
                  <a:tcPr anchor="ctr"/>
                </a:tc>
                <a:tc>
                  <a:txBody>
                    <a:bodyPr/>
                    <a:lstStyle/>
                    <a:p>
                      <a:r>
                        <a:rPr lang="en-US" sz="1600" b="0" dirty="0" smtClean="0">
                          <a:latin typeface="Calibri" pitchFamily="34" charset="0"/>
                          <a:cs typeface="Calibri" pitchFamily="34" charset="0"/>
                        </a:rPr>
                        <a:t>Altera</a:t>
                      </a:r>
                      <a:endParaRPr lang="en-US" sz="1600" b="0" dirty="0">
                        <a:latin typeface="Calibri" pitchFamily="34" charset="0"/>
                        <a:cs typeface="Calibri" pitchFamily="34" charset="0"/>
                      </a:endParaRPr>
                    </a:p>
                  </a:txBody>
                  <a:tcPr anchor="ctr"/>
                </a:tc>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1600" b="0" i="0" u="none" kern="1200" dirty="0" err="1" smtClean="0">
                          <a:solidFill>
                            <a:schemeClr val="dk1"/>
                          </a:solidFill>
                          <a:latin typeface="Calibri" pitchFamily="34" charset="0"/>
                          <a:ea typeface="+mn-ea"/>
                          <a:cs typeface="Calibri" pitchFamily="34" charset="0"/>
                        </a:rPr>
                        <a:t>Wireline</a:t>
                      </a:r>
                      <a:endParaRPr lang="en-US" sz="1600" b="0" i="0" u="none" kern="1200" dirty="0">
                        <a:solidFill>
                          <a:schemeClr val="dk1"/>
                        </a:solidFill>
                        <a:latin typeface="Calibri" pitchFamily="34" charset="0"/>
                        <a:ea typeface="+mn-ea"/>
                        <a:cs typeface="Calibri" pitchFamily="34" charset="0"/>
                      </a:endParaRPr>
                    </a:p>
                  </a:txBody>
                  <a:tcPr anchor="ctr"/>
                </a:tc>
              </a:tr>
            </a:tbl>
          </a:graphicData>
        </a:graphic>
      </p:graphicFrame>
    </p:spTree>
    <p:extLst>
      <p:ext uri="{BB962C8B-B14F-4D97-AF65-F5344CB8AC3E}">
        <p14:creationId xmlns:p14="http://schemas.microsoft.com/office/powerpoint/2010/main" val="1747363914"/>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p:txBody>
          <a:bodyPr/>
          <a:lstStyle/>
          <a:p>
            <a:r>
              <a:rPr lang="en-US" dirty="0" smtClean="0"/>
              <a:t>Analog Circuit Design</a:t>
            </a:r>
          </a:p>
        </p:txBody>
      </p:sp>
      <p:sp>
        <p:nvSpPr>
          <p:cNvPr id="15363" name="Content Placeholder 2"/>
          <p:cNvSpPr>
            <a:spLocks noGrp="1"/>
          </p:cNvSpPr>
          <p:nvPr>
            <p:ph idx="1"/>
          </p:nvPr>
        </p:nvSpPr>
        <p:spPr>
          <a:xfrm>
            <a:off x="381000" y="5638800"/>
            <a:ext cx="8228013" cy="457200"/>
          </a:xfrm>
        </p:spPr>
        <p:txBody>
          <a:bodyPr/>
          <a:lstStyle/>
          <a:p>
            <a:r>
              <a:rPr lang="en-US" b="1" dirty="0" smtClean="0"/>
              <a:t>Subcommittee chair: </a:t>
            </a:r>
            <a:r>
              <a:rPr lang="en-US" b="1" dirty="0" err="1"/>
              <a:t>Xicheng</a:t>
            </a:r>
            <a:r>
              <a:rPr lang="en-US" b="1" dirty="0"/>
              <a:t> Jiang</a:t>
            </a:r>
            <a:endParaRPr lang="en-US" b="1" dirty="0" smtClean="0"/>
          </a:p>
        </p:txBody>
      </p:sp>
      <p:graphicFrame>
        <p:nvGraphicFramePr>
          <p:cNvPr id="7" name="Table 6"/>
          <p:cNvGraphicFramePr>
            <a:graphicFrameLocks noGrp="1"/>
          </p:cNvGraphicFramePr>
          <p:nvPr>
            <p:extLst>
              <p:ext uri="{D42A27DB-BD31-4B8C-83A1-F6EECF244321}">
                <p14:modId xmlns:p14="http://schemas.microsoft.com/office/powerpoint/2010/main" val="305972089"/>
              </p:ext>
            </p:extLst>
          </p:nvPr>
        </p:nvGraphicFramePr>
        <p:xfrm>
          <a:off x="609600" y="1077201"/>
          <a:ext cx="7696200" cy="3189999"/>
        </p:xfrm>
        <a:graphic>
          <a:graphicData uri="http://schemas.openxmlformats.org/drawingml/2006/table">
            <a:tbl>
              <a:tblPr/>
              <a:tblGrid>
                <a:gridCol w="2212488"/>
                <a:gridCol w="2212488"/>
                <a:gridCol w="3271224"/>
              </a:tblGrid>
              <a:tr h="578407">
                <a:tc gridSpan="2">
                  <a:txBody>
                    <a:bodyPr/>
                    <a:lstStyle/>
                    <a:p>
                      <a:pPr marL="0" marR="0" lvl="0" indent="0" algn="ctr" defTabSz="914400" rtl="0" eaLnBrk="1" fontAlgn="base" latinLnBrk="0" hangingPunct="1">
                        <a:lnSpc>
                          <a:spcPct val="15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Member</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hMerge="1">
                  <a:txBody>
                    <a:bodyPr/>
                    <a:lstStyle/>
                    <a:p>
                      <a:pPr marL="0" marR="0" lvl="0" indent="0" algn="ctr" defTabSz="914400" rtl="0" eaLnBrk="1" fontAlgn="base" latinLnBrk="0" hangingPunct="1">
                        <a:lnSpc>
                          <a:spcPct val="150000"/>
                        </a:lnSpc>
                        <a:spcBef>
                          <a:spcPct val="0"/>
                        </a:spcBef>
                        <a:spcAft>
                          <a:spcPct val="0"/>
                        </a:spcAft>
                        <a:buClrTx/>
                        <a:buSzTx/>
                        <a:buFontTx/>
                        <a:buNone/>
                        <a:tabLst/>
                      </a:pPr>
                      <a:endParaRPr kumimoji="0" lang="en-US" sz="1800" b="1" i="0" u="none" strike="noStrike" cap="none" normalizeH="0" baseline="0" dirty="0" smtClean="0">
                        <a:ln>
                          <a:noFill/>
                        </a:ln>
                        <a:solidFill>
                          <a:srgbClr val="FFFFFF"/>
                        </a:solidFill>
                        <a:effectLst/>
                        <a:latin typeface="Calibri" pitchFamily="34" charset="0"/>
                      </a:endParaRP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r>
              <a:tr h="326449">
                <a:tc>
                  <a:txBody>
                    <a:bodyPr/>
                    <a:lstStyle/>
                    <a:p>
                      <a:pPr algn="l" fontAlgn="b"/>
                      <a:r>
                        <a:rPr lang="en-US" sz="1800" b="0" i="0" u="none" strike="noStrike" baseline="0" dirty="0">
                          <a:solidFill>
                            <a:srgbClr val="000000"/>
                          </a:solidFill>
                          <a:effectLst/>
                          <a:latin typeface="Calibri"/>
                        </a:rPr>
                        <a:t>Tim</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b"/>
                      <a:r>
                        <a:rPr lang="en-US" sz="1800" b="0" i="0" u="none" strike="noStrike" baseline="0">
                          <a:solidFill>
                            <a:srgbClr val="000000"/>
                          </a:solidFill>
                          <a:effectLst/>
                          <a:latin typeface="Calibri"/>
                        </a:rPr>
                        <a:t>Hancock</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b"/>
                      <a:r>
                        <a:rPr lang="en-US" sz="1800" b="0" i="0" u="none" strike="noStrike" baseline="0">
                          <a:solidFill>
                            <a:srgbClr val="000000"/>
                          </a:solidFill>
                          <a:effectLst/>
                          <a:latin typeface="Calibri"/>
                        </a:rPr>
                        <a:t>MIT Lincoln Lab</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326449">
                <a:tc>
                  <a:txBody>
                    <a:bodyPr/>
                    <a:lstStyle/>
                    <a:p>
                      <a:pPr algn="l" fontAlgn="ctr"/>
                      <a:r>
                        <a:rPr lang="en-US" sz="1800" b="0" i="0" u="none" strike="noStrike" baseline="0">
                          <a:solidFill>
                            <a:srgbClr val="000000"/>
                          </a:solidFill>
                          <a:effectLst/>
                          <a:latin typeface="Calibri"/>
                        </a:rPr>
                        <a:t>Yusuf</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baseline="0">
                          <a:solidFill>
                            <a:srgbClr val="000000"/>
                          </a:solidFill>
                          <a:effectLst/>
                          <a:latin typeface="Calibri"/>
                        </a:rPr>
                        <a:t>Haque</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baseline="0">
                          <a:solidFill>
                            <a:srgbClr val="000000"/>
                          </a:solidFill>
                          <a:effectLst/>
                          <a:latin typeface="Calibri"/>
                        </a:rPr>
                        <a:t>Crest Semiconductors Inc.</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326449">
                <a:tc>
                  <a:txBody>
                    <a:bodyPr/>
                    <a:lstStyle/>
                    <a:p>
                      <a:pPr algn="l" fontAlgn="ctr"/>
                      <a:r>
                        <a:rPr lang="en-US" sz="1800" b="0" i="0" u="none" strike="noStrike" baseline="0">
                          <a:solidFill>
                            <a:srgbClr val="000000"/>
                          </a:solidFill>
                          <a:effectLst/>
                          <a:latin typeface="Calibri"/>
                        </a:rPr>
                        <a:t>Stacy</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baseline="0">
                          <a:solidFill>
                            <a:srgbClr val="000000"/>
                          </a:solidFill>
                          <a:effectLst/>
                          <a:latin typeface="Calibri"/>
                        </a:rPr>
                        <a:t>Ho</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baseline="0">
                          <a:solidFill>
                            <a:srgbClr val="000000"/>
                          </a:solidFill>
                          <a:effectLst/>
                          <a:latin typeface="Calibri"/>
                        </a:rPr>
                        <a:t>Mediatek</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326449">
                <a:tc>
                  <a:txBody>
                    <a:bodyPr/>
                    <a:lstStyle/>
                    <a:p>
                      <a:pPr algn="l" fontAlgn="ctr"/>
                      <a:r>
                        <a:rPr lang="en-US" sz="1800" b="0" i="0" u="none" strike="noStrike" baseline="0">
                          <a:solidFill>
                            <a:srgbClr val="000000"/>
                          </a:solidFill>
                          <a:effectLst/>
                          <a:latin typeface="Calibri"/>
                        </a:rPr>
                        <a:t>Xicheng</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baseline="0">
                          <a:solidFill>
                            <a:srgbClr val="000000"/>
                          </a:solidFill>
                          <a:effectLst/>
                          <a:latin typeface="Calibri"/>
                        </a:rPr>
                        <a:t>Jiang</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baseline="0">
                          <a:solidFill>
                            <a:srgbClr val="000000"/>
                          </a:solidFill>
                          <a:effectLst/>
                          <a:latin typeface="Calibri"/>
                        </a:rPr>
                        <a:t>Broadcom</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326449">
                <a:tc>
                  <a:txBody>
                    <a:bodyPr/>
                    <a:lstStyle/>
                    <a:p>
                      <a:pPr algn="l" fontAlgn="b"/>
                      <a:r>
                        <a:rPr lang="en-US" sz="1800" b="0" i="0" u="none" strike="noStrike" baseline="0">
                          <a:solidFill>
                            <a:srgbClr val="000000"/>
                          </a:solidFill>
                          <a:effectLst/>
                          <a:latin typeface="Calibri"/>
                        </a:rPr>
                        <a:t>Stephen</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b"/>
                      <a:r>
                        <a:rPr lang="en-US" sz="1800" b="0" i="0" u="none" strike="noStrike" baseline="0">
                          <a:solidFill>
                            <a:srgbClr val="000000"/>
                          </a:solidFill>
                          <a:effectLst/>
                          <a:latin typeface="Calibri"/>
                        </a:rPr>
                        <a:t>O'Driscoll</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b"/>
                      <a:r>
                        <a:rPr lang="en-US" sz="1800" b="0" i="0" u="none" strike="noStrike" baseline="0">
                          <a:solidFill>
                            <a:srgbClr val="000000"/>
                          </a:solidFill>
                          <a:effectLst/>
                          <a:latin typeface="Calibri"/>
                        </a:rPr>
                        <a:t>University of California, Davis</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326449">
                <a:tc>
                  <a:txBody>
                    <a:bodyPr/>
                    <a:lstStyle/>
                    <a:p>
                      <a:pPr algn="l" fontAlgn="ctr"/>
                      <a:r>
                        <a:rPr lang="en-US" sz="1800" b="0" i="0" u="none" strike="noStrike" baseline="0">
                          <a:solidFill>
                            <a:srgbClr val="000000"/>
                          </a:solidFill>
                          <a:effectLst/>
                          <a:latin typeface="Calibri"/>
                        </a:rPr>
                        <a:t>Alessandro</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baseline="0">
                          <a:solidFill>
                            <a:srgbClr val="000000"/>
                          </a:solidFill>
                          <a:effectLst/>
                          <a:latin typeface="Calibri"/>
                        </a:rPr>
                        <a:t>Piovaccari</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baseline="0">
                          <a:solidFill>
                            <a:srgbClr val="000000"/>
                          </a:solidFill>
                          <a:effectLst/>
                          <a:latin typeface="Calibri"/>
                        </a:rPr>
                        <a:t>Silicon Laboratories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326449">
                <a:tc>
                  <a:txBody>
                    <a:bodyPr/>
                    <a:lstStyle/>
                    <a:p>
                      <a:pPr algn="l" fontAlgn="ctr"/>
                      <a:r>
                        <a:rPr lang="en-US" sz="1800" b="0" i="0" u="none" strike="noStrike" baseline="0">
                          <a:solidFill>
                            <a:srgbClr val="000000"/>
                          </a:solidFill>
                          <a:effectLst/>
                          <a:latin typeface="Calibri"/>
                        </a:rPr>
                        <a:t>Ken</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baseline="0">
                          <a:solidFill>
                            <a:srgbClr val="000000"/>
                          </a:solidFill>
                          <a:effectLst/>
                          <a:latin typeface="Calibri"/>
                        </a:rPr>
                        <a:t>Suyama</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baseline="0">
                          <a:solidFill>
                            <a:srgbClr val="000000"/>
                          </a:solidFill>
                          <a:effectLst/>
                          <a:latin typeface="Calibri"/>
                        </a:rPr>
                        <a:t>Epoch Microelectronics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326449">
                <a:tc>
                  <a:txBody>
                    <a:bodyPr/>
                    <a:lstStyle/>
                    <a:p>
                      <a:pPr algn="l" fontAlgn="ctr"/>
                      <a:r>
                        <a:rPr lang="en-US" sz="1800" b="0" i="0" u="none" strike="noStrike" baseline="0">
                          <a:solidFill>
                            <a:srgbClr val="000000"/>
                          </a:solidFill>
                          <a:effectLst/>
                          <a:latin typeface="Calibri"/>
                        </a:rPr>
                        <a:t>Kimo</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baseline="0">
                          <a:solidFill>
                            <a:srgbClr val="000000"/>
                          </a:solidFill>
                          <a:effectLst/>
                          <a:latin typeface="Calibri"/>
                        </a:rPr>
                        <a:t>Tam</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baseline="0" dirty="0">
                          <a:solidFill>
                            <a:srgbClr val="000000"/>
                          </a:solidFill>
                          <a:effectLst/>
                          <a:latin typeface="Calibri"/>
                        </a:rPr>
                        <a:t>Analog Devices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bl>
          </a:graphicData>
        </a:graphic>
      </p:graphicFrame>
    </p:spTree>
    <p:extLst>
      <p:ext uri="{BB962C8B-B14F-4D97-AF65-F5344CB8AC3E}">
        <p14:creationId xmlns:p14="http://schemas.microsoft.com/office/powerpoint/2010/main" val="376522984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p:txBody>
          <a:bodyPr/>
          <a:lstStyle/>
          <a:p>
            <a:r>
              <a:rPr lang="en-US" dirty="0" smtClean="0"/>
              <a:t>Data Converters</a:t>
            </a:r>
          </a:p>
        </p:txBody>
      </p:sp>
      <p:sp>
        <p:nvSpPr>
          <p:cNvPr id="15363" name="Content Placeholder 2"/>
          <p:cNvSpPr>
            <a:spLocks noGrp="1"/>
          </p:cNvSpPr>
          <p:nvPr>
            <p:ph idx="1"/>
          </p:nvPr>
        </p:nvSpPr>
        <p:spPr>
          <a:xfrm>
            <a:off x="381000" y="5638800"/>
            <a:ext cx="8228013" cy="457200"/>
          </a:xfrm>
        </p:spPr>
        <p:txBody>
          <a:bodyPr/>
          <a:lstStyle/>
          <a:p>
            <a:r>
              <a:rPr lang="en-US" b="1" dirty="0" smtClean="0"/>
              <a:t>Subcommittee chair: John McNeill</a:t>
            </a:r>
          </a:p>
        </p:txBody>
      </p:sp>
      <p:graphicFrame>
        <p:nvGraphicFramePr>
          <p:cNvPr id="7" name="Table 6"/>
          <p:cNvGraphicFramePr>
            <a:graphicFrameLocks noGrp="1"/>
          </p:cNvGraphicFramePr>
          <p:nvPr>
            <p:extLst>
              <p:ext uri="{D42A27DB-BD31-4B8C-83A1-F6EECF244321}">
                <p14:modId xmlns:p14="http://schemas.microsoft.com/office/powerpoint/2010/main" val="657985103"/>
              </p:ext>
            </p:extLst>
          </p:nvPr>
        </p:nvGraphicFramePr>
        <p:xfrm>
          <a:off x="609600" y="1077201"/>
          <a:ext cx="7696200" cy="3189999"/>
        </p:xfrm>
        <a:graphic>
          <a:graphicData uri="http://schemas.openxmlformats.org/drawingml/2006/table">
            <a:tbl>
              <a:tblPr/>
              <a:tblGrid>
                <a:gridCol w="2212488"/>
                <a:gridCol w="2212488"/>
                <a:gridCol w="3271224"/>
              </a:tblGrid>
              <a:tr h="578407">
                <a:tc gridSpan="2">
                  <a:txBody>
                    <a:bodyPr/>
                    <a:lstStyle/>
                    <a:p>
                      <a:pPr marL="0" marR="0" lvl="0" indent="0" algn="ctr" defTabSz="914400" rtl="0" eaLnBrk="1" fontAlgn="base" latinLnBrk="0" hangingPunct="1">
                        <a:lnSpc>
                          <a:spcPct val="15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Member</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hMerge="1">
                  <a:txBody>
                    <a:bodyPr/>
                    <a:lstStyle/>
                    <a:p>
                      <a:pPr marL="0" marR="0" lvl="0" indent="0" algn="ctr" defTabSz="914400" rtl="0" eaLnBrk="1" fontAlgn="base" latinLnBrk="0" hangingPunct="1">
                        <a:lnSpc>
                          <a:spcPct val="150000"/>
                        </a:lnSpc>
                        <a:spcBef>
                          <a:spcPct val="0"/>
                        </a:spcBef>
                        <a:spcAft>
                          <a:spcPct val="0"/>
                        </a:spcAft>
                        <a:buClrTx/>
                        <a:buSzTx/>
                        <a:buFontTx/>
                        <a:buNone/>
                        <a:tabLst/>
                      </a:pPr>
                      <a:endParaRPr kumimoji="0" lang="en-US" sz="1800" b="1" i="0" u="none" strike="noStrike" cap="none" normalizeH="0" baseline="0" dirty="0" smtClean="0">
                        <a:ln>
                          <a:noFill/>
                        </a:ln>
                        <a:solidFill>
                          <a:srgbClr val="FFFFFF"/>
                        </a:solidFill>
                        <a:effectLst/>
                        <a:latin typeface="Calibri" pitchFamily="34" charset="0"/>
                      </a:endParaRP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r>
              <a:tr h="326449">
                <a:tc>
                  <a:txBody>
                    <a:bodyPr/>
                    <a:lstStyle/>
                    <a:p>
                      <a:pPr algn="l" fontAlgn="ctr"/>
                      <a:r>
                        <a:rPr lang="en-US" sz="1800" b="0" i="0" u="none" strike="noStrike" dirty="0" err="1">
                          <a:solidFill>
                            <a:srgbClr val="000000"/>
                          </a:solidFill>
                          <a:effectLst/>
                          <a:latin typeface="Calibri"/>
                        </a:rPr>
                        <a:t>Abhishek</a:t>
                      </a:r>
                      <a:endParaRPr lang="en-US" sz="1800" b="0" i="0" u="none" strike="noStrike" dirty="0">
                        <a:solidFill>
                          <a:srgbClr val="000000"/>
                        </a:solidFill>
                        <a:effectLst/>
                        <a:latin typeface="Calibri"/>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a:solidFill>
                            <a:srgbClr val="000000"/>
                          </a:solidFill>
                          <a:effectLst/>
                          <a:latin typeface="Calibri"/>
                        </a:rPr>
                        <a:t>Bandyopadhyay</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a:solidFill>
                            <a:srgbClr val="000000"/>
                          </a:solidFill>
                          <a:effectLst/>
                          <a:latin typeface="Calibri"/>
                        </a:rPr>
                        <a:t>Analog Devices</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326449">
                <a:tc>
                  <a:txBody>
                    <a:bodyPr/>
                    <a:lstStyle/>
                    <a:p>
                      <a:pPr algn="l" fontAlgn="ctr"/>
                      <a:r>
                        <a:rPr lang="en-US" sz="1800" b="0" i="0" u="none" strike="noStrike">
                          <a:solidFill>
                            <a:srgbClr val="000000"/>
                          </a:solidFill>
                          <a:effectLst/>
                          <a:latin typeface="Calibri"/>
                        </a:rPr>
                        <a:t>Dong-Young</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a:solidFill>
                            <a:srgbClr val="000000"/>
                          </a:solidFill>
                          <a:effectLst/>
                          <a:latin typeface="Calibri"/>
                        </a:rPr>
                        <a:t>Chang</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a:solidFill>
                            <a:srgbClr val="000000"/>
                          </a:solidFill>
                          <a:effectLst/>
                          <a:latin typeface="Calibri"/>
                        </a:rPr>
                        <a:t>Maxim</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326449">
                <a:tc>
                  <a:txBody>
                    <a:bodyPr/>
                    <a:lstStyle/>
                    <a:p>
                      <a:pPr algn="l" fontAlgn="ctr"/>
                      <a:r>
                        <a:rPr lang="en-US" sz="1800" b="0" i="0" u="none" strike="noStrike">
                          <a:solidFill>
                            <a:srgbClr val="000000"/>
                          </a:solidFill>
                          <a:effectLst/>
                          <a:latin typeface="Calibri"/>
                        </a:rPr>
                        <a:t>Mike</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a:solidFill>
                            <a:srgbClr val="000000"/>
                          </a:solidFill>
                          <a:effectLst/>
                          <a:latin typeface="Calibri"/>
                        </a:rPr>
                        <a:t>Chen</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a:solidFill>
                            <a:srgbClr val="000000"/>
                          </a:solidFill>
                          <a:effectLst/>
                          <a:latin typeface="Calibri"/>
                        </a:rPr>
                        <a:t>USC</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326449">
                <a:tc>
                  <a:txBody>
                    <a:bodyPr/>
                    <a:lstStyle/>
                    <a:p>
                      <a:pPr algn="l" fontAlgn="ctr"/>
                      <a:r>
                        <a:rPr lang="en-US" sz="1800" b="0" i="0" u="none" strike="noStrike">
                          <a:solidFill>
                            <a:srgbClr val="000000"/>
                          </a:solidFill>
                          <a:effectLst/>
                          <a:latin typeface="Calibri"/>
                        </a:rPr>
                        <a:t>Jorge</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a:solidFill>
                            <a:srgbClr val="000000"/>
                          </a:solidFill>
                          <a:effectLst/>
                          <a:latin typeface="Calibri"/>
                        </a:rPr>
                        <a:t>Grilo</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a:solidFill>
                            <a:srgbClr val="000000"/>
                          </a:solidFill>
                          <a:effectLst/>
                          <a:latin typeface="Calibri"/>
                        </a:rPr>
                        <a:t>Maxlinear</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326449">
                <a:tc>
                  <a:txBody>
                    <a:bodyPr/>
                    <a:lstStyle/>
                    <a:p>
                      <a:pPr algn="l" fontAlgn="b"/>
                      <a:r>
                        <a:rPr lang="en-US" sz="1800" b="0" i="0" u="none" strike="noStrike">
                          <a:solidFill>
                            <a:srgbClr val="000000"/>
                          </a:solidFill>
                          <a:effectLst/>
                          <a:latin typeface="Calibri"/>
                        </a:rPr>
                        <a:t>Mohammad</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b"/>
                      <a:r>
                        <a:rPr lang="en-US" sz="1800" b="0" i="0" u="none" strike="noStrike">
                          <a:solidFill>
                            <a:srgbClr val="000000"/>
                          </a:solidFill>
                          <a:effectLst/>
                          <a:latin typeface="Calibri"/>
                        </a:rPr>
                        <a:t>Ranjbar</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b"/>
                      <a:r>
                        <a:rPr lang="en-US" sz="1800" b="0" i="0" u="none" strike="noStrike">
                          <a:solidFill>
                            <a:srgbClr val="000000"/>
                          </a:solidFill>
                          <a:effectLst/>
                          <a:latin typeface="Calibri"/>
                        </a:rPr>
                        <a:t>Inphi Corporation</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326449">
                <a:tc>
                  <a:txBody>
                    <a:bodyPr/>
                    <a:lstStyle/>
                    <a:p>
                      <a:pPr algn="l" fontAlgn="ctr"/>
                      <a:r>
                        <a:rPr lang="en-US" sz="1800" b="0" i="0" u="none" strike="noStrike">
                          <a:solidFill>
                            <a:srgbClr val="000000"/>
                          </a:solidFill>
                          <a:effectLst/>
                          <a:latin typeface="Calibri"/>
                        </a:rPr>
                        <a:t>Ayman</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a:solidFill>
                            <a:srgbClr val="000000"/>
                          </a:solidFill>
                          <a:effectLst/>
                          <a:latin typeface="Calibri"/>
                        </a:rPr>
                        <a:t>Shabra</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ctr"/>
                      <a:r>
                        <a:rPr lang="en-US" sz="1800" b="0" i="0" u="none" strike="noStrike">
                          <a:solidFill>
                            <a:srgbClr val="000000"/>
                          </a:solidFill>
                          <a:effectLst/>
                          <a:latin typeface="Calibri"/>
                        </a:rPr>
                        <a:t>Masdar</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326449">
                <a:tc>
                  <a:txBody>
                    <a:bodyPr/>
                    <a:lstStyle/>
                    <a:p>
                      <a:pPr algn="l" fontAlgn="ctr"/>
                      <a:r>
                        <a:rPr lang="en-US" sz="1800" b="0" i="0" u="none" strike="noStrike">
                          <a:solidFill>
                            <a:srgbClr val="000000"/>
                          </a:solidFill>
                          <a:effectLst/>
                          <a:latin typeface="Calibri"/>
                        </a:rPr>
                        <a:t>Don</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a:solidFill>
                            <a:srgbClr val="000000"/>
                          </a:solidFill>
                          <a:effectLst/>
                          <a:latin typeface="Calibri"/>
                        </a:rPr>
                        <a:t>Thelen</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l" fontAlgn="ctr"/>
                      <a:r>
                        <a:rPr lang="en-US" sz="1800" b="0" i="0" u="none" strike="noStrike" dirty="0">
                          <a:solidFill>
                            <a:srgbClr val="000000"/>
                          </a:solidFill>
                          <a:effectLst/>
                          <a:latin typeface="Calibri"/>
                        </a:rPr>
                        <a:t>ON Semiconductor</a:t>
                      </a: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326449">
                <a:tc>
                  <a:txBody>
                    <a:bodyPr/>
                    <a:lstStyle/>
                    <a:p>
                      <a:pPr algn="l" fontAlgn="b"/>
                      <a:r>
                        <a:rPr lang="en-US" sz="1800" b="0" i="0" u="none" strike="noStrike">
                          <a:solidFill>
                            <a:srgbClr val="000000"/>
                          </a:solidFill>
                          <a:effectLst/>
                          <a:latin typeface="Calibri"/>
                        </a:rPr>
                        <a:t>John</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b"/>
                      <a:r>
                        <a:rPr lang="en-US" sz="1800" b="0" i="0" u="none" strike="noStrike">
                          <a:solidFill>
                            <a:srgbClr val="000000"/>
                          </a:solidFill>
                          <a:effectLst/>
                          <a:latin typeface="Calibri"/>
                        </a:rPr>
                        <a:t>McNeill</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algn="l" fontAlgn="b"/>
                      <a:r>
                        <a:rPr lang="en-US" sz="1800" b="0" i="0" u="none" strike="noStrike" dirty="0">
                          <a:solidFill>
                            <a:srgbClr val="000000"/>
                          </a:solidFill>
                          <a:effectLst/>
                          <a:latin typeface="Calibri"/>
                        </a:rPr>
                        <a:t>Worcester Polytechnic Institute</a:t>
                      </a: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bl>
          </a:graphicData>
        </a:graphic>
      </p:graphicFrame>
    </p:spTree>
    <p:extLst>
      <p:ext uri="{BB962C8B-B14F-4D97-AF65-F5344CB8AC3E}">
        <p14:creationId xmlns:p14="http://schemas.microsoft.com/office/powerpoint/2010/main" val="280281906"/>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p:cNvSpPr>
            <a:spLocks noGrp="1"/>
          </p:cNvSpPr>
          <p:nvPr>
            <p:ph type="title"/>
          </p:nvPr>
        </p:nvSpPr>
        <p:spPr>
          <a:xfrm>
            <a:off x="533400" y="0"/>
            <a:ext cx="7770813" cy="989013"/>
          </a:xfrm>
        </p:spPr>
        <p:txBody>
          <a:bodyPr/>
          <a:lstStyle/>
          <a:p>
            <a:r>
              <a:rPr lang="en-US" sz="3200" smtClean="0"/>
              <a:t>Biomedical, Actuators, MEMS, and Sensors</a:t>
            </a:r>
          </a:p>
        </p:txBody>
      </p:sp>
      <p:sp>
        <p:nvSpPr>
          <p:cNvPr id="16387" name="Content Placeholder 2"/>
          <p:cNvSpPr>
            <a:spLocks noGrp="1"/>
          </p:cNvSpPr>
          <p:nvPr>
            <p:ph idx="1"/>
          </p:nvPr>
        </p:nvSpPr>
        <p:spPr>
          <a:xfrm>
            <a:off x="381000" y="5408613"/>
            <a:ext cx="8228013" cy="719137"/>
          </a:xfrm>
        </p:spPr>
        <p:txBody>
          <a:bodyPr/>
          <a:lstStyle/>
          <a:p>
            <a:r>
              <a:rPr lang="en-US" b="1" dirty="0" smtClean="0"/>
              <a:t>Subcommittee chair: </a:t>
            </a:r>
            <a:r>
              <a:rPr lang="en-US" b="1" dirty="0" err="1" smtClean="0"/>
              <a:t>Pedram</a:t>
            </a:r>
            <a:r>
              <a:rPr lang="en-US" b="1" dirty="0" smtClean="0"/>
              <a:t> </a:t>
            </a:r>
            <a:r>
              <a:rPr lang="en-US" b="1" dirty="0" err="1" smtClean="0"/>
              <a:t>Mohseni</a:t>
            </a:r>
            <a:endParaRPr lang="en-US" b="1" dirty="0" smtClean="0"/>
          </a:p>
        </p:txBody>
      </p:sp>
      <p:graphicFrame>
        <p:nvGraphicFramePr>
          <p:cNvPr id="5" name="Table 4"/>
          <p:cNvGraphicFramePr>
            <a:graphicFrameLocks noGrp="1"/>
          </p:cNvGraphicFramePr>
          <p:nvPr>
            <p:extLst>
              <p:ext uri="{D42A27DB-BD31-4B8C-83A1-F6EECF244321}">
                <p14:modId xmlns:p14="http://schemas.microsoft.com/office/powerpoint/2010/main" val="4132298341"/>
              </p:ext>
            </p:extLst>
          </p:nvPr>
        </p:nvGraphicFramePr>
        <p:xfrm>
          <a:off x="609600" y="1066801"/>
          <a:ext cx="7696199" cy="2971802"/>
        </p:xfrm>
        <a:graphic>
          <a:graphicData uri="http://schemas.openxmlformats.org/drawingml/2006/table">
            <a:tbl>
              <a:tblPr firstRow="1" bandRow="1">
                <a:tableStyleId>{21E4AEA4-8DFA-4A89-87EB-49C32662AFE0}</a:tableStyleId>
              </a:tblPr>
              <a:tblGrid>
                <a:gridCol w="2212657"/>
                <a:gridCol w="2212657"/>
                <a:gridCol w="3270885"/>
              </a:tblGrid>
              <a:tr h="587360">
                <a:tc gridSpan="2">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Member</a:t>
                      </a:r>
                      <a:endParaRPr lang="en-US" sz="1800" b="1" kern="1200" dirty="0">
                        <a:solidFill>
                          <a:schemeClr val="lt1"/>
                        </a:solidFill>
                        <a:latin typeface="Calibri" pitchFamily="34" charset="0"/>
                        <a:ea typeface="+mn-ea"/>
                        <a:cs typeface="+mn-cs"/>
                      </a:endParaRPr>
                    </a:p>
                  </a:txBody>
                  <a:tcPr anchor="ctr"/>
                </a:tc>
                <a:tc hMerge="1">
                  <a:txBody>
                    <a:bodyPr/>
                    <a:lstStyle/>
                    <a:p>
                      <a:pPr marL="0" algn="ctr" defTabSz="914400" rtl="0" eaLnBrk="1" latinLnBrk="0" hangingPunct="1">
                        <a:lnSpc>
                          <a:spcPct val="150000"/>
                        </a:lnSpc>
                      </a:pPr>
                      <a:endParaRPr lang="en-US" sz="1600" b="1" kern="1200" dirty="0">
                        <a:solidFill>
                          <a:schemeClr val="lt1"/>
                        </a:solidFill>
                        <a:latin typeface="Calibri" pitchFamily="34" charset="0"/>
                        <a:ea typeface="+mn-ea"/>
                        <a:cs typeface="+mn-cs"/>
                      </a:endParaRPr>
                    </a:p>
                  </a:txBody>
                  <a:tcPr anchor="ct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a:tc>
              </a:tr>
              <a:tr h="397407">
                <a:tc>
                  <a:txBody>
                    <a:bodyPr/>
                    <a:lstStyle/>
                    <a:p>
                      <a:pPr algn="l" fontAlgn="b"/>
                      <a:r>
                        <a:rPr lang="en-US" sz="1800" b="0" i="0" u="none" strike="noStrike" dirty="0">
                          <a:solidFill>
                            <a:srgbClr val="000000"/>
                          </a:solidFill>
                          <a:effectLst/>
                          <a:latin typeface="Calibri"/>
                        </a:rPr>
                        <a:t>Patrick</a:t>
                      </a:r>
                    </a:p>
                  </a:txBody>
                  <a:tcPr marL="9525" marR="9525" marT="9525" marB="0" anchor="b"/>
                </a:tc>
                <a:tc>
                  <a:txBody>
                    <a:bodyPr/>
                    <a:lstStyle/>
                    <a:p>
                      <a:pPr algn="l" fontAlgn="b"/>
                      <a:r>
                        <a:rPr lang="en-US" sz="1800" b="0" i="0" u="none" strike="noStrike">
                          <a:solidFill>
                            <a:srgbClr val="000000"/>
                          </a:solidFill>
                          <a:effectLst/>
                          <a:latin typeface="Calibri"/>
                        </a:rPr>
                        <a:t>Chiang</a:t>
                      </a:r>
                    </a:p>
                  </a:txBody>
                  <a:tcPr marL="9525" marR="9525" marT="9525" marB="0" anchor="b"/>
                </a:tc>
                <a:tc>
                  <a:txBody>
                    <a:bodyPr/>
                    <a:lstStyle/>
                    <a:p>
                      <a:pPr algn="l" fontAlgn="b"/>
                      <a:r>
                        <a:rPr lang="en-US" sz="1800" b="0" i="0" u="none" strike="noStrike">
                          <a:solidFill>
                            <a:srgbClr val="000000"/>
                          </a:solidFill>
                          <a:effectLst/>
                          <a:latin typeface="Calibri"/>
                        </a:rPr>
                        <a:t>Oregon State University</a:t>
                      </a:r>
                    </a:p>
                  </a:txBody>
                  <a:tcPr marL="9525" marR="9525" marT="9525" marB="0" anchor="b"/>
                </a:tc>
              </a:tr>
              <a:tr h="397407">
                <a:tc>
                  <a:txBody>
                    <a:bodyPr/>
                    <a:lstStyle/>
                    <a:p>
                      <a:pPr algn="l" fontAlgn="ctr"/>
                      <a:r>
                        <a:rPr lang="en-US" sz="1800" b="0" i="0" u="none" strike="noStrike">
                          <a:solidFill>
                            <a:srgbClr val="000000"/>
                          </a:solidFill>
                          <a:effectLst/>
                          <a:latin typeface="Calibri"/>
                        </a:rPr>
                        <a:t>Ed</a:t>
                      </a:r>
                    </a:p>
                  </a:txBody>
                  <a:tcPr marL="9525" marR="9525" marT="9525" marB="0" anchor="ctr"/>
                </a:tc>
                <a:tc>
                  <a:txBody>
                    <a:bodyPr/>
                    <a:lstStyle/>
                    <a:p>
                      <a:pPr algn="l" fontAlgn="ctr"/>
                      <a:r>
                        <a:rPr lang="en-US" sz="1800" b="0" i="0" u="none" strike="noStrike">
                          <a:solidFill>
                            <a:srgbClr val="000000"/>
                          </a:solidFill>
                          <a:effectLst/>
                          <a:latin typeface="Calibri"/>
                        </a:rPr>
                        <a:t>Lee</a:t>
                      </a:r>
                    </a:p>
                  </a:txBody>
                  <a:tcPr marL="9525" marR="9525" marT="9525" marB="0" anchor="ctr"/>
                </a:tc>
                <a:tc>
                  <a:txBody>
                    <a:bodyPr/>
                    <a:lstStyle/>
                    <a:p>
                      <a:pPr algn="l" fontAlgn="ctr"/>
                      <a:r>
                        <a:rPr lang="en-US" sz="1800" b="0" i="0" u="none" strike="noStrike">
                          <a:solidFill>
                            <a:srgbClr val="000000"/>
                          </a:solidFill>
                          <a:effectLst/>
                          <a:latin typeface="Calibri"/>
                        </a:rPr>
                        <a:t>Alfred Mann Foundation</a:t>
                      </a:r>
                    </a:p>
                  </a:txBody>
                  <a:tcPr marL="9525" marR="9525" marT="9525" marB="0" anchor="ctr"/>
                </a:tc>
              </a:tr>
              <a:tr h="397407">
                <a:tc>
                  <a:txBody>
                    <a:bodyPr/>
                    <a:lstStyle/>
                    <a:p>
                      <a:pPr algn="l" fontAlgn="ctr"/>
                      <a:r>
                        <a:rPr lang="en-US" sz="1800" b="0" i="0" u="none" strike="noStrike">
                          <a:solidFill>
                            <a:srgbClr val="000000"/>
                          </a:solidFill>
                          <a:effectLst/>
                          <a:latin typeface="Calibri"/>
                        </a:rPr>
                        <a:t>Rikki</a:t>
                      </a:r>
                    </a:p>
                  </a:txBody>
                  <a:tcPr marL="9525" marR="9525" marT="9525" marB="0" anchor="ctr"/>
                </a:tc>
                <a:tc>
                  <a:txBody>
                    <a:bodyPr/>
                    <a:lstStyle/>
                    <a:p>
                      <a:pPr algn="l" fontAlgn="ctr"/>
                      <a:r>
                        <a:rPr lang="en-US" sz="1800" b="0" i="0" u="none" strike="noStrike">
                          <a:solidFill>
                            <a:srgbClr val="000000"/>
                          </a:solidFill>
                          <a:effectLst/>
                          <a:latin typeface="Calibri"/>
                        </a:rPr>
                        <a:t>Muller</a:t>
                      </a:r>
                    </a:p>
                  </a:txBody>
                  <a:tcPr marL="9525" marR="9525" marT="9525" marB="0" anchor="ctr"/>
                </a:tc>
                <a:tc>
                  <a:txBody>
                    <a:bodyPr/>
                    <a:lstStyle/>
                    <a:p>
                      <a:pPr algn="l" fontAlgn="ctr"/>
                      <a:r>
                        <a:rPr lang="en-US" sz="1800" b="0" i="0" u="none" strike="noStrike">
                          <a:solidFill>
                            <a:srgbClr val="000000"/>
                          </a:solidFill>
                          <a:effectLst/>
                          <a:latin typeface="Calibri"/>
                        </a:rPr>
                        <a:t>Coretera Neurotechnologies</a:t>
                      </a:r>
                    </a:p>
                  </a:txBody>
                  <a:tcPr marL="9525" marR="9525" marT="9525" marB="0" anchor="ctr"/>
                </a:tc>
              </a:tr>
              <a:tr h="397407">
                <a:tc>
                  <a:txBody>
                    <a:bodyPr/>
                    <a:lstStyle/>
                    <a:p>
                      <a:pPr algn="l" fontAlgn="b"/>
                      <a:r>
                        <a:rPr lang="en-US" sz="1800" b="0" i="0" u="none" strike="noStrike">
                          <a:solidFill>
                            <a:srgbClr val="000000"/>
                          </a:solidFill>
                          <a:effectLst/>
                          <a:latin typeface="Calibri"/>
                        </a:rPr>
                        <a:t>Emmanuel</a:t>
                      </a:r>
                    </a:p>
                  </a:txBody>
                  <a:tcPr marL="9525" marR="9525" marT="9525" marB="0" anchor="b"/>
                </a:tc>
                <a:tc>
                  <a:txBody>
                    <a:bodyPr/>
                    <a:lstStyle/>
                    <a:p>
                      <a:pPr algn="l" fontAlgn="b"/>
                      <a:r>
                        <a:rPr lang="en-US" sz="1800" b="0" i="0" u="none" strike="noStrike">
                          <a:solidFill>
                            <a:srgbClr val="000000"/>
                          </a:solidFill>
                          <a:effectLst/>
                          <a:latin typeface="Calibri"/>
                        </a:rPr>
                        <a:t>Quevy</a:t>
                      </a:r>
                    </a:p>
                  </a:txBody>
                  <a:tcPr marL="9525" marR="9525" marT="9525" marB="0" anchor="b"/>
                </a:tc>
                <a:tc>
                  <a:txBody>
                    <a:bodyPr/>
                    <a:lstStyle/>
                    <a:p>
                      <a:pPr algn="l" fontAlgn="b"/>
                      <a:r>
                        <a:rPr lang="en-US" sz="1800" b="0" i="0" u="none" strike="noStrike">
                          <a:solidFill>
                            <a:srgbClr val="000000"/>
                          </a:solidFill>
                          <a:effectLst/>
                          <a:latin typeface="Calibri"/>
                        </a:rPr>
                        <a:t>Silicon Laboratories</a:t>
                      </a:r>
                    </a:p>
                  </a:txBody>
                  <a:tcPr marL="9525" marR="9525" marT="9525" marB="0" anchor="b"/>
                </a:tc>
              </a:tr>
              <a:tr h="397407">
                <a:tc>
                  <a:txBody>
                    <a:bodyPr/>
                    <a:lstStyle/>
                    <a:p>
                      <a:pPr algn="l" fontAlgn="ctr"/>
                      <a:r>
                        <a:rPr lang="en-US" sz="1800" b="0" i="0" u="none" strike="noStrike">
                          <a:solidFill>
                            <a:srgbClr val="000000"/>
                          </a:solidFill>
                          <a:effectLst/>
                          <a:latin typeface="Calibri"/>
                        </a:rPr>
                        <a:t>Pedram</a:t>
                      </a:r>
                    </a:p>
                  </a:txBody>
                  <a:tcPr marL="9525" marR="9525" marT="9525" marB="0" anchor="ctr"/>
                </a:tc>
                <a:tc>
                  <a:txBody>
                    <a:bodyPr/>
                    <a:lstStyle/>
                    <a:p>
                      <a:pPr algn="l" fontAlgn="ctr"/>
                      <a:r>
                        <a:rPr lang="en-US" sz="1800" b="0" i="0" u="none" strike="noStrike">
                          <a:solidFill>
                            <a:srgbClr val="000000"/>
                          </a:solidFill>
                          <a:effectLst/>
                          <a:latin typeface="Calibri"/>
                        </a:rPr>
                        <a:t>Mohseni</a:t>
                      </a:r>
                    </a:p>
                  </a:txBody>
                  <a:tcPr marL="9525" marR="9525" marT="9525" marB="0" anchor="ctr"/>
                </a:tc>
                <a:tc>
                  <a:txBody>
                    <a:bodyPr/>
                    <a:lstStyle/>
                    <a:p>
                      <a:pPr algn="l" fontAlgn="ctr"/>
                      <a:r>
                        <a:rPr lang="en-US" sz="1800" b="0" i="0" u="none" strike="noStrike">
                          <a:solidFill>
                            <a:srgbClr val="000000"/>
                          </a:solidFill>
                          <a:effectLst/>
                          <a:latin typeface="Calibri"/>
                        </a:rPr>
                        <a:t>Case Western Reserve University</a:t>
                      </a:r>
                    </a:p>
                  </a:txBody>
                  <a:tcPr marL="9525" marR="9525" marT="9525" marB="0" anchor="ctr"/>
                </a:tc>
              </a:tr>
              <a:tr h="397407">
                <a:tc>
                  <a:txBody>
                    <a:bodyPr/>
                    <a:lstStyle/>
                    <a:p>
                      <a:pPr algn="l" fontAlgn="b"/>
                      <a:r>
                        <a:rPr lang="en-US" sz="1800" b="0" i="0" u="none" strike="noStrike">
                          <a:solidFill>
                            <a:srgbClr val="000000"/>
                          </a:solidFill>
                          <a:effectLst/>
                          <a:latin typeface="Calibri"/>
                        </a:rPr>
                        <a:t>Christophe</a:t>
                      </a:r>
                    </a:p>
                  </a:txBody>
                  <a:tcPr marL="9525" marR="9525" marT="9525" marB="0" anchor="b"/>
                </a:tc>
                <a:tc>
                  <a:txBody>
                    <a:bodyPr/>
                    <a:lstStyle/>
                    <a:p>
                      <a:pPr algn="l" fontAlgn="b"/>
                      <a:r>
                        <a:rPr lang="en-US" sz="1800" b="0" i="0" u="none" strike="noStrike">
                          <a:solidFill>
                            <a:srgbClr val="000000"/>
                          </a:solidFill>
                          <a:effectLst/>
                          <a:latin typeface="Calibri"/>
                        </a:rPr>
                        <a:t>Antoine</a:t>
                      </a:r>
                    </a:p>
                  </a:txBody>
                  <a:tcPr marL="9525" marR="9525" marT="9525" marB="0" anchor="b"/>
                </a:tc>
                <a:tc>
                  <a:txBody>
                    <a:bodyPr/>
                    <a:lstStyle/>
                    <a:p>
                      <a:pPr algn="l" fontAlgn="b"/>
                      <a:r>
                        <a:rPr lang="en-US" sz="1800" b="0" i="0" u="none" strike="noStrike" dirty="0">
                          <a:solidFill>
                            <a:srgbClr val="000000"/>
                          </a:solidFill>
                          <a:effectLst/>
                          <a:latin typeface="Calibri"/>
                        </a:rPr>
                        <a:t>Analog Devices</a:t>
                      </a:r>
                    </a:p>
                  </a:txBody>
                  <a:tcPr marL="9525" marR="9525" marT="9525" marB="0" anchor="b"/>
                </a:tc>
              </a:tr>
            </a:tbl>
          </a:graphicData>
        </a:graphic>
      </p:graphicFrame>
    </p:spTree>
    <p:extLst>
      <p:ext uri="{BB962C8B-B14F-4D97-AF65-F5344CB8AC3E}">
        <p14:creationId xmlns:p14="http://schemas.microsoft.com/office/powerpoint/2010/main" val="686950468"/>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Title 1"/>
          <p:cNvSpPr>
            <a:spLocks noGrp="1"/>
          </p:cNvSpPr>
          <p:nvPr>
            <p:ph type="title"/>
          </p:nvPr>
        </p:nvSpPr>
        <p:spPr/>
        <p:txBody>
          <a:bodyPr/>
          <a:lstStyle/>
          <a:p>
            <a:r>
              <a:rPr lang="en-US" smtClean="0"/>
              <a:t>IC Manufacturing</a:t>
            </a:r>
          </a:p>
        </p:txBody>
      </p:sp>
      <p:sp>
        <p:nvSpPr>
          <p:cNvPr id="17411" name="Content Placeholder 2"/>
          <p:cNvSpPr>
            <a:spLocks noGrp="1"/>
          </p:cNvSpPr>
          <p:nvPr>
            <p:ph idx="1"/>
          </p:nvPr>
        </p:nvSpPr>
        <p:spPr>
          <a:xfrm>
            <a:off x="457200" y="5410200"/>
            <a:ext cx="8228013" cy="719138"/>
          </a:xfrm>
        </p:spPr>
        <p:txBody>
          <a:bodyPr/>
          <a:lstStyle/>
          <a:p>
            <a:r>
              <a:rPr lang="en-US" b="1" dirty="0" smtClean="0"/>
              <a:t>Subcommittee chair: Richard Guo</a:t>
            </a:r>
          </a:p>
        </p:txBody>
      </p:sp>
      <p:graphicFrame>
        <p:nvGraphicFramePr>
          <p:cNvPr id="7" name="Table 6"/>
          <p:cNvGraphicFramePr>
            <a:graphicFrameLocks noGrp="1"/>
          </p:cNvGraphicFramePr>
          <p:nvPr>
            <p:extLst>
              <p:ext uri="{D42A27DB-BD31-4B8C-83A1-F6EECF244321}">
                <p14:modId xmlns:p14="http://schemas.microsoft.com/office/powerpoint/2010/main" val="392233710"/>
              </p:ext>
            </p:extLst>
          </p:nvPr>
        </p:nvGraphicFramePr>
        <p:xfrm>
          <a:off x="609600" y="1066801"/>
          <a:ext cx="7696199" cy="2590801"/>
        </p:xfrm>
        <a:graphic>
          <a:graphicData uri="http://schemas.openxmlformats.org/drawingml/2006/table">
            <a:tbl>
              <a:tblPr firstRow="1" bandRow="1">
                <a:tableStyleId>{21E4AEA4-8DFA-4A89-87EB-49C32662AFE0}</a:tableStyleId>
              </a:tblPr>
              <a:tblGrid>
                <a:gridCol w="2212657"/>
                <a:gridCol w="2212657"/>
                <a:gridCol w="3270885"/>
              </a:tblGrid>
              <a:tr h="601251">
                <a:tc gridSpan="2">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Member</a:t>
                      </a:r>
                      <a:endParaRPr lang="en-US" sz="1800" b="1" kern="1200" dirty="0">
                        <a:solidFill>
                          <a:schemeClr val="lt1"/>
                        </a:solidFill>
                        <a:latin typeface="Calibri" pitchFamily="34" charset="0"/>
                        <a:ea typeface="+mn-ea"/>
                        <a:cs typeface="+mn-cs"/>
                      </a:endParaRPr>
                    </a:p>
                  </a:txBody>
                  <a:tcPr anchor="ctr"/>
                </a:tc>
                <a:tc hMerge="1">
                  <a:txBody>
                    <a:bodyPr/>
                    <a:lstStyle/>
                    <a:p>
                      <a:pPr marL="0" algn="ctr" defTabSz="914400" rtl="0" eaLnBrk="1" latinLnBrk="0" hangingPunct="1">
                        <a:lnSpc>
                          <a:spcPct val="150000"/>
                        </a:lnSpc>
                      </a:pPr>
                      <a:endParaRPr lang="en-US" sz="1600" b="1" kern="1200" dirty="0">
                        <a:solidFill>
                          <a:schemeClr val="lt1"/>
                        </a:solidFill>
                        <a:latin typeface="Calibri" pitchFamily="34" charset="0"/>
                        <a:ea typeface="+mn-ea"/>
                        <a:cs typeface="+mn-cs"/>
                      </a:endParaRPr>
                    </a:p>
                  </a:txBody>
                  <a:tcPr anchor="ct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a:tc>
              </a:tr>
              <a:tr h="397910">
                <a:tc>
                  <a:txBody>
                    <a:bodyPr/>
                    <a:lstStyle/>
                    <a:p>
                      <a:pPr algn="l" fontAlgn="ctr"/>
                      <a:r>
                        <a:rPr lang="en-US" sz="1800" b="0" i="0" u="none" strike="noStrike" baseline="0" dirty="0">
                          <a:solidFill>
                            <a:srgbClr val="000000"/>
                          </a:solidFill>
                          <a:effectLst/>
                          <a:latin typeface="Calibri"/>
                        </a:rPr>
                        <a:t>Philippe</a:t>
                      </a:r>
                    </a:p>
                  </a:txBody>
                  <a:tcPr marL="9525" marR="9525" marT="9525" marB="0" anchor="ctr"/>
                </a:tc>
                <a:tc>
                  <a:txBody>
                    <a:bodyPr/>
                    <a:lstStyle/>
                    <a:p>
                      <a:pPr algn="l" fontAlgn="ctr"/>
                      <a:r>
                        <a:rPr lang="en-US" sz="1800" b="0" i="0" u="none" strike="noStrike" baseline="0">
                          <a:solidFill>
                            <a:srgbClr val="000000"/>
                          </a:solidFill>
                          <a:effectLst/>
                          <a:latin typeface="Calibri"/>
                        </a:rPr>
                        <a:t>Jansen</a:t>
                      </a:r>
                    </a:p>
                  </a:txBody>
                  <a:tcPr marL="9525" marR="9525" marT="9525" marB="0" anchor="ctr"/>
                </a:tc>
                <a:tc>
                  <a:txBody>
                    <a:bodyPr/>
                    <a:lstStyle/>
                    <a:p>
                      <a:pPr algn="l" fontAlgn="b"/>
                      <a:r>
                        <a:rPr lang="en-US" sz="1800" b="0" i="0" u="none" strike="noStrike" baseline="0">
                          <a:solidFill>
                            <a:srgbClr val="000000"/>
                          </a:solidFill>
                          <a:effectLst/>
                          <a:latin typeface="Calibri"/>
                        </a:rPr>
                        <a:t>Texas Instruments Corporation</a:t>
                      </a:r>
                    </a:p>
                  </a:txBody>
                  <a:tcPr marL="9525" marR="9525" marT="9525" marB="0" anchor="b"/>
                </a:tc>
              </a:tr>
              <a:tr h="397910">
                <a:tc>
                  <a:txBody>
                    <a:bodyPr/>
                    <a:lstStyle/>
                    <a:p>
                      <a:pPr algn="l" fontAlgn="b"/>
                      <a:r>
                        <a:rPr lang="en-US" sz="1800" b="0" i="0" u="none" strike="noStrike" baseline="0">
                          <a:solidFill>
                            <a:srgbClr val="000000"/>
                          </a:solidFill>
                          <a:effectLst/>
                          <a:latin typeface="Calibri"/>
                        </a:rPr>
                        <a:t>Rajiv</a:t>
                      </a:r>
                    </a:p>
                  </a:txBody>
                  <a:tcPr marL="9525" marR="9525" marT="9525" marB="0" anchor="b"/>
                </a:tc>
                <a:tc>
                  <a:txBody>
                    <a:bodyPr/>
                    <a:lstStyle/>
                    <a:p>
                      <a:pPr algn="l" fontAlgn="b"/>
                      <a:r>
                        <a:rPr lang="en-US" sz="1800" b="0" i="0" u="none" strike="noStrike" baseline="0">
                          <a:solidFill>
                            <a:srgbClr val="000000"/>
                          </a:solidFill>
                          <a:effectLst/>
                          <a:latin typeface="Calibri"/>
                        </a:rPr>
                        <a:t>Joshi</a:t>
                      </a:r>
                    </a:p>
                  </a:txBody>
                  <a:tcPr marL="9525" marR="9525" marT="9525" marB="0" anchor="b"/>
                </a:tc>
                <a:tc>
                  <a:txBody>
                    <a:bodyPr/>
                    <a:lstStyle/>
                    <a:p>
                      <a:pPr algn="l" fontAlgn="b"/>
                      <a:r>
                        <a:rPr lang="en-US" sz="1800" b="0" i="0" u="none" strike="noStrike" baseline="0">
                          <a:solidFill>
                            <a:srgbClr val="000000"/>
                          </a:solidFill>
                          <a:effectLst/>
                          <a:latin typeface="Calibri"/>
                        </a:rPr>
                        <a:t>IBM T. J. Watson Research Center</a:t>
                      </a:r>
                    </a:p>
                  </a:txBody>
                  <a:tcPr marL="9525" marR="9525" marT="9525" marB="0" anchor="b"/>
                </a:tc>
              </a:tr>
              <a:tr h="397910">
                <a:tc>
                  <a:txBody>
                    <a:bodyPr/>
                    <a:lstStyle/>
                    <a:p>
                      <a:pPr algn="l" fontAlgn="ctr"/>
                      <a:r>
                        <a:rPr lang="en-US" sz="1800" b="0" i="0" u="none" strike="noStrike" baseline="0">
                          <a:solidFill>
                            <a:srgbClr val="000000"/>
                          </a:solidFill>
                          <a:effectLst/>
                          <a:latin typeface="Calibri"/>
                        </a:rPr>
                        <a:t>Takamaro </a:t>
                      </a:r>
                    </a:p>
                  </a:txBody>
                  <a:tcPr marL="9525" marR="9525" marT="9525" marB="0" anchor="ctr"/>
                </a:tc>
                <a:tc>
                  <a:txBody>
                    <a:bodyPr/>
                    <a:lstStyle/>
                    <a:p>
                      <a:pPr algn="l" fontAlgn="ctr"/>
                      <a:r>
                        <a:rPr lang="en-US" sz="1800" b="0" i="0" u="none" strike="noStrike" baseline="0">
                          <a:solidFill>
                            <a:srgbClr val="000000"/>
                          </a:solidFill>
                          <a:effectLst/>
                          <a:latin typeface="Calibri"/>
                        </a:rPr>
                        <a:t>Kikkawa</a:t>
                      </a:r>
                    </a:p>
                  </a:txBody>
                  <a:tcPr marL="9525" marR="9525" marT="9525" marB="0" anchor="ctr"/>
                </a:tc>
                <a:tc>
                  <a:txBody>
                    <a:bodyPr/>
                    <a:lstStyle/>
                    <a:p>
                      <a:pPr algn="l" fontAlgn="ctr"/>
                      <a:r>
                        <a:rPr lang="en-US" sz="1800" b="0" i="0" u="none" strike="noStrike" baseline="0">
                          <a:solidFill>
                            <a:srgbClr val="000000"/>
                          </a:solidFill>
                          <a:effectLst/>
                          <a:latin typeface="Calibri"/>
                        </a:rPr>
                        <a:t>Hiroshima University</a:t>
                      </a:r>
                    </a:p>
                  </a:txBody>
                  <a:tcPr marL="9525" marR="9525" marT="9525" marB="0" anchor="ctr"/>
                </a:tc>
              </a:tr>
              <a:tr h="397910">
                <a:tc>
                  <a:txBody>
                    <a:bodyPr/>
                    <a:lstStyle/>
                    <a:p>
                      <a:pPr algn="l" fontAlgn="b"/>
                      <a:r>
                        <a:rPr lang="en-US" sz="1800" b="0" i="0" u="none" strike="noStrike" baseline="0">
                          <a:solidFill>
                            <a:srgbClr val="000000"/>
                          </a:solidFill>
                          <a:effectLst/>
                          <a:latin typeface="Calibri"/>
                        </a:rPr>
                        <a:t>Ramnath</a:t>
                      </a:r>
                    </a:p>
                  </a:txBody>
                  <a:tcPr marL="9525" marR="9525" marT="9525" marB="0" anchor="b"/>
                </a:tc>
                <a:tc>
                  <a:txBody>
                    <a:bodyPr/>
                    <a:lstStyle/>
                    <a:p>
                      <a:pPr algn="l" fontAlgn="b"/>
                      <a:r>
                        <a:rPr lang="en-US" sz="1800" b="0" i="0" u="none" strike="noStrike" baseline="0">
                          <a:solidFill>
                            <a:srgbClr val="000000"/>
                          </a:solidFill>
                          <a:effectLst/>
                          <a:latin typeface="Calibri"/>
                        </a:rPr>
                        <a:t>Venkatraman</a:t>
                      </a:r>
                    </a:p>
                  </a:txBody>
                  <a:tcPr marL="9525" marR="9525" marT="9525" marB="0" anchor="b"/>
                </a:tc>
                <a:tc>
                  <a:txBody>
                    <a:bodyPr/>
                    <a:lstStyle/>
                    <a:p>
                      <a:pPr algn="l" fontAlgn="b"/>
                      <a:r>
                        <a:rPr lang="en-US" sz="1800" b="0" i="0" u="none" strike="noStrike" baseline="0">
                          <a:solidFill>
                            <a:srgbClr val="000000"/>
                          </a:solidFill>
                          <a:effectLst/>
                          <a:latin typeface="Calibri"/>
                        </a:rPr>
                        <a:t>LSI Corporation</a:t>
                      </a:r>
                    </a:p>
                  </a:txBody>
                  <a:tcPr marL="9525" marR="9525" marT="9525" marB="0" anchor="b"/>
                </a:tc>
              </a:tr>
              <a:tr h="397910">
                <a:tc>
                  <a:txBody>
                    <a:bodyPr/>
                    <a:lstStyle/>
                    <a:p>
                      <a:pPr algn="l" fontAlgn="b"/>
                      <a:r>
                        <a:rPr lang="en-US" sz="1800" b="0" i="0" u="none" strike="noStrike" baseline="0">
                          <a:solidFill>
                            <a:srgbClr val="000000"/>
                          </a:solidFill>
                          <a:effectLst/>
                          <a:latin typeface="Calibri"/>
                        </a:rPr>
                        <a:t>Richard</a:t>
                      </a:r>
                    </a:p>
                  </a:txBody>
                  <a:tcPr marL="9525" marR="9525" marT="9525" marB="0" anchor="b"/>
                </a:tc>
                <a:tc>
                  <a:txBody>
                    <a:bodyPr/>
                    <a:lstStyle/>
                    <a:p>
                      <a:pPr algn="l" fontAlgn="b"/>
                      <a:r>
                        <a:rPr lang="en-US" sz="1800" b="0" i="0" u="none" strike="noStrike" baseline="0" dirty="0" err="1">
                          <a:solidFill>
                            <a:srgbClr val="000000"/>
                          </a:solidFill>
                          <a:effectLst/>
                          <a:latin typeface="Calibri"/>
                        </a:rPr>
                        <a:t>Guo</a:t>
                      </a:r>
                      <a:endParaRPr lang="en-US" sz="1800" b="0" i="0" u="none" strike="noStrike" baseline="0" dirty="0">
                        <a:solidFill>
                          <a:srgbClr val="000000"/>
                        </a:solidFill>
                        <a:effectLst/>
                        <a:latin typeface="Calibri"/>
                      </a:endParaRPr>
                    </a:p>
                  </a:txBody>
                  <a:tcPr marL="9525" marR="9525" marT="9525" marB="0" anchor="b"/>
                </a:tc>
                <a:tc>
                  <a:txBody>
                    <a:bodyPr/>
                    <a:lstStyle/>
                    <a:p>
                      <a:pPr algn="l" fontAlgn="b"/>
                      <a:r>
                        <a:rPr lang="en-US" sz="1800" b="0" i="0" u="none" strike="noStrike" baseline="0" dirty="0">
                          <a:solidFill>
                            <a:srgbClr val="000000"/>
                          </a:solidFill>
                          <a:effectLst/>
                          <a:latin typeface="Calibri"/>
                        </a:rPr>
                        <a:t>TSMC</a:t>
                      </a:r>
                    </a:p>
                  </a:txBody>
                  <a:tcPr marL="9525" marR="9525" marT="9525" marB="0" anchor="b"/>
                </a:tc>
              </a:tr>
            </a:tbl>
          </a:graphicData>
        </a:graphic>
      </p:graphicFrame>
    </p:spTree>
    <p:extLst>
      <p:ext uri="{BB962C8B-B14F-4D97-AF65-F5344CB8AC3E}">
        <p14:creationId xmlns:p14="http://schemas.microsoft.com/office/powerpoint/2010/main" val="348960966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Title 1"/>
          <p:cNvSpPr>
            <a:spLocks noGrp="1"/>
          </p:cNvSpPr>
          <p:nvPr>
            <p:ph type="title"/>
          </p:nvPr>
        </p:nvSpPr>
        <p:spPr/>
        <p:txBody>
          <a:bodyPr/>
          <a:lstStyle/>
          <a:p>
            <a:r>
              <a:rPr lang="en-US" smtClean="0"/>
              <a:t>Memory</a:t>
            </a:r>
          </a:p>
        </p:txBody>
      </p:sp>
      <p:sp>
        <p:nvSpPr>
          <p:cNvPr id="18435" name="Content Placeholder 2"/>
          <p:cNvSpPr>
            <a:spLocks noGrp="1"/>
          </p:cNvSpPr>
          <p:nvPr>
            <p:ph idx="1"/>
          </p:nvPr>
        </p:nvSpPr>
        <p:spPr>
          <a:xfrm>
            <a:off x="457200" y="5410200"/>
            <a:ext cx="8228013" cy="719138"/>
          </a:xfrm>
        </p:spPr>
        <p:txBody>
          <a:bodyPr/>
          <a:lstStyle/>
          <a:p>
            <a:r>
              <a:rPr lang="en-US" b="1" dirty="0" smtClean="0"/>
              <a:t>Subcommittee chair: Jean-Christophe Vial</a:t>
            </a:r>
          </a:p>
        </p:txBody>
      </p:sp>
      <p:graphicFrame>
        <p:nvGraphicFramePr>
          <p:cNvPr id="7" name="Table 6"/>
          <p:cNvGraphicFramePr>
            <a:graphicFrameLocks noGrp="1"/>
          </p:cNvGraphicFramePr>
          <p:nvPr>
            <p:extLst>
              <p:ext uri="{D42A27DB-BD31-4B8C-83A1-F6EECF244321}">
                <p14:modId xmlns:p14="http://schemas.microsoft.com/office/powerpoint/2010/main" val="3742122612"/>
              </p:ext>
            </p:extLst>
          </p:nvPr>
        </p:nvGraphicFramePr>
        <p:xfrm>
          <a:off x="609600" y="1066801"/>
          <a:ext cx="7696199" cy="3809995"/>
        </p:xfrm>
        <a:graphic>
          <a:graphicData uri="http://schemas.openxmlformats.org/drawingml/2006/table">
            <a:tbl>
              <a:tblPr firstRow="1" bandRow="1">
                <a:tableStyleId>{21E4AEA4-8DFA-4A89-87EB-49C32662AFE0}</a:tableStyleId>
              </a:tblPr>
              <a:tblGrid>
                <a:gridCol w="2212657"/>
                <a:gridCol w="2212657"/>
                <a:gridCol w="3270885"/>
              </a:tblGrid>
              <a:tr h="638547">
                <a:tc gridSpan="2">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Member</a:t>
                      </a:r>
                      <a:endParaRPr lang="en-US" sz="1800" b="1" kern="1200" dirty="0">
                        <a:solidFill>
                          <a:schemeClr val="lt1"/>
                        </a:solidFill>
                        <a:latin typeface="Calibri" pitchFamily="34" charset="0"/>
                        <a:ea typeface="+mn-ea"/>
                        <a:cs typeface="+mn-cs"/>
                      </a:endParaRPr>
                    </a:p>
                  </a:txBody>
                  <a:tcPr anchor="ctr"/>
                </a:tc>
                <a:tc hMerge="1">
                  <a:txBody>
                    <a:bodyPr/>
                    <a:lstStyle/>
                    <a:p>
                      <a:pPr marL="0" algn="ctr" defTabSz="914400" rtl="0" eaLnBrk="1" latinLnBrk="0" hangingPunct="1">
                        <a:lnSpc>
                          <a:spcPct val="150000"/>
                        </a:lnSpc>
                      </a:pPr>
                      <a:endParaRPr lang="en-US" sz="1600" b="1" kern="1200" dirty="0">
                        <a:solidFill>
                          <a:schemeClr val="lt1"/>
                        </a:solidFill>
                        <a:latin typeface="Calibri" pitchFamily="34" charset="0"/>
                        <a:ea typeface="+mn-ea"/>
                        <a:cs typeface="+mn-cs"/>
                      </a:endParaRPr>
                    </a:p>
                  </a:txBody>
                  <a:tcPr anchor="ct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a:tc>
              </a:tr>
              <a:tr h="396431">
                <a:tc>
                  <a:txBody>
                    <a:bodyPr/>
                    <a:lstStyle/>
                    <a:p>
                      <a:pPr algn="l" fontAlgn="ctr"/>
                      <a:r>
                        <a:rPr lang="en-US" sz="1800" b="0" i="0" u="none" strike="noStrike" dirty="0">
                          <a:solidFill>
                            <a:srgbClr val="000000"/>
                          </a:solidFill>
                          <a:effectLst/>
                          <a:latin typeface="Calibri"/>
                        </a:rPr>
                        <a:t>Tom</a:t>
                      </a:r>
                    </a:p>
                  </a:txBody>
                  <a:tcPr marL="9525" marR="9525" marT="9525" marB="0" anchor="ctr"/>
                </a:tc>
                <a:tc>
                  <a:txBody>
                    <a:bodyPr/>
                    <a:lstStyle/>
                    <a:p>
                      <a:pPr algn="l" fontAlgn="ctr"/>
                      <a:r>
                        <a:rPr lang="en-US" sz="1800" b="0" i="0" u="none" strike="noStrike">
                          <a:solidFill>
                            <a:srgbClr val="000000"/>
                          </a:solidFill>
                          <a:effectLst/>
                          <a:latin typeface="Calibri"/>
                        </a:rPr>
                        <a:t>Andre</a:t>
                      </a:r>
                    </a:p>
                  </a:txBody>
                  <a:tcPr marL="9525" marR="9525" marT="9525" marB="0" anchor="ctr"/>
                </a:tc>
                <a:tc>
                  <a:txBody>
                    <a:bodyPr/>
                    <a:lstStyle/>
                    <a:p>
                      <a:pPr algn="l" fontAlgn="ctr"/>
                      <a:r>
                        <a:rPr lang="en-US" sz="1800" b="0" i="0" u="none" strike="noStrike">
                          <a:solidFill>
                            <a:srgbClr val="000000"/>
                          </a:solidFill>
                          <a:effectLst/>
                          <a:latin typeface="Calibri"/>
                        </a:rPr>
                        <a:t>Everspin Technologies</a:t>
                      </a:r>
                    </a:p>
                  </a:txBody>
                  <a:tcPr marL="9525" marR="9525" marT="9525" marB="0" anchor="ctr"/>
                </a:tc>
              </a:tr>
              <a:tr h="396431">
                <a:tc>
                  <a:txBody>
                    <a:bodyPr/>
                    <a:lstStyle/>
                    <a:p>
                      <a:pPr algn="l" fontAlgn="ctr"/>
                      <a:r>
                        <a:rPr lang="en-US" sz="1800" b="0" i="0" u="none" strike="noStrike">
                          <a:solidFill>
                            <a:srgbClr val="000000"/>
                          </a:solidFill>
                          <a:effectLst/>
                          <a:latin typeface="Calibri"/>
                        </a:rPr>
                        <a:t>Vikas</a:t>
                      </a:r>
                    </a:p>
                  </a:txBody>
                  <a:tcPr marL="9525" marR="9525" marT="9525" marB="0" anchor="ctr"/>
                </a:tc>
                <a:tc>
                  <a:txBody>
                    <a:bodyPr/>
                    <a:lstStyle/>
                    <a:p>
                      <a:pPr algn="l" fontAlgn="ctr"/>
                      <a:r>
                        <a:rPr lang="en-US" sz="1800" b="0" i="0" u="none" strike="noStrike">
                          <a:solidFill>
                            <a:srgbClr val="000000"/>
                          </a:solidFill>
                          <a:effectLst/>
                          <a:latin typeface="Calibri"/>
                        </a:rPr>
                        <a:t>Chandra</a:t>
                      </a:r>
                    </a:p>
                  </a:txBody>
                  <a:tcPr marL="9525" marR="9525" marT="9525" marB="0" anchor="ctr"/>
                </a:tc>
                <a:tc>
                  <a:txBody>
                    <a:bodyPr/>
                    <a:lstStyle/>
                    <a:p>
                      <a:pPr algn="l" fontAlgn="ctr"/>
                      <a:r>
                        <a:rPr lang="en-US" sz="1800" b="0" i="0" u="none" strike="noStrike">
                          <a:solidFill>
                            <a:srgbClr val="000000"/>
                          </a:solidFill>
                          <a:effectLst/>
                          <a:latin typeface="Calibri"/>
                        </a:rPr>
                        <a:t>ARM</a:t>
                      </a:r>
                    </a:p>
                  </a:txBody>
                  <a:tcPr marL="9525" marR="9525" marT="9525" marB="0" anchor="ctr"/>
                </a:tc>
              </a:tr>
              <a:tr h="396431">
                <a:tc>
                  <a:txBody>
                    <a:bodyPr/>
                    <a:lstStyle/>
                    <a:p>
                      <a:pPr algn="l" fontAlgn="ctr"/>
                      <a:r>
                        <a:rPr lang="en-US" sz="1800" b="0" i="0" u="none" strike="noStrike">
                          <a:solidFill>
                            <a:srgbClr val="000000"/>
                          </a:solidFill>
                          <a:effectLst/>
                          <a:latin typeface="Calibri"/>
                        </a:rPr>
                        <a:t>Muhammad</a:t>
                      </a:r>
                    </a:p>
                  </a:txBody>
                  <a:tcPr marL="9525" marR="9525" marT="9525" marB="0" anchor="ctr"/>
                </a:tc>
                <a:tc>
                  <a:txBody>
                    <a:bodyPr/>
                    <a:lstStyle/>
                    <a:p>
                      <a:pPr algn="l" fontAlgn="ctr"/>
                      <a:r>
                        <a:rPr lang="en-US" sz="1800" b="0" i="0" u="none" strike="noStrike">
                          <a:solidFill>
                            <a:srgbClr val="000000"/>
                          </a:solidFill>
                          <a:effectLst/>
                          <a:latin typeface="Calibri"/>
                        </a:rPr>
                        <a:t>Khellah</a:t>
                      </a:r>
                    </a:p>
                  </a:txBody>
                  <a:tcPr marL="9525" marR="9525" marT="9525" marB="0" anchor="ctr"/>
                </a:tc>
                <a:tc>
                  <a:txBody>
                    <a:bodyPr/>
                    <a:lstStyle/>
                    <a:p>
                      <a:pPr algn="l" fontAlgn="ctr"/>
                      <a:r>
                        <a:rPr lang="en-US" sz="1800" b="0" i="0" u="none" strike="noStrike">
                          <a:solidFill>
                            <a:srgbClr val="000000"/>
                          </a:solidFill>
                          <a:effectLst/>
                          <a:latin typeface="Calibri"/>
                        </a:rPr>
                        <a:t>Intel Corporation</a:t>
                      </a:r>
                    </a:p>
                  </a:txBody>
                  <a:tcPr marL="9525" marR="9525" marT="9525" marB="0" anchor="ctr"/>
                </a:tc>
              </a:tr>
              <a:tr h="396431">
                <a:tc>
                  <a:txBody>
                    <a:bodyPr/>
                    <a:lstStyle/>
                    <a:p>
                      <a:pPr algn="l" fontAlgn="ctr"/>
                      <a:r>
                        <a:rPr lang="en-US" sz="1800" b="0" i="0" u="none" strike="noStrike">
                          <a:solidFill>
                            <a:srgbClr val="000000"/>
                          </a:solidFill>
                          <a:effectLst/>
                          <a:latin typeface="Calibri"/>
                        </a:rPr>
                        <a:t>Chris</a:t>
                      </a:r>
                    </a:p>
                  </a:txBody>
                  <a:tcPr marL="9525" marR="9525" marT="9525" marB="0" anchor="ctr"/>
                </a:tc>
                <a:tc>
                  <a:txBody>
                    <a:bodyPr/>
                    <a:lstStyle/>
                    <a:p>
                      <a:pPr algn="l" fontAlgn="ctr"/>
                      <a:r>
                        <a:rPr lang="en-US" sz="1800" b="0" i="0" u="none" strike="noStrike">
                          <a:solidFill>
                            <a:srgbClr val="000000"/>
                          </a:solidFill>
                          <a:effectLst/>
                          <a:latin typeface="Calibri"/>
                        </a:rPr>
                        <a:t>Kim</a:t>
                      </a:r>
                    </a:p>
                  </a:txBody>
                  <a:tcPr marL="9525" marR="9525" marT="9525" marB="0" anchor="ctr"/>
                </a:tc>
                <a:tc>
                  <a:txBody>
                    <a:bodyPr/>
                    <a:lstStyle/>
                    <a:p>
                      <a:pPr algn="l" fontAlgn="ctr"/>
                      <a:r>
                        <a:rPr lang="en-US" sz="1800" b="0" i="0" u="none" strike="noStrike">
                          <a:solidFill>
                            <a:srgbClr val="000000"/>
                          </a:solidFill>
                          <a:effectLst/>
                          <a:latin typeface="Calibri"/>
                        </a:rPr>
                        <a:t>University of Minnesota</a:t>
                      </a:r>
                    </a:p>
                  </a:txBody>
                  <a:tcPr marL="9525" marR="9525" marT="9525" marB="0" anchor="ctr"/>
                </a:tc>
              </a:tr>
              <a:tr h="396431">
                <a:tc>
                  <a:txBody>
                    <a:bodyPr/>
                    <a:lstStyle/>
                    <a:p>
                      <a:pPr algn="l" fontAlgn="b"/>
                      <a:r>
                        <a:rPr lang="en-US" sz="1800" b="0" i="0" u="none" strike="noStrike">
                          <a:solidFill>
                            <a:srgbClr val="000000"/>
                          </a:solidFill>
                          <a:effectLst/>
                          <a:latin typeface="Calibri"/>
                        </a:rPr>
                        <a:t>Toshiaki</a:t>
                      </a:r>
                    </a:p>
                  </a:txBody>
                  <a:tcPr marL="9525" marR="9525" marT="9525" marB="0" anchor="b"/>
                </a:tc>
                <a:tc>
                  <a:txBody>
                    <a:bodyPr/>
                    <a:lstStyle/>
                    <a:p>
                      <a:pPr algn="l" fontAlgn="b"/>
                      <a:r>
                        <a:rPr lang="en-US" sz="1800" b="0" i="0" u="none" strike="noStrike">
                          <a:solidFill>
                            <a:srgbClr val="000000"/>
                          </a:solidFill>
                          <a:effectLst/>
                          <a:latin typeface="Calibri"/>
                        </a:rPr>
                        <a:t>Kirihata </a:t>
                      </a:r>
                    </a:p>
                  </a:txBody>
                  <a:tcPr marL="9525" marR="9525" marT="9525" marB="0" anchor="b"/>
                </a:tc>
                <a:tc>
                  <a:txBody>
                    <a:bodyPr/>
                    <a:lstStyle/>
                    <a:p>
                      <a:pPr algn="l" fontAlgn="b"/>
                      <a:r>
                        <a:rPr lang="en-US" sz="1800" b="0" i="0" u="none" strike="noStrike">
                          <a:solidFill>
                            <a:srgbClr val="000000"/>
                          </a:solidFill>
                          <a:effectLst/>
                          <a:latin typeface="Calibri"/>
                        </a:rPr>
                        <a:t>IBM</a:t>
                      </a:r>
                    </a:p>
                  </a:txBody>
                  <a:tcPr marL="9525" marR="9525" marT="9525" marB="0" anchor="b"/>
                </a:tc>
              </a:tr>
              <a:tr h="396431">
                <a:tc>
                  <a:txBody>
                    <a:bodyPr/>
                    <a:lstStyle/>
                    <a:p>
                      <a:pPr algn="l" fontAlgn="ctr"/>
                      <a:r>
                        <a:rPr lang="en-US" sz="1800" b="0" i="0" u="none" strike="noStrike">
                          <a:solidFill>
                            <a:srgbClr val="000000"/>
                          </a:solidFill>
                          <a:effectLst/>
                          <a:latin typeface="Arial"/>
                        </a:rPr>
                        <a:t>Koji</a:t>
                      </a:r>
                    </a:p>
                  </a:txBody>
                  <a:tcPr marL="9525" marR="9525" marT="9525" marB="0" anchor="ctr"/>
                </a:tc>
                <a:tc>
                  <a:txBody>
                    <a:bodyPr/>
                    <a:lstStyle/>
                    <a:p>
                      <a:pPr algn="l" fontAlgn="ctr"/>
                      <a:r>
                        <a:rPr lang="en-US" sz="1800" b="0" i="0" u="none" strike="noStrike">
                          <a:solidFill>
                            <a:srgbClr val="000000"/>
                          </a:solidFill>
                          <a:effectLst/>
                          <a:latin typeface="Arial"/>
                        </a:rPr>
                        <a:t>Nii</a:t>
                      </a:r>
                    </a:p>
                  </a:txBody>
                  <a:tcPr marL="9525" marR="9525" marT="9525" marB="0" anchor="ctr"/>
                </a:tc>
                <a:tc>
                  <a:txBody>
                    <a:bodyPr/>
                    <a:lstStyle/>
                    <a:p>
                      <a:pPr algn="l" fontAlgn="ctr"/>
                      <a:r>
                        <a:rPr lang="en-US" sz="1800" b="0" i="0" u="none" strike="noStrike">
                          <a:solidFill>
                            <a:srgbClr val="000000"/>
                          </a:solidFill>
                          <a:effectLst/>
                          <a:latin typeface="Arial"/>
                        </a:rPr>
                        <a:t>Renesas Electronics Corp.</a:t>
                      </a:r>
                    </a:p>
                  </a:txBody>
                  <a:tcPr marL="9525" marR="9525" marT="9525" marB="0" anchor="ctr"/>
                </a:tc>
              </a:tr>
              <a:tr h="396431">
                <a:tc>
                  <a:txBody>
                    <a:bodyPr/>
                    <a:lstStyle/>
                    <a:p>
                      <a:pPr algn="l" fontAlgn="ctr"/>
                      <a:r>
                        <a:rPr lang="en-US" sz="1800" b="0" i="0" u="none" strike="noStrike">
                          <a:solidFill>
                            <a:srgbClr val="000000"/>
                          </a:solidFill>
                          <a:effectLst/>
                          <a:latin typeface="Calibri"/>
                        </a:rPr>
                        <a:t>Jean-Christophe</a:t>
                      </a:r>
                    </a:p>
                  </a:txBody>
                  <a:tcPr marL="9525" marR="9525" marT="9525" marB="0" anchor="ctr"/>
                </a:tc>
                <a:tc>
                  <a:txBody>
                    <a:bodyPr/>
                    <a:lstStyle/>
                    <a:p>
                      <a:pPr algn="l" fontAlgn="ctr"/>
                      <a:r>
                        <a:rPr lang="en-US" sz="1800" b="0" i="0" u="none" strike="noStrike">
                          <a:solidFill>
                            <a:srgbClr val="000000"/>
                          </a:solidFill>
                          <a:effectLst/>
                          <a:latin typeface="Calibri"/>
                        </a:rPr>
                        <a:t>Vial</a:t>
                      </a:r>
                    </a:p>
                  </a:txBody>
                  <a:tcPr marL="9525" marR="9525" marT="9525" marB="0" anchor="ctr"/>
                </a:tc>
                <a:tc>
                  <a:txBody>
                    <a:bodyPr/>
                    <a:lstStyle/>
                    <a:p>
                      <a:pPr algn="l" fontAlgn="ctr"/>
                      <a:r>
                        <a:rPr lang="en-US" sz="1800" b="0" i="0" u="none" strike="noStrike">
                          <a:solidFill>
                            <a:srgbClr val="000000"/>
                          </a:solidFill>
                          <a:effectLst/>
                          <a:latin typeface="Calibri"/>
                        </a:rPr>
                        <a:t>Intel Mobile Communications</a:t>
                      </a:r>
                    </a:p>
                  </a:txBody>
                  <a:tcPr marL="9525" marR="9525" marT="9525" marB="0" anchor="ctr"/>
                </a:tc>
              </a:tr>
              <a:tr h="396431">
                <a:tc>
                  <a:txBody>
                    <a:bodyPr/>
                    <a:lstStyle/>
                    <a:p>
                      <a:pPr algn="l" fontAlgn="b"/>
                      <a:r>
                        <a:rPr lang="en-US" sz="1800" b="0" i="0" u="none" strike="noStrike">
                          <a:solidFill>
                            <a:srgbClr val="000000"/>
                          </a:solidFill>
                          <a:effectLst/>
                          <a:latin typeface="Calibri"/>
                        </a:rPr>
                        <a:t>Dinesh</a:t>
                      </a:r>
                    </a:p>
                  </a:txBody>
                  <a:tcPr marL="9525" marR="9525" marT="9525" marB="0" anchor="b"/>
                </a:tc>
                <a:tc>
                  <a:txBody>
                    <a:bodyPr/>
                    <a:lstStyle/>
                    <a:p>
                      <a:pPr algn="l" fontAlgn="b"/>
                      <a:r>
                        <a:rPr lang="en-US" sz="1800" b="0" i="0" u="none" strike="noStrike">
                          <a:solidFill>
                            <a:srgbClr val="000000"/>
                          </a:solidFill>
                          <a:effectLst/>
                          <a:latin typeface="Calibri"/>
                        </a:rPr>
                        <a:t>Somasekhar</a:t>
                      </a:r>
                    </a:p>
                  </a:txBody>
                  <a:tcPr marL="9525" marR="9525" marT="9525" marB="0" anchor="b"/>
                </a:tc>
                <a:tc>
                  <a:txBody>
                    <a:bodyPr/>
                    <a:lstStyle/>
                    <a:p>
                      <a:pPr algn="l" fontAlgn="b"/>
                      <a:r>
                        <a:rPr lang="en-US" sz="1800" b="0" i="0" u="none" strike="noStrike" dirty="0">
                          <a:solidFill>
                            <a:srgbClr val="000000"/>
                          </a:solidFill>
                          <a:effectLst/>
                          <a:latin typeface="Calibri"/>
                        </a:rPr>
                        <a:t>Intel </a:t>
                      </a:r>
                    </a:p>
                  </a:txBody>
                  <a:tcPr marL="9525" marR="9525" marT="9525" marB="0" anchor="b"/>
                </a:tc>
              </a:tr>
            </a:tbl>
          </a:graphicData>
        </a:graphic>
      </p:graphicFrame>
    </p:spTree>
    <p:extLst>
      <p:ext uri="{BB962C8B-B14F-4D97-AF65-F5344CB8AC3E}">
        <p14:creationId xmlns:p14="http://schemas.microsoft.com/office/powerpoint/2010/main" val="2762470888"/>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le 1"/>
          <p:cNvSpPr>
            <a:spLocks noGrp="1"/>
          </p:cNvSpPr>
          <p:nvPr>
            <p:ph type="title"/>
          </p:nvPr>
        </p:nvSpPr>
        <p:spPr/>
        <p:txBody>
          <a:bodyPr/>
          <a:lstStyle/>
          <a:p>
            <a:r>
              <a:rPr lang="en-US" smtClean="0"/>
              <a:t>Power management</a:t>
            </a:r>
          </a:p>
        </p:txBody>
      </p:sp>
      <p:sp>
        <p:nvSpPr>
          <p:cNvPr id="19459" name="Content Placeholder 2"/>
          <p:cNvSpPr>
            <a:spLocks noGrp="1"/>
          </p:cNvSpPr>
          <p:nvPr>
            <p:ph idx="1"/>
          </p:nvPr>
        </p:nvSpPr>
        <p:spPr>
          <a:xfrm>
            <a:off x="457200" y="5410200"/>
            <a:ext cx="8228013" cy="719138"/>
          </a:xfrm>
        </p:spPr>
        <p:txBody>
          <a:bodyPr/>
          <a:lstStyle/>
          <a:p>
            <a:r>
              <a:rPr lang="en-US" b="1" dirty="0" smtClean="0"/>
              <a:t>Subcommittee chair: Hoi Lee</a:t>
            </a:r>
          </a:p>
        </p:txBody>
      </p:sp>
      <p:graphicFrame>
        <p:nvGraphicFramePr>
          <p:cNvPr id="7" name="Table 6"/>
          <p:cNvGraphicFramePr>
            <a:graphicFrameLocks noGrp="1"/>
          </p:cNvGraphicFramePr>
          <p:nvPr>
            <p:extLst>
              <p:ext uri="{D42A27DB-BD31-4B8C-83A1-F6EECF244321}">
                <p14:modId xmlns:p14="http://schemas.microsoft.com/office/powerpoint/2010/main" val="906365094"/>
              </p:ext>
            </p:extLst>
          </p:nvPr>
        </p:nvGraphicFramePr>
        <p:xfrm>
          <a:off x="609600" y="1066800"/>
          <a:ext cx="7696199" cy="3809999"/>
        </p:xfrm>
        <a:graphic>
          <a:graphicData uri="http://schemas.openxmlformats.org/drawingml/2006/table">
            <a:tbl>
              <a:tblPr firstRow="1" bandRow="1">
                <a:tableStyleId>{21E4AEA4-8DFA-4A89-87EB-49C32662AFE0}</a:tableStyleId>
              </a:tblPr>
              <a:tblGrid>
                <a:gridCol w="2212657"/>
                <a:gridCol w="2212657"/>
                <a:gridCol w="3270885"/>
              </a:tblGrid>
              <a:tr h="622879">
                <a:tc gridSpan="2">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Member</a:t>
                      </a:r>
                      <a:endParaRPr lang="en-US" sz="1800" b="1" kern="1200" dirty="0">
                        <a:solidFill>
                          <a:schemeClr val="lt1"/>
                        </a:solidFill>
                        <a:latin typeface="Calibri" pitchFamily="34" charset="0"/>
                        <a:ea typeface="+mn-ea"/>
                        <a:cs typeface="+mn-cs"/>
                      </a:endParaRPr>
                    </a:p>
                  </a:txBody>
                  <a:tcPr anchor="ctr"/>
                </a:tc>
                <a:tc hMerge="1">
                  <a:txBody>
                    <a:bodyPr/>
                    <a:lstStyle/>
                    <a:p>
                      <a:pPr marL="0" algn="ctr" defTabSz="914400" rtl="0" eaLnBrk="1" latinLnBrk="0" hangingPunct="1">
                        <a:lnSpc>
                          <a:spcPct val="150000"/>
                        </a:lnSpc>
                      </a:pPr>
                      <a:endParaRPr lang="en-US" sz="1800" b="1" kern="1200" dirty="0">
                        <a:solidFill>
                          <a:schemeClr val="lt1"/>
                        </a:solidFill>
                        <a:latin typeface="Calibri" pitchFamily="34" charset="0"/>
                        <a:ea typeface="+mn-ea"/>
                        <a:cs typeface="+mn-cs"/>
                      </a:endParaRPr>
                    </a:p>
                  </a:txBody>
                  <a:tcPr anchor="ct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a:tc>
              </a:tr>
              <a:tr h="398390">
                <a:tc>
                  <a:txBody>
                    <a:bodyPr/>
                    <a:lstStyle/>
                    <a:p>
                      <a:pPr algn="l" fontAlgn="ctr"/>
                      <a:r>
                        <a:rPr lang="en-US" sz="1800" b="0" i="0" u="none" strike="noStrike" dirty="0">
                          <a:solidFill>
                            <a:srgbClr val="000000"/>
                          </a:solidFill>
                          <a:effectLst/>
                          <a:latin typeface="Calibri"/>
                        </a:rPr>
                        <a:t>Raj</a:t>
                      </a:r>
                    </a:p>
                  </a:txBody>
                  <a:tcPr marL="9525" marR="9525" marT="9525" marB="0" anchor="ctr"/>
                </a:tc>
                <a:tc>
                  <a:txBody>
                    <a:bodyPr/>
                    <a:lstStyle/>
                    <a:p>
                      <a:pPr algn="l" fontAlgn="ctr"/>
                      <a:r>
                        <a:rPr lang="en-US" sz="1800" b="0" i="0" u="none" strike="noStrike" dirty="0" err="1">
                          <a:solidFill>
                            <a:srgbClr val="000000"/>
                          </a:solidFill>
                          <a:effectLst/>
                          <a:latin typeface="Calibri"/>
                        </a:rPr>
                        <a:t>Amirtharajah</a:t>
                      </a:r>
                      <a:endParaRPr lang="en-US" sz="1800" b="0" i="0" u="none" strike="noStrike" dirty="0">
                        <a:solidFill>
                          <a:srgbClr val="000000"/>
                        </a:solidFill>
                        <a:effectLst/>
                        <a:latin typeface="Calibri"/>
                      </a:endParaRPr>
                    </a:p>
                  </a:txBody>
                  <a:tcPr marL="9525" marR="9525" marT="9525" marB="0" anchor="ctr"/>
                </a:tc>
                <a:tc>
                  <a:txBody>
                    <a:bodyPr/>
                    <a:lstStyle/>
                    <a:p>
                      <a:pPr algn="l" fontAlgn="ctr"/>
                      <a:r>
                        <a:rPr lang="en-US" sz="1800" b="0" i="0" u="none" strike="noStrike" dirty="0">
                          <a:solidFill>
                            <a:srgbClr val="000000"/>
                          </a:solidFill>
                          <a:effectLst/>
                          <a:latin typeface="Calibri"/>
                        </a:rPr>
                        <a:t>University of California, Davis</a:t>
                      </a:r>
                    </a:p>
                  </a:txBody>
                  <a:tcPr marL="9525" marR="9525" marT="9525" marB="0" anchor="ctr"/>
                </a:tc>
              </a:tr>
              <a:tr h="398390">
                <a:tc>
                  <a:txBody>
                    <a:bodyPr/>
                    <a:lstStyle/>
                    <a:p>
                      <a:pPr algn="l" fontAlgn="b"/>
                      <a:r>
                        <a:rPr lang="en-US" sz="1800" b="0" i="0" u="none" strike="noStrike">
                          <a:solidFill>
                            <a:srgbClr val="000000"/>
                          </a:solidFill>
                          <a:effectLst/>
                          <a:latin typeface="Calibri"/>
                        </a:rPr>
                        <a:t>Jeff</a:t>
                      </a:r>
                    </a:p>
                  </a:txBody>
                  <a:tcPr marL="9525" marR="9525" marT="9525" marB="0" anchor="b"/>
                </a:tc>
                <a:tc>
                  <a:txBody>
                    <a:bodyPr/>
                    <a:lstStyle/>
                    <a:p>
                      <a:pPr algn="l" fontAlgn="b"/>
                      <a:r>
                        <a:rPr lang="en-US" sz="1800" b="0" i="0" u="none" strike="noStrike">
                          <a:solidFill>
                            <a:srgbClr val="000000"/>
                          </a:solidFill>
                          <a:effectLst/>
                          <a:latin typeface="Calibri"/>
                        </a:rPr>
                        <a:t>Morroni</a:t>
                      </a:r>
                    </a:p>
                  </a:txBody>
                  <a:tcPr marL="9525" marR="9525" marT="9525" marB="0" anchor="b"/>
                </a:tc>
                <a:tc>
                  <a:txBody>
                    <a:bodyPr/>
                    <a:lstStyle/>
                    <a:p>
                      <a:pPr algn="l" fontAlgn="b"/>
                      <a:r>
                        <a:rPr lang="en-US" sz="1800" b="0" i="0" u="none" strike="noStrike" dirty="0">
                          <a:solidFill>
                            <a:srgbClr val="000000"/>
                          </a:solidFill>
                          <a:effectLst/>
                          <a:latin typeface="Calibri"/>
                        </a:rPr>
                        <a:t>Texas Instruments</a:t>
                      </a:r>
                    </a:p>
                  </a:txBody>
                  <a:tcPr marL="9525" marR="9525" marT="9525" marB="0" anchor="b"/>
                </a:tc>
              </a:tr>
              <a:tr h="398390">
                <a:tc>
                  <a:txBody>
                    <a:bodyPr/>
                    <a:lstStyle/>
                    <a:p>
                      <a:pPr algn="l" fontAlgn="b"/>
                      <a:r>
                        <a:rPr lang="en-US" sz="1800" b="0" i="0" u="none" strike="noStrike">
                          <a:solidFill>
                            <a:srgbClr val="000000"/>
                          </a:solidFill>
                          <a:effectLst/>
                          <a:latin typeface="Calibri"/>
                        </a:rPr>
                        <a:t>Mike</a:t>
                      </a:r>
                    </a:p>
                  </a:txBody>
                  <a:tcPr marL="9525" marR="9525" marT="9525" marB="0" anchor="b"/>
                </a:tc>
                <a:tc>
                  <a:txBody>
                    <a:bodyPr/>
                    <a:lstStyle/>
                    <a:p>
                      <a:pPr algn="l" fontAlgn="b"/>
                      <a:r>
                        <a:rPr lang="en-US" sz="1800" b="0" i="0" u="none" strike="noStrike">
                          <a:solidFill>
                            <a:srgbClr val="000000"/>
                          </a:solidFill>
                          <a:effectLst/>
                          <a:latin typeface="Calibri"/>
                        </a:rPr>
                        <a:t>Mulligan</a:t>
                      </a:r>
                    </a:p>
                  </a:txBody>
                  <a:tcPr marL="9525" marR="9525" marT="9525" marB="0" anchor="b"/>
                </a:tc>
                <a:tc>
                  <a:txBody>
                    <a:bodyPr/>
                    <a:lstStyle/>
                    <a:p>
                      <a:pPr algn="l" fontAlgn="b"/>
                      <a:r>
                        <a:rPr lang="en-US" sz="1800" b="0" i="0" u="none" strike="noStrike" dirty="0">
                          <a:solidFill>
                            <a:srgbClr val="000000"/>
                          </a:solidFill>
                          <a:effectLst/>
                          <a:latin typeface="Calibri"/>
                        </a:rPr>
                        <a:t>Silicon Laboratories</a:t>
                      </a:r>
                    </a:p>
                  </a:txBody>
                  <a:tcPr marL="9525" marR="9525" marT="9525" marB="0" anchor="b"/>
                </a:tc>
              </a:tr>
              <a:tr h="398390">
                <a:tc>
                  <a:txBody>
                    <a:bodyPr/>
                    <a:lstStyle/>
                    <a:p>
                      <a:pPr algn="l" fontAlgn="ctr"/>
                      <a:r>
                        <a:rPr lang="en-US" sz="1800" b="0" i="0" u="none" strike="noStrike">
                          <a:solidFill>
                            <a:srgbClr val="000000"/>
                          </a:solidFill>
                          <a:effectLst/>
                          <a:latin typeface="Calibri"/>
                        </a:rPr>
                        <a:t>Chunlei</a:t>
                      </a:r>
                    </a:p>
                  </a:txBody>
                  <a:tcPr marL="9525" marR="9525" marT="9525" marB="0" anchor="ctr"/>
                </a:tc>
                <a:tc>
                  <a:txBody>
                    <a:bodyPr/>
                    <a:lstStyle/>
                    <a:p>
                      <a:pPr algn="l" fontAlgn="ctr"/>
                      <a:r>
                        <a:rPr lang="en-US" sz="1800" b="0" i="0" u="none" strike="noStrike">
                          <a:solidFill>
                            <a:srgbClr val="000000"/>
                          </a:solidFill>
                          <a:effectLst/>
                          <a:latin typeface="Calibri"/>
                        </a:rPr>
                        <a:t>Shi</a:t>
                      </a:r>
                    </a:p>
                  </a:txBody>
                  <a:tcPr marL="9525" marR="9525" marT="9525" marB="0" anchor="ctr"/>
                </a:tc>
                <a:tc>
                  <a:txBody>
                    <a:bodyPr/>
                    <a:lstStyle/>
                    <a:p>
                      <a:pPr algn="l" fontAlgn="ctr"/>
                      <a:r>
                        <a:rPr lang="en-US" sz="1800" b="0" i="0" u="none" strike="noStrike" dirty="0">
                          <a:solidFill>
                            <a:srgbClr val="000000"/>
                          </a:solidFill>
                          <a:effectLst/>
                          <a:latin typeface="Calibri"/>
                        </a:rPr>
                        <a:t>Qualcomm</a:t>
                      </a:r>
                    </a:p>
                  </a:txBody>
                  <a:tcPr marL="9525" marR="9525" marT="9525" marB="0" anchor="ctr"/>
                </a:tc>
              </a:tr>
              <a:tr h="398390">
                <a:tc>
                  <a:txBody>
                    <a:bodyPr/>
                    <a:lstStyle/>
                    <a:p>
                      <a:pPr algn="l" fontAlgn="b"/>
                      <a:r>
                        <a:rPr lang="en-US" sz="1800" b="0" i="0" u="none" strike="noStrike">
                          <a:solidFill>
                            <a:srgbClr val="000000"/>
                          </a:solidFill>
                          <a:effectLst/>
                          <a:latin typeface="Calibri"/>
                        </a:rPr>
                        <a:t>Olivier </a:t>
                      </a:r>
                    </a:p>
                  </a:txBody>
                  <a:tcPr marL="9525" marR="9525" marT="9525" marB="0" anchor="b"/>
                </a:tc>
                <a:tc>
                  <a:txBody>
                    <a:bodyPr/>
                    <a:lstStyle/>
                    <a:p>
                      <a:pPr algn="l" fontAlgn="b"/>
                      <a:r>
                        <a:rPr lang="en-US" sz="1800" b="0" i="0" u="none" strike="noStrike">
                          <a:solidFill>
                            <a:srgbClr val="000000"/>
                          </a:solidFill>
                          <a:effectLst/>
                          <a:latin typeface="Calibri"/>
                        </a:rPr>
                        <a:t>Trescases</a:t>
                      </a:r>
                    </a:p>
                  </a:txBody>
                  <a:tcPr marL="9525" marR="9525" marT="9525" marB="0" anchor="b"/>
                </a:tc>
                <a:tc>
                  <a:txBody>
                    <a:bodyPr/>
                    <a:lstStyle/>
                    <a:p>
                      <a:pPr algn="l" fontAlgn="b"/>
                      <a:r>
                        <a:rPr lang="en-US" sz="1800" b="0" i="0" u="none" strike="noStrike" dirty="0">
                          <a:solidFill>
                            <a:srgbClr val="000000"/>
                          </a:solidFill>
                          <a:effectLst/>
                          <a:latin typeface="Calibri"/>
                        </a:rPr>
                        <a:t>U of Toronto</a:t>
                      </a:r>
                    </a:p>
                  </a:txBody>
                  <a:tcPr marL="9525" marR="9525" marT="9525" marB="0" anchor="b"/>
                </a:tc>
              </a:tr>
              <a:tr h="398390">
                <a:tc>
                  <a:txBody>
                    <a:bodyPr/>
                    <a:lstStyle/>
                    <a:p>
                      <a:pPr algn="l" fontAlgn="ctr"/>
                      <a:r>
                        <a:rPr lang="en-US" sz="1800" b="0" i="0" u="none" strike="noStrike">
                          <a:solidFill>
                            <a:srgbClr val="000000"/>
                          </a:solidFill>
                          <a:effectLst/>
                          <a:latin typeface="Calibri"/>
                        </a:rPr>
                        <a:t>Jerry</a:t>
                      </a:r>
                    </a:p>
                  </a:txBody>
                  <a:tcPr marL="9525" marR="9525" marT="9525" marB="0" anchor="ctr"/>
                </a:tc>
                <a:tc>
                  <a:txBody>
                    <a:bodyPr/>
                    <a:lstStyle/>
                    <a:p>
                      <a:pPr algn="l" fontAlgn="ctr"/>
                      <a:r>
                        <a:rPr lang="en-US" sz="1800" b="0" i="0" u="none" strike="noStrike">
                          <a:solidFill>
                            <a:srgbClr val="000000"/>
                          </a:solidFill>
                          <a:effectLst/>
                          <a:latin typeface="Calibri"/>
                        </a:rPr>
                        <a:t>Zheng</a:t>
                      </a:r>
                    </a:p>
                  </a:txBody>
                  <a:tcPr marL="9525" marR="9525" marT="9525" marB="0" anchor="ctr"/>
                </a:tc>
                <a:tc>
                  <a:txBody>
                    <a:bodyPr/>
                    <a:lstStyle/>
                    <a:p>
                      <a:pPr algn="l" fontAlgn="b"/>
                      <a:r>
                        <a:rPr lang="en-US" sz="1800" b="0" i="0" u="none" strike="noStrike">
                          <a:solidFill>
                            <a:srgbClr val="000000"/>
                          </a:solidFill>
                          <a:effectLst/>
                          <a:latin typeface="Calibri"/>
                        </a:rPr>
                        <a:t>Dialog Semiconductor</a:t>
                      </a:r>
                    </a:p>
                  </a:txBody>
                  <a:tcPr marL="9525" marR="9525" marT="9525" marB="0" anchor="b"/>
                </a:tc>
              </a:tr>
              <a:tr h="398390">
                <a:tc>
                  <a:txBody>
                    <a:bodyPr/>
                    <a:lstStyle/>
                    <a:p>
                      <a:pPr algn="l" fontAlgn="ctr"/>
                      <a:r>
                        <a:rPr lang="en-US" sz="1800" b="0" i="0" u="none" strike="noStrike">
                          <a:solidFill>
                            <a:srgbClr val="000000"/>
                          </a:solidFill>
                          <a:effectLst/>
                          <a:latin typeface="Calibri"/>
                        </a:rPr>
                        <a:t>Hoi</a:t>
                      </a:r>
                    </a:p>
                  </a:txBody>
                  <a:tcPr marL="9525" marR="9525" marT="9525" marB="0" anchor="ctr"/>
                </a:tc>
                <a:tc>
                  <a:txBody>
                    <a:bodyPr/>
                    <a:lstStyle/>
                    <a:p>
                      <a:pPr algn="l" fontAlgn="ctr"/>
                      <a:r>
                        <a:rPr lang="en-US" sz="1800" b="0" i="0" u="none" strike="noStrike">
                          <a:solidFill>
                            <a:srgbClr val="000000"/>
                          </a:solidFill>
                          <a:effectLst/>
                          <a:latin typeface="Calibri"/>
                        </a:rPr>
                        <a:t>Lee</a:t>
                      </a:r>
                    </a:p>
                  </a:txBody>
                  <a:tcPr marL="9525" marR="9525" marT="9525" marB="0" anchor="ctr"/>
                </a:tc>
                <a:tc>
                  <a:txBody>
                    <a:bodyPr/>
                    <a:lstStyle/>
                    <a:p>
                      <a:pPr algn="l" fontAlgn="ctr"/>
                      <a:r>
                        <a:rPr lang="en-US" sz="1800" b="0" i="0" u="none" strike="noStrike">
                          <a:solidFill>
                            <a:srgbClr val="000000"/>
                          </a:solidFill>
                          <a:effectLst/>
                          <a:latin typeface="Calibri"/>
                        </a:rPr>
                        <a:t>University of Texas at Dallas</a:t>
                      </a:r>
                    </a:p>
                  </a:txBody>
                  <a:tcPr marL="9525" marR="9525" marT="9525" marB="0" anchor="ctr"/>
                </a:tc>
              </a:tr>
              <a:tr h="398390">
                <a:tc>
                  <a:txBody>
                    <a:bodyPr/>
                    <a:lstStyle/>
                    <a:p>
                      <a:pPr algn="l" fontAlgn="b"/>
                      <a:r>
                        <a:rPr lang="en-US" sz="1800" b="0" i="0" u="none" strike="noStrike">
                          <a:solidFill>
                            <a:srgbClr val="000000"/>
                          </a:solidFill>
                          <a:effectLst/>
                          <a:latin typeface="Calibri"/>
                        </a:rPr>
                        <a:t>William</a:t>
                      </a:r>
                    </a:p>
                  </a:txBody>
                  <a:tcPr marL="9525" marR="9525" marT="9525" marB="0" anchor="b"/>
                </a:tc>
                <a:tc>
                  <a:txBody>
                    <a:bodyPr/>
                    <a:lstStyle/>
                    <a:p>
                      <a:pPr algn="l" fontAlgn="b"/>
                      <a:r>
                        <a:rPr lang="en-US" sz="1800" b="0" i="0" u="none" strike="noStrike" dirty="0">
                          <a:solidFill>
                            <a:srgbClr val="000000"/>
                          </a:solidFill>
                          <a:effectLst/>
                          <a:latin typeface="Calibri"/>
                        </a:rPr>
                        <a:t>McIntyre</a:t>
                      </a:r>
                    </a:p>
                  </a:txBody>
                  <a:tcPr marL="9525" marR="9525" marT="9525" marB="0" anchor="b"/>
                </a:tc>
                <a:tc>
                  <a:txBody>
                    <a:bodyPr/>
                    <a:lstStyle/>
                    <a:p>
                      <a:pPr algn="l" fontAlgn="b"/>
                      <a:r>
                        <a:rPr lang="en-US" sz="1800" b="0" i="0" u="none" strike="noStrike" dirty="0">
                          <a:solidFill>
                            <a:srgbClr val="000000"/>
                          </a:solidFill>
                          <a:effectLst/>
                          <a:latin typeface="Calibri"/>
                        </a:rPr>
                        <a:t>Texas Instruments</a:t>
                      </a:r>
                    </a:p>
                  </a:txBody>
                  <a:tcPr marL="9525" marR="9525" marT="9525" marB="0" anchor="b"/>
                </a:tc>
              </a:tr>
            </a:tbl>
          </a:graphicData>
        </a:graphic>
      </p:graphicFrame>
    </p:spTree>
    <p:extLst>
      <p:ext uri="{BB962C8B-B14F-4D97-AF65-F5344CB8AC3E}">
        <p14:creationId xmlns:p14="http://schemas.microsoft.com/office/powerpoint/2010/main" val="393198638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p:txBody>
          <a:bodyPr/>
          <a:lstStyle/>
          <a:p>
            <a:r>
              <a:rPr lang="en-US" smtClean="0"/>
              <a:t>Agenda (morning)</a:t>
            </a:r>
          </a:p>
        </p:txBody>
      </p:sp>
      <p:sp>
        <p:nvSpPr>
          <p:cNvPr id="4099" name="Content Placeholder 2"/>
          <p:cNvSpPr>
            <a:spLocks noGrp="1"/>
          </p:cNvSpPr>
          <p:nvPr>
            <p:ph idx="1"/>
          </p:nvPr>
        </p:nvSpPr>
        <p:spPr>
          <a:xfrm>
            <a:off x="381000" y="990600"/>
            <a:ext cx="8458200" cy="4986338"/>
          </a:xfrm>
        </p:spPr>
        <p:txBody>
          <a:bodyPr/>
          <a:lstStyle/>
          <a:p>
            <a:r>
              <a:rPr lang="en-US" b="1" dirty="0" smtClean="0">
                <a:solidFill>
                  <a:schemeClr val="tx1"/>
                </a:solidFill>
              </a:rPr>
              <a:t>7:30 AM	Meet the committee and continental breakfast</a:t>
            </a:r>
          </a:p>
          <a:p>
            <a:r>
              <a:rPr lang="en-US" b="1" dirty="0" smtClean="0">
                <a:solidFill>
                  <a:schemeClr val="tx1"/>
                </a:solidFill>
              </a:rPr>
              <a:t>8:00 AM	Call to order </a:t>
            </a:r>
          </a:p>
          <a:p>
            <a:pPr lvl="1"/>
            <a:r>
              <a:rPr lang="en-US" dirty="0" smtClean="0"/>
              <a:t>Introductory remarks – </a:t>
            </a:r>
            <a:r>
              <a:rPr lang="en-US" dirty="0" smtClean="0">
                <a:solidFill>
                  <a:schemeClr val="tx1"/>
                </a:solidFill>
              </a:rPr>
              <a:t>Ramesh Harjani</a:t>
            </a:r>
            <a:r>
              <a:rPr lang="en-US" dirty="0" smtClean="0"/>
              <a:t>, General Chair</a:t>
            </a:r>
          </a:p>
          <a:p>
            <a:pPr lvl="1"/>
            <a:r>
              <a:rPr lang="en-US" dirty="0" smtClean="0"/>
              <a:t>Welcome, member introduction – Kimo Tam, Technical Chair</a:t>
            </a:r>
          </a:p>
          <a:p>
            <a:r>
              <a:rPr lang="en-US" b="1" dirty="0" smtClean="0">
                <a:solidFill>
                  <a:schemeClr val="tx1"/>
                </a:solidFill>
              </a:rPr>
              <a:t>8:20 AM	CICC 2014 review &amp; feedback</a:t>
            </a:r>
          </a:p>
          <a:p>
            <a:pPr lvl="1"/>
            <a:r>
              <a:rPr lang="en-US" dirty="0" smtClean="0"/>
              <a:t>Don Thelen, Conference Chair</a:t>
            </a:r>
          </a:p>
          <a:p>
            <a:r>
              <a:rPr lang="en-US" b="1" dirty="0" smtClean="0">
                <a:solidFill>
                  <a:schemeClr val="tx1"/>
                </a:solidFill>
              </a:rPr>
              <a:t>8:30 AM	CICC 2015 TPC – Kimo Tam</a:t>
            </a:r>
          </a:p>
          <a:p>
            <a:pPr lvl="1"/>
            <a:r>
              <a:rPr lang="en-US" dirty="0" smtClean="0"/>
              <a:t>Goals </a:t>
            </a:r>
          </a:p>
          <a:p>
            <a:pPr lvl="1"/>
            <a:r>
              <a:rPr lang="en-US" dirty="0" smtClean="0"/>
              <a:t>Responsibilities</a:t>
            </a:r>
          </a:p>
          <a:p>
            <a:pPr lvl="1"/>
            <a:r>
              <a:rPr lang="en-US" dirty="0" smtClean="0"/>
              <a:t>TPC questionnaire feedback </a:t>
            </a:r>
          </a:p>
          <a:p>
            <a:r>
              <a:rPr lang="en-US" b="1" dirty="0" smtClean="0">
                <a:solidFill>
                  <a:schemeClr val="tx1"/>
                </a:solidFill>
              </a:rPr>
              <a:t>9:00 AM	Special events planning</a:t>
            </a:r>
          </a:p>
          <a:p>
            <a:pPr lvl="1"/>
            <a:r>
              <a:rPr lang="en-US" dirty="0" smtClean="0"/>
              <a:t>Keynote speaker – Ramesh Harjani</a:t>
            </a:r>
          </a:p>
          <a:p>
            <a:pPr lvl="1"/>
            <a:r>
              <a:rPr lang="en-US" dirty="0" smtClean="0"/>
              <a:t>Luncheon speaker – Don Thelen</a:t>
            </a:r>
          </a:p>
          <a:p>
            <a:endParaRPr lang="en-US" dirty="0" smtClean="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p:cNvSpPr>
            <a:spLocks noGrp="1"/>
          </p:cNvSpPr>
          <p:nvPr>
            <p:ph type="title"/>
          </p:nvPr>
        </p:nvSpPr>
        <p:spPr/>
        <p:txBody>
          <a:bodyPr/>
          <a:lstStyle/>
          <a:p>
            <a:r>
              <a:rPr lang="en-US" dirty="0" smtClean="0"/>
              <a:t>Simulation and Modeling</a:t>
            </a:r>
          </a:p>
        </p:txBody>
      </p:sp>
      <p:sp>
        <p:nvSpPr>
          <p:cNvPr id="20483" name="Content Placeholder 2"/>
          <p:cNvSpPr>
            <a:spLocks noGrp="1"/>
          </p:cNvSpPr>
          <p:nvPr>
            <p:ph idx="1"/>
          </p:nvPr>
        </p:nvSpPr>
        <p:spPr>
          <a:xfrm>
            <a:off x="457200" y="5410200"/>
            <a:ext cx="8228013" cy="719138"/>
          </a:xfrm>
        </p:spPr>
        <p:txBody>
          <a:bodyPr/>
          <a:lstStyle/>
          <a:p>
            <a:r>
              <a:rPr lang="en-US" b="1" dirty="0" smtClean="0"/>
              <a:t>Subcommittee chair: Yu (Kevin) Cao</a:t>
            </a:r>
          </a:p>
        </p:txBody>
      </p:sp>
      <p:graphicFrame>
        <p:nvGraphicFramePr>
          <p:cNvPr id="7" name="Table 6"/>
          <p:cNvGraphicFramePr>
            <a:graphicFrameLocks noGrp="1"/>
          </p:cNvGraphicFramePr>
          <p:nvPr>
            <p:extLst>
              <p:ext uri="{D42A27DB-BD31-4B8C-83A1-F6EECF244321}">
                <p14:modId xmlns:p14="http://schemas.microsoft.com/office/powerpoint/2010/main" val="2851187054"/>
              </p:ext>
            </p:extLst>
          </p:nvPr>
        </p:nvGraphicFramePr>
        <p:xfrm>
          <a:off x="609600" y="1066801"/>
          <a:ext cx="7696199" cy="2590797"/>
        </p:xfrm>
        <a:graphic>
          <a:graphicData uri="http://schemas.openxmlformats.org/drawingml/2006/table">
            <a:tbl>
              <a:tblPr firstRow="1" bandRow="1">
                <a:tableStyleId>{21E4AEA4-8DFA-4A89-87EB-49C32662AFE0}</a:tableStyleId>
              </a:tblPr>
              <a:tblGrid>
                <a:gridCol w="2212657"/>
                <a:gridCol w="2212657"/>
                <a:gridCol w="3270885"/>
              </a:tblGrid>
              <a:tr h="585637">
                <a:tc gridSpan="2">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Member</a:t>
                      </a:r>
                      <a:endParaRPr lang="en-US" sz="1800" b="1" kern="1200" dirty="0">
                        <a:solidFill>
                          <a:schemeClr val="lt1"/>
                        </a:solidFill>
                        <a:latin typeface="Calibri" pitchFamily="34" charset="0"/>
                        <a:ea typeface="+mn-ea"/>
                        <a:cs typeface="+mn-cs"/>
                      </a:endParaRPr>
                    </a:p>
                  </a:txBody>
                  <a:tcPr anchor="ctr"/>
                </a:tc>
                <a:tc hMerge="1">
                  <a:txBody>
                    <a:bodyPr/>
                    <a:lstStyle/>
                    <a:p>
                      <a:pPr marL="0" algn="ctr" defTabSz="914400" rtl="0" eaLnBrk="1" latinLnBrk="0" hangingPunct="1">
                        <a:lnSpc>
                          <a:spcPct val="150000"/>
                        </a:lnSpc>
                      </a:pPr>
                      <a:endParaRPr lang="en-US" sz="1800" b="1" kern="1200" dirty="0">
                        <a:solidFill>
                          <a:schemeClr val="lt1"/>
                        </a:solidFill>
                        <a:latin typeface="Calibri" pitchFamily="34" charset="0"/>
                        <a:ea typeface="+mn-ea"/>
                        <a:cs typeface="+mn-cs"/>
                      </a:endParaRPr>
                    </a:p>
                  </a:txBody>
                  <a:tcPr anchor="ct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a:tc>
              </a:tr>
              <a:tr h="401032">
                <a:tc>
                  <a:txBody>
                    <a:bodyPr/>
                    <a:lstStyle/>
                    <a:p>
                      <a:pPr algn="l" fontAlgn="b"/>
                      <a:r>
                        <a:rPr lang="en-US" sz="1800" b="0" i="0" u="none" strike="noStrike" dirty="0" err="1">
                          <a:solidFill>
                            <a:srgbClr val="000000"/>
                          </a:solidFill>
                          <a:effectLst/>
                          <a:latin typeface="Calibri" pitchFamily="34" charset="0"/>
                          <a:cs typeface="Calibri" pitchFamily="34" charset="0"/>
                        </a:rPr>
                        <a:t>Chenjie</a:t>
                      </a:r>
                      <a:endParaRPr lang="en-US" sz="1800" b="0" i="0" u="none" strike="noStrike" dirty="0">
                        <a:solidFill>
                          <a:srgbClr val="000000"/>
                        </a:solidFill>
                        <a:effectLst/>
                        <a:latin typeface="Calibri" pitchFamily="34" charset="0"/>
                        <a:cs typeface="Calibri" pitchFamily="34" charset="0"/>
                      </a:endParaRPr>
                    </a:p>
                  </a:txBody>
                  <a:tcPr marL="9525" marR="9525" marT="9525" marB="0" anchor="b"/>
                </a:tc>
                <a:tc>
                  <a:txBody>
                    <a:bodyPr/>
                    <a:lstStyle/>
                    <a:p>
                      <a:pPr algn="l" fontAlgn="b"/>
                      <a:r>
                        <a:rPr lang="en-US" sz="1800" b="0" i="0" u="none" strike="noStrike" dirty="0" err="1">
                          <a:solidFill>
                            <a:srgbClr val="000000"/>
                          </a:solidFill>
                          <a:effectLst/>
                          <a:latin typeface="Calibri" pitchFamily="34" charset="0"/>
                          <a:cs typeface="Calibri" pitchFamily="34" charset="0"/>
                        </a:rPr>
                        <a:t>Gu</a:t>
                      </a:r>
                      <a:r>
                        <a:rPr lang="en-US" sz="1800" b="0" i="0" u="none" strike="noStrike" dirty="0">
                          <a:solidFill>
                            <a:srgbClr val="000000"/>
                          </a:solidFill>
                          <a:effectLst/>
                          <a:latin typeface="Calibri" pitchFamily="34" charset="0"/>
                          <a:cs typeface="Calibri" pitchFamily="34" charset="0"/>
                        </a:rPr>
                        <a:t> </a:t>
                      </a:r>
                    </a:p>
                  </a:txBody>
                  <a:tcPr marL="9525" marR="9525" marT="9525" marB="0" anchor="b"/>
                </a:tc>
                <a:tc>
                  <a:txBody>
                    <a:bodyPr/>
                    <a:lstStyle/>
                    <a:p>
                      <a:pPr algn="l" fontAlgn="b"/>
                      <a:r>
                        <a:rPr lang="en-US" sz="1800" b="0" i="0" u="none" strike="noStrike" dirty="0">
                          <a:solidFill>
                            <a:srgbClr val="000000"/>
                          </a:solidFill>
                          <a:effectLst/>
                          <a:latin typeface="Calibri" pitchFamily="34" charset="0"/>
                          <a:cs typeface="Calibri" pitchFamily="34" charset="0"/>
                        </a:rPr>
                        <a:t>Intel</a:t>
                      </a:r>
                    </a:p>
                  </a:txBody>
                  <a:tcPr marL="9525" marR="9525" marT="9525" marB="0" anchor="b"/>
                </a:tc>
              </a:tr>
              <a:tr h="401032">
                <a:tc>
                  <a:txBody>
                    <a:bodyPr/>
                    <a:lstStyle/>
                    <a:p>
                      <a:pPr algn="l" fontAlgn="ctr"/>
                      <a:r>
                        <a:rPr lang="en-US" sz="1800" b="0" i="0" u="none" strike="noStrike" dirty="0">
                          <a:solidFill>
                            <a:srgbClr val="000000"/>
                          </a:solidFill>
                          <a:effectLst/>
                          <a:latin typeface="Calibri"/>
                        </a:rPr>
                        <a:t>Colin</a:t>
                      </a:r>
                    </a:p>
                  </a:txBody>
                  <a:tcPr marL="9525" marR="9525" marT="9525" marB="0" anchor="ctr"/>
                </a:tc>
                <a:tc>
                  <a:txBody>
                    <a:bodyPr/>
                    <a:lstStyle/>
                    <a:p>
                      <a:pPr algn="l" fontAlgn="ctr"/>
                      <a:r>
                        <a:rPr lang="en-US" sz="1800" b="0" i="0" u="none" strike="noStrike">
                          <a:solidFill>
                            <a:srgbClr val="000000"/>
                          </a:solidFill>
                          <a:effectLst/>
                          <a:latin typeface="Calibri"/>
                        </a:rPr>
                        <a:t>McAndrew</a:t>
                      </a:r>
                    </a:p>
                  </a:txBody>
                  <a:tcPr marL="9525" marR="9525" marT="9525" marB="0" anchor="ctr"/>
                </a:tc>
                <a:tc>
                  <a:txBody>
                    <a:bodyPr/>
                    <a:lstStyle/>
                    <a:p>
                      <a:pPr algn="l" fontAlgn="ctr"/>
                      <a:r>
                        <a:rPr lang="en-US" sz="1800" b="0" i="0" u="none" strike="noStrike">
                          <a:solidFill>
                            <a:srgbClr val="000000"/>
                          </a:solidFill>
                          <a:effectLst/>
                          <a:latin typeface="Calibri"/>
                        </a:rPr>
                        <a:t>Freescale Semiconductor, Inc.</a:t>
                      </a:r>
                    </a:p>
                  </a:txBody>
                  <a:tcPr marL="9525" marR="9525" marT="9525" marB="0" anchor="ctr"/>
                </a:tc>
              </a:tr>
              <a:tr h="401032">
                <a:tc>
                  <a:txBody>
                    <a:bodyPr/>
                    <a:lstStyle/>
                    <a:p>
                      <a:pPr algn="l" fontAlgn="ctr"/>
                      <a:r>
                        <a:rPr lang="en-US" sz="1800" b="0" i="0" u="none" strike="noStrike">
                          <a:solidFill>
                            <a:srgbClr val="000000"/>
                          </a:solidFill>
                          <a:effectLst/>
                          <a:latin typeface="Calibri"/>
                        </a:rPr>
                        <a:t>Larry</a:t>
                      </a:r>
                    </a:p>
                  </a:txBody>
                  <a:tcPr marL="9525" marR="9525" marT="9525" marB="0" anchor="ctr"/>
                </a:tc>
                <a:tc>
                  <a:txBody>
                    <a:bodyPr/>
                    <a:lstStyle/>
                    <a:p>
                      <a:pPr algn="l" fontAlgn="ctr"/>
                      <a:r>
                        <a:rPr lang="en-US" sz="1800" b="0" i="0" u="none" strike="noStrike">
                          <a:solidFill>
                            <a:srgbClr val="000000"/>
                          </a:solidFill>
                          <a:effectLst/>
                          <a:latin typeface="Calibri"/>
                        </a:rPr>
                        <a:t>Nagel</a:t>
                      </a:r>
                    </a:p>
                  </a:txBody>
                  <a:tcPr marL="9525" marR="9525" marT="9525" marB="0" anchor="ctr"/>
                </a:tc>
                <a:tc>
                  <a:txBody>
                    <a:bodyPr/>
                    <a:lstStyle/>
                    <a:p>
                      <a:pPr algn="l" fontAlgn="ctr"/>
                      <a:r>
                        <a:rPr lang="en-US" sz="1800" b="0" i="0" u="none" strike="noStrike">
                          <a:solidFill>
                            <a:srgbClr val="000000"/>
                          </a:solidFill>
                          <a:effectLst/>
                          <a:latin typeface="Calibri"/>
                        </a:rPr>
                        <a:t>Omega Enterprises Consulting</a:t>
                      </a:r>
                    </a:p>
                  </a:txBody>
                  <a:tcPr marL="9525" marR="9525" marT="9525" marB="0" anchor="ctr"/>
                </a:tc>
              </a:tr>
              <a:tr h="401032">
                <a:tc>
                  <a:txBody>
                    <a:bodyPr/>
                    <a:lstStyle/>
                    <a:p>
                      <a:pPr algn="l" fontAlgn="ctr"/>
                      <a:r>
                        <a:rPr lang="en-US" sz="1800" b="0" i="0" u="none" strike="noStrike">
                          <a:solidFill>
                            <a:srgbClr val="000000"/>
                          </a:solidFill>
                          <a:effectLst/>
                          <a:latin typeface="Calibri"/>
                        </a:rPr>
                        <a:t>Hidetoshi</a:t>
                      </a:r>
                    </a:p>
                  </a:txBody>
                  <a:tcPr marL="9525" marR="9525" marT="9525" marB="0" anchor="ctr"/>
                </a:tc>
                <a:tc>
                  <a:txBody>
                    <a:bodyPr/>
                    <a:lstStyle/>
                    <a:p>
                      <a:pPr algn="l" fontAlgn="ctr"/>
                      <a:r>
                        <a:rPr lang="en-US" sz="1800" b="0" i="0" u="none" strike="noStrike">
                          <a:solidFill>
                            <a:srgbClr val="000000"/>
                          </a:solidFill>
                          <a:effectLst/>
                          <a:latin typeface="Calibri"/>
                        </a:rPr>
                        <a:t>Onodera</a:t>
                      </a:r>
                    </a:p>
                  </a:txBody>
                  <a:tcPr marL="9525" marR="9525" marT="9525" marB="0" anchor="ctr"/>
                </a:tc>
                <a:tc>
                  <a:txBody>
                    <a:bodyPr/>
                    <a:lstStyle/>
                    <a:p>
                      <a:pPr algn="l" fontAlgn="ctr"/>
                      <a:r>
                        <a:rPr lang="en-US" sz="1800" b="0" i="0" u="none" strike="noStrike">
                          <a:solidFill>
                            <a:srgbClr val="000000"/>
                          </a:solidFill>
                          <a:effectLst/>
                          <a:latin typeface="Calibri"/>
                        </a:rPr>
                        <a:t>Kyoto University</a:t>
                      </a:r>
                    </a:p>
                  </a:txBody>
                  <a:tcPr marL="9525" marR="9525" marT="9525" marB="0" anchor="ctr"/>
                </a:tc>
              </a:tr>
              <a:tr h="401032">
                <a:tc>
                  <a:txBody>
                    <a:bodyPr/>
                    <a:lstStyle/>
                    <a:p>
                      <a:pPr algn="l" fontAlgn="ctr"/>
                      <a:r>
                        <a:rPr lang="en-US" sz="1800" b="0" i="0" u="none" strike="noStrike">
                          <a:solidFill>
                            <a:srgbClr val="000000"/>
                          </a:solidFill>
                          <a:effectLst/>
                          <a:latin typeface="Calibri"/>
                        </a:rPr>
                        <a:t>Yu (Kevin)</a:t>
                      </a:r>
                    </a:p>
                  </a:txBody>
                  <a:tcPr marL="9525" marR="9525" marT="9525" marB="0" anchor="ctr"/>
                </a:tc>
                <a:tc>
                  <a:txBody>
                    <a:bodyPr/>
                    <a:lstStyle/>
                    <a:p>
                      <a:pPr algn="l" fontAlgn="ctr"/>
                      <a:r>
                        <a:rPr lang="en-US" sz="1800" b="0" i="0" u="none" strike="noStrike">
                          <a:solidFill>
                            <a:srgbClr val="000000"/>
                          </a:solidFill>
                          <a:effectLst/>
                          <a:latin typeface="Calibri"/>
                        </a:rPr>
                        <a:t>Cao</a:t>
                      </a:r>
                    </a:p>
                  </a:txBody>
                  <a:tcPr marL="9525" marR="9525" marT="9525" marB="0" anchor="ctr"/>
                </a:tc>
                <a:tc>
                  <a:txBody>
                    <a:bodyPr/>
                    <a:lstStyle/>
                    <a:p>
                      <a:pPr algn="l" fontAlgn="b"/>
                      <a:r>
                        <a:rPr lang="en-US" sz="1800" b="0" i="0" u="none" strike="noStrike" dirty="0">
                          <a:solidFill>
                            <a:srgbClr val="000000"/>
                          </a:solidFill>
                          <a:effectLst/>
                          <a:latin typeface="Calibri"/>
                        </a:rPr>
                        <a:t>Arizona State University</a:t>
                      </a:r>
                    </a:p>
                  </a:txBody>
                  <a:tcPr marL="9525" marR="9525" marT="9525" marB="0" anchor="b"/>
                </a:tc>
              </a:tr>
            </a:tbl>
          </a:graphicData>
        </a:graphic>
      </p:graphicFrame>
    </p:spTree>
    <p:extLst>
      <p:ext uri="{BB962C8B-B14F-4D97-AF65-F5344CB8AC3E}">
        <p14:creationId xmlns:p14="http://schemas.microsoft.com/office/powerpoint/2010/main" val="539300884"/>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le 1"/>
          <p:cNvSpPr>
            <a:spLocks noGrp="1"/>
          </p:cNvSpPr>
          <p:nvPr>
            <p:ph type="title"/>
          </p:nvPr>
        </p:nvSpPr>
        <p:spPr/>
        <p:txBody>
          <a:bodyPr/>
          <a:lstStyle/>
          <a:p>
            <a:r>
              <a:rPr lang="en-US" smtClean="0"/>
              <a:t>Systems on Chip and 3D</a:t>
            </a:r>
          </a:p>
        </p:txBody>
      </p:sp>
      <p:sp>
        <p:nvSpPr>
          <p:cNvPr id="21507" name="Content Placeholder 2"/>
          <p:cNvSpPr>
            <a:spLocks noGrp="1"/>
          </p:cNvSpPr>
          <p:nvPr>
            <p:ph idx="1"/>
          </p:nvPr>
        </p:nvSpPr>
        <p:spPr>
          <a:xfrm>
            <a:off x="457200" y="5410200"/>
            <a:ext cx="8228013" cy="719138"/>
          </a:xfrm>
        </p:spPr>
        <p:txBody>
          <a:bodyPr/>
          <a:lstStyle/>
          <a:p>
            <a:r>
              <a:rPr lang="en-US" b="1" dirty="0" smtClean="0"/>
              <a:t>Subcommittee chair: Visvesh Sathe</a:t>
            </a:r>
          </a:p>
        </p:txBody>
      </p:sp>
      <p:graphicFrame>
        <p:nvGraphicFramePr>
          <p:cNvPr id="7" name="Table 6"/>
          <p:cNvGraphicFramePr>
            <a:graphicFrameLocks noGrp="1"/>
          </p:cNvGraphicFramePr>
          <p:nvPr>
            <p:extLst>
              <p:ext uri="{D42A27DB-BD31-4B8C-83A1-F6EECF244321}">
                <p14:modId xmlns:p14="http://schemas.microsoft.com/office/powerpoint/2010/main" val="53210383"/>
              </p:ext>
            </p:extLst>
          </p:nvPr>
        </p:nvGraphicFramePr>
        <p:xfrm>
          <a:off x="609600" y="1066800"/>
          <a:ext cx="7696199" cy="2971803"/>
        </p:xfrm>
        <a:graphic>
          <a:graphicData uri="http://schemas.openxmlformats.org/drawingml/2006/table">
            <a:tbl>
              <a:tblPr firstRow="1" bandRow="1">
                <a:tableStyleId>{21E4AEA4-8DFA-4A89-87EB-49C32662AFE0}</a:tableStyleId>
              </a:tblPr>
              <a:tblGrid>
                <a:gridCol w="2212657"/>
                <a:gridCol w="2212657"/>
                <a:gridCol w="3270885"/>
              </a:tblGrid>
              <a:tr h="633621">
                <a:tc gridSpan="2">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Member</a:t>
                      </a:r>
                      <a:endParaRPr lang="en-US" sz="1800" b="1" kern="1200" dirty="0">
                        <a:solidFill>
                          <a:schemeClr val="lt1"/>
                        </a:solidFill>
                        <a:latin typeface="Calibri" pitchFamily="34" charset="0"/>
                        <a:ea typeface="+mn-ea"/>
                        <a:cs typeface="+mn-cs"/>
                      </a:endParaRPr>
                    </a:p>
                  </a:txBody>
                  <a:tcPr anchor="ctr"/>
                </a:tc>
                <a:tc hMerge="1">
                  <a:txBody>
                    <a:bodyPr/>
                    <a:lstStyle/>
                    <a:p>
                      <a:pPr marL="0" algn="ctr" defTabSz="914400" rtl="0" eaLnBrk="1" latinLnBrk="0" hangingPunct="1">
                        <a:lnSpc>
                          <a:spcPct val="150000"/>
                        </a:lnSpc>
                      </a:pPr>
                      <a:endParaRPr lang="en-US" sz="1800" b="1" kern="1200" dirty="0">
                        <a:solidFill>
                          <a:schemeClr val="lt1"/>
                        </a:solidFill>
                        <a:latin typeface="Calibri" pitchFamily="34" charset="0"/>
                        <a:ea typeface="+mn-ea"/>
                        <a:cs typeface="+mn-cs"/>
                      </a:endParaRPr>
                    </a:p>
                  </a:txBody>
                  <a:tcPr anchor="ct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a:tc>
              </a:tr>
              <a:tr h="389697">
                <a:tc>
                  <a:txBody>
                    <a:bodyPr/>
                    <a:lstStyle/>
                    <a:p>
                      <a:pPr algn="l" fontAlgn="ctr"/>
                      <a:r>
                        <a:rPr lang="en-US" sz="1800" b="0" i="0" u="none" strike="noStrike" dirty="0">
                          <a:solidFill>
                            <a:srgbClr val="000000"/>
                          </a:solidFill>
                          <a:effectLst/>
                          <a:latin typeface="Calibri" pitchFamily="34" charset="0"/>
                          <a:cs typeface="Calibri" pitchFamily="34" charset="0"/>
                        </a:rPr>
                        <a:t>Lawrence</a:t>
                      </a:r>
                    </a:p>
                  </a:txBody>
                  <a:tcPr marL="9525" marR="9525" marT="9525" marB="0" anchor="ctr"/>
                </a:tc>
                <a:tc>
                  <a:txBody>
                    <a:bodyPr/>
                    <a:lstStyle/>
                    <a:p>
                      <a:pPr algn="l" fontAlgn="ctr"/>
                      <a:r>
                        <a:rPr lang="en-US" sz="1800" b="0" i="0" u="none" strike="noStrike">
                          <a:solidFill>
                            <a:srgbClr val="000000"/>
                          </a:solidFill>
                          <a:effectLst/>
                          <a:latin typeface="Calibri" pitchFamily="34" charset="0"/>
                          <a:cs typeface="Calibri" pitchFamily="34" charset="0"/>
                        </a:rPr>
                        <a:t>Clark</a:t>
                      </a:r>
                    </a:p>
                  </a:txBody>
                  <a:tcPr marL="9525" marR="9525" marT="9525" marB="0" anchor="ctr"/>
                </a:tc>
                <a:tc>
                  <a:txBody>
                    <a:bodyPr/>
                    <a:lstStyle/>
                    <a:p>
                      <a:pPr algn="l" fontAlgn="ctr"/>
                      <a:r>
                        <a:rPr lang="en-US" sz="1800" b="0" i="0" u="none" strike="noStrike">
                          <a:solidFill>
                            <a:srgbClr val="000000"/>
                          </a:solidFill>
                          <a:effectLst/>
                          <a:latin typeface="Calibri" pitchFamily="34" charset="0"/>
                          <a:cs typeface="Calibri" pitchFamily="34" charset="0"/>
                        </a:rPr>
                        <a:t>Arizona State University</a:t>
                      </a:r>
                    </a:p>
                  </a:txBody>
                  <a:tcPr marL="9525" marR="9525" marT="9525" marB="0" anchor="ctr"/>
                </a:tc>
              </a:tr>
              <a:tr h="389697">
                <a:tc>
                  <a:txBody>
                    <a:bodyPr/>
                    <a:lstStyle/>
                    <a:p>
                      <a:pPr algn="l" fontAlgn="ctr"/>
                      <a:r>
                        <a:rPr lang="en-US" sz="1800" b="0" i="0" u="none" strike="noStrike" dirty="0">
                          <a:solidFill>
                            <a:srgbClr val="000000"/>
                          </a:solidFill>
                          <a:effectLst/>
                          <a:latin typeface="Calibri" pitchFamily="34" charset="0"/>
                          <a:cs typeface="Calibri" pitchFamily="34" charset="0"/>
                        </a:rPr>
                        <a:t>Aurangzeb</a:t>
                      </a:r>
                    </a:p>
                  </a:txBody>
                  <a:tcPr marL="9525" marR="9525" marT="9525" marB="0" anchor="ctr"/>
                </a:tc>
                <a:tc>
                  <a:txBody>
                    <a:bodyPr/>
                    <a:lstStyle/>
                    <a:p>
                      <a:pPr algn="l" fontAlgn="ctr"/>
                      <a:r>
                        <a:rPr lang="en-US" sz="1800" b="0" i="0" u="none" strike="noStrike">
                          <a:solidFill>
                            <a:srgbClr val="000000"/>
                          </a:solidFill>
                          <a:effectLst/>
                          <a:latin typeface="Calibri" pitchFamily="34" charset="0"/>
                          <a:cs typeface="Calibri" pitchFamily="34" charset="0"/>
                        </a:rPr>
                        <a:t>Khan</a:t>
                      </a:r>
                    </a:p>
                  </a:txBody>
                  <a:tcPr marL="9525" marR="9525" marT="9525" marB="0" anchor="ctr"/>
                </a:tc>
                <a:tc>
                  <a:txBody>
                    <a:bodyPr/>
                    <a:lstStyle/>
                    <a:p>
                      <a:pPr algn="l" fontAlgn="ctr"/>
                      <a:r>
                        <a:rPr lang="en-US" sz="1800" b="0" i="0" u="none" strike="noStrike">
                          <a:solidFill>
                            <a:srgbClr val="000000"/>
                          </a:solidFill>
                          <a:effectLst/>
                          <a:latin typeface="Calibri" pitchFamily="34" charset="0"/>
                          <a:cs typeface="Calibri" pitchFamily="34" charset="0"/>
                        </a:rPr>
                        <a:t>Altia Systems</a:t>
                      </a:r>
                    </a:p>
                  </a:txBody>
                  <a:tcPr marL="9525" marR="9525" marT="9525" marB="0" anchor="ctr"/>
                </a:tc>
              </a:tr>
              <a:tr h="389697">
                <a:tc>
                  <a:txBody>
                    <a:bodyPr/>
                    <a:lstStyle/>
                    <a:p>
                      <a:pPr algn="l" fontAlgn="b"/>
                      <a:r>
                        <a:rPr lang="en-US" sz="1800" b="0" i="0" u="none" strike="noStrike" dirty="0" err="1">
                          <a:solidFill>
                            <a:srgbClr val="000000"/>
                          </a:solidFill>
                          <a:effectLst/>
                          <a:latin typeface="Calibri" pitchFamily="34" charset="0"/>
                          <a:cs typeface="Calibri" pitchFamily="34" charset="0"/>
                        </a:rPr>
                        <a:t>Arif</a:t>
                      </a:r>
                      <a:endParaRPr lang="en-US" sz="1800" b="0" i="0" u="none" strike="noStrike" dirty="0">
                        <a:solidFill>
                          <a:srgbClr val="000000"/>
                        </a:solidFill>
                        <a:effectLst/>
                        <a:latin typeface="Calibri" pitchFamily="34" charset="0"/>
                        <a:cs typeface="Calibri" pitchFamily="34" charset="0"/>
                      </a:endParaRPr>
                    </a:p>
                  </a:txBody>
                  <a:tcPr marL="9525" marR="9525" marT="9525" marB="0" anchor="b"/>
                </a:tc>
                <a:tc>
                  <a:txBody>
                    <a:bodyPr/>
                    <a:lstStyle/>
                    <a:p>
                      <a:pPr algn="l" fontAlgn="b"/>
                      <a:r>
                        <a:rPr lang="en-US" sz="1800" b="0" i="0" u="none" strike="noStrike">
                          <a:solidFill>
                            <a:srgbClr val="000000"/>
                          </a:solidFill>
                          <a:effectLst/>
                          <a:latin typeface="Calibri" pitchFamily="34" charset="0"/>
                          <a:cs typeface="Calibri" pitchFamily="34" charset="0"/>
                        </a:rPr>
                        <a:t>Rahman</a:t>
                      </a:r>
                    </a:p>
                  </a:txBody>
                  <a:tcPr marL="9525" marR="9525" marT="9525" marB="0" anchor="b"/>
                </a:tc>
                <a:tc>
                  <a:txBody>
                    <a:bodyPr/>
                    <a:lstStyle/>
                    <a:p>
                      <a:pPr algn="l" fontAlgn="b"/>
                      <a:r>
                        <a:rPr lang="en-US" sz="1800" b="0" i="0" u="none" strike="noStrike">
                          <a:solidFill>
                            <a:srgbClr val="000000"/>
                          </a:solidFill>
                          <a:effectLst/>
                          <a:latin typeface="Calibri" pitchFamily="34" charset="0"/>
                          <a:cs typeface="Calibri" pitchFamily="34" charset="0"/>
                        </a:rPr>
                        <a:t>Altera Corporation</a:t>
                      </a:r>
                    </a:p>
                  </a:txBody>
                  <a:tcPr marL="9525" marR="9525" marT="9525" marB="0" anchor="b"/>
                </a:tc>
              </a:tr>
              <a:tr h="389697">
                <a:tc>
                  <a:txBody>
                    <a:bodyPr/>
                    <a:lstStyle/>
                    <a:p>
                      <a:pPr algn="l" fontAlgn="b"/>
                      <a:r>
                        <a:rPr lang="en-US" sz="1800" b="0" i="0" u="none" strike="noStrike" dirty="0">
                          <a:solidFill>
                            <a:srgbClr val="000000"/>
                          </a:solidFill>
                          <a:effectLst/>
                          <a:latin typeface="Calibri" pitchFamily="34" charset="0"/>
                          <a:cs typeface="Calibri" pitchFamily="34" charset="0"/>
                        </a:rPr>
                        <a:t>Lee-</a:t>
                      </a:r>
                      <a:r>
                        <a:rPr lang="en-US" sz="1800" b="0" i="0" u="none" strike="noStrike" dirty="0" err="1">
                          <a:solidFill>
                            <a:srgbClr val="000000"/>
                          </a:solidFill>
                          <a:effectLst/>
                          <a:latin typeface="Calibri" pitchFamily="34" charset="0"/>
                          <a:cs typeface="Calibri" pitchFamily="34" charset="0"/>
                        </a:rPr>
                        <a:t>Kee</a:t>
                      </a:r>
                      <a:r>
                        <a:rPr lang="en-US" sz="1800" b="0" i="0" u="none" strike="noStrike" dirty="0">
                          <a:solidFill>
                            <a:srgbClr val="000000"/>
                          </a:solidFill>
                          <a:effectLst/>
                          <a:latin typeface="Calibri" pitchFamily="34" charset="0"/>
                          <a:cs typeface="Calibri" pitchFamily="34" charset="0"/>
                        </a:rPr>
                        <a:t> (Ricky)</a:t>
                      </a:r>
                    </a:p>
                  </a:txBody>
                  <a:tcPr marL="9525" marR="9525" marT="9525" marB="0" anchor="b"/>
                </a:tc>
                <a:tc>
                  <a:txBody>
                    <a:bodyPr/>
                    <a:lstStyle/>
                    <a:p>
                      <a:pPr algn="l" fontAlgn="b"/>
                      <a:r>
                        <a:rPr lang="en-US" sz="1800" b="0" i="0" u="none" strike="noStrike">
                          <a:solidFill>
                            <a:srgbClr val="000000"/>
                          </a:solidFill>
                          <a:effectLst/>
                          <a:latin typeface="Calibri" pitchFamily="34" charset="0"/>
                          <a:cs typeface="Calibri" pitchFamily="34" charset="0"/>
                        </a:rPr>
                        <a:t>Yong</a:t>
                      </a:r>
                    </a:p>
                  </a:txBody>
                  <a:tcPr marL="9525" marR="9525" marT="9525" marB="0" anchor="b"/>
                </a:tc>
                <a:tc>
                  <a:txBody>
                    <a:bodyPr/>
                    <a:lstStyle/>
                    <a:p>
                      <a:pPr algn="l" fontAlgn="ctr"/>
                      <a:r>
                        <a:rPr lang="en-US" sz="1800" b="0" i="0" u="none" strike="noStrike">
                          <a:solidFill>
                            <a:srgbClr val="000000"/>
                          </a:solidFill>
                          <a:effectLst/>
                          <a:latin typeface="Calibri" pitchFamily="34" charset="0"/>
                          <a:cs typeface="Calibri" pitchFamily="34" charset="0"/>
                        </a:rPr>
                        <a:t>Mediatek</a:t>
                      </a:r>
                    </a:p>
                  </a:txBody>
                  <a:tcPr marL="9525" marR="9525" marT="9525" marB="0" anchor="ctr"/>
                </a:tc>
              </a:tr>
              <a:tr h="389697">
                <a:tc>
                  <a:txBody>
                    <a:bodyPr/>
                    <a:lstStyle/>
                    <a:p>
                      <a:pPr algn="l" fontAlgn="ctr"/>
                      <a:r>
                        <a:rPr lang="en-US" sz="1800" b="0" i="0" u="none" strike="noStrike" dirty="0" err="1">
                          <a:solidFill>
                            <a:srgbClr val="000000"/>
                          </a:solidFill>
                          <a:effectLst/>
                          <a:latin typeface="Calibri" pitchFamily="34" charset="0"/>
                          <a:cs typeface="Calibri" pitchFamily="34" charset="0"/>
                        </a:rPr>
                        <a:t>Visvesh</a:t>
                      </a:r>
                      <a:endParaRPr lang="en-US" sz="1800" b="0" i="0" u="none" strike="noStrike" dirty="0">
                        <a:solidFill>
                          <a:srgbClr val="000000"/>
                        </a:solidFill>
                        <a:effectLst/>
                        <a:latin typeface="Calibri" pitchFamily="34" charset="0"/>
                        <a:cs typeface="Calibri" pitchFamily="34" charset="0"/>
                      </a:endParaRPr>
                    </a:p>
                  </a:txBody>
                  <a:tcPr marL="9525" marR="9525" marT="9525" marB="0" anchor="ctr"/>
                </a:tc>
                <a:tc>
                  <a:txBody>
                    <a:bodyPr/>
                    <a:lstStyle/>
                    <a:p>
                      <a:pPr algn="l" fontAlgn="ctr"/>
                      <a:r>
                        <a:rPr lang="en-US" sz="1800" b="0" i="0" u="none" strike="noStrike">
                          <a:solidFill>
                            <a:srgbClr val="000000"/>
                          </a:solidFill>
                          <a:effectLst/>
                          <a:latin typeface="Calibri" pitchFamily="34" charset="0"/>
                          <a:cs typeface="Calibri" pitchFamily="34" charset="0"/>
                        </a:rPr>
                        <a:t>Sathe</a:t>
                      </a:r>
                    </a:p>
                  </a:txBody>
                  <a:tcPr marL="9525" marR="9525" marT="9525" marB="0" anchor="ctr"/>
                </a:tc>
                <a:tc>
                  <a:txBody>
                    <a:bodyPr/>
                    <a:lstStyle/>
                    <a:p>
                      <a:pPr algn="l" fontAlgn="b"/>
                      <a:r>
                        <a:rPr lang="en-US" sz="1800" b="0" i="0" u="none" strike="noStrike" dirty="0">
                          <a:solidFill>
                            <a:srgbClr val="000000"/>
                          </a:solidFill>
                          <a:effectLst/>
                          <a:latin typeface="Calibri" pitchFamily="34" charset="0"/>
                          <a:cs typeface="Calibri" pitchFamily="34" charset="0"/>
                        </a:rPr>
                        <a:t>University of Washington, Seattle</a:t>
                      </a:r>
                    </a:p>
                  </a:txBody>
                  <a:tcPr marL="9525" marR="9525" marT="9525" marB="0" anchor="b"/>
                </a:tc>
              </a:tr>
              <a:tr h="389697">
                <a:tc>
                  <a:txBody>
                    <a:bodyPr/>
                    <a:lstStyle/>
                    <a:p>
                      <a:pPr algn="l" fontAlgn="ctr"/>
                      <a:r>
                        <a:rPr lang="en-US" sz="1800" b="0" i="0" u="none" strike="noStrike" dirty="0">
                          <a:solidFill>
                            <a:srgbClr val="000000"/>
                          </a:solidFill>
                          <a:effectLst/>
                          <a:latin typeface="Calibri" pitchFamily="34" charset="0"/>
                          <a:cs typeface="Calibri" pitchFamily="34" charset="0"/>
                        </a:rPr>
                        <a:t>Paul</a:t>
                      </a:r>
                    </a:p>
                  </a:txBody>
                  <a:tcPr marL="9525" marR="9525" marT="9525" marB="0" anchor="ctr"/>
                </a:tc>
                <a:tc>
                  <a:txBody>
                    <a:bodyPr/>
                    <a:lstStyle/>
                    <a:p>
                      <a:pPr algn="l" fontAlgn="ctr"/>
                      <a:r>
                        <a:rPr lang="en-US" sz="1800" b="0" i="0" u="none" strike="noStrike" dirty="0" err="1">
                          <a:solidFill>
                            <a:srgbClr val="000000"/>
                          </a:solidFill>
                          <a:effectLst/>
                          <a:latin typeface="Calibri" pitchFamily="34" charset="0"/>
                          <a:cs typeface="Calibri" pitchFamily="34" charset="0"/>
                        </a:rPr>
                        <a:t>Billig</a:t>
                      </a:r>
                      <a:endParaRPr lang="en-US" sz="1800" b="0" i="0" u="none" strike="noStrike" dirty="0">
                        <a:solidFill>
                          <a:srgbClr val="000000"/>
                        </a:solidFill>
                        <a:effectLst/>
                        <a:latin typeface="Calibri" pitchFamily="34" charset="0"/>
                        <a:cs typeface="Calibri" pitchFamily="34" charset="0"/>
                      </a:endParaRPr>
                    </a:p>
                  </a:txBody>
                  <a:tcPr marL="9525" marR="9525" marT="9525" marB="0" anchor="ctr"/>
                </a:tc>
                <a:tc>
                  <a:txBody>
                    <a:bodyPr/>
                    <a:lstStyle/>
                    <a:p>
                      <a:pPr algn="l" fontAlgn="ctr"/>
                      <a:r>
                        <a:rPr lang="en-US" sz="1800" b="0" i="0" u="none" strike="noStrike" dirty="0">
                          <a:solidFill>
                            <a:srgbClr val="000000"/>
                          </a:solidFill>
                          <a:effectLst/>
                          <a:latin typeface="Calibri" pitchFamily="34" charset="0"/>
                          <a:cs typeface="Calibri" pitchFamily="34" charset="0"/>
                        </a:rPr>
                        <a:t>Consultant</a:t>
                      </a:r>
                    </a:p>
                  </a:txBody>
                  <a:tcPr marL="9525" marR="9525" marT="9525" marB="0" anchor="ctr"/>
                </a:tc>
              </a:tr>
            </a:tbl>
          </a:graphicData>
        </a:graphic>
      </p:graphicFrame>
    </p:spTree>
    <p:extLst>
      <p:ext uri="{BB962C8B-B14F-4D97-AF65-F5344CB8AC3E}">
        <p14:creationId xmlns:p14="http://schemas.microsoft.com/office/powerpoint/2010/main" val="3349829909"/>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Title 1"/>
          <p:cNvSpPr>
            <a:spLocks noGrp="1"/>
          </p:cNvSpPr>
          <p:nvPr>
            <p:ph type="title"/>
          </p:nvPr>
        </p:nvSpPr>
        <p:spPr/>
        <p:txBody>
          <a:bodyPr/>
          <a:lstStyle/>
          <a:p>
            <a:r>
              <a:rPr lang="en-US" smtClean="0"/>
              <a:t>Test, Debug, and Reliability</a:t>
            </a:r>
          </a:p>
        </p:txBody>
      </p:sp>
      <p:sp>
        <p:nvSpPr>
          <p:cNvPr id="22531" name="Content Placeholder 2"/>
          <p:cNvSpPr>
            <a:spLocks noGrp="1"/>
          </p:cNvSpPr>
          <p:nvPr>
            <p:ph idx="1"/>
          </p:nvPr>
        </p:nvSpPr>
        <p:spPr>
          <a:xfrm>
            <a:off x="457200" y="5410200"/>
            <a:ext cx="8228013" cy="719138"/>
          </a:xfrm>
        </p:spPr>
        <p:txBody>
          <a:bodyPr/>
          <a:lstStyle/>
          <a:p>
            <a:r>
              <a:rPr lang="en-US" b="1" dirty="0" smtClean="0"/>
              <a:t>Subcommittee chair: Takahiro Yamaguchi</a:t>
            </a:r>
          </a:p>
        </p:txBody>
      </p:sp>
      <p:graphicFrame>
        <p:nvGraphicFramePr>
          <p:cNvPr id="7" name="Table 6"/>
          <p:cNvGraphicFramePr>
            <a:graphicFrameLocks noGrp="1"/>
          </p:cNvGraphicFramePr>
          <p:nvPr>
            <p:extLst>
              <p:ext uri="{D42A27DB-BD31-4B8C-83A1-F6EECF244321}">
                <p14:modId xmlns:p14="http://schemas.microsoft.com/office/powerpoint/2010/main" val="2175975518"/>
              </p:ext>
            </p:extLst>
          </p:nvPr>
        </p:nvGraphicFramePr>
        <p:xfrm>
          <a:off x="609600" y="1066800"/>
          <a:ext cx="7696199" cy="2285999"/>
        </p:xfrm>
        <a:graphic>
          <a:graphicData uri="http://schemas.openxmlformats.org/drawingml/2006/table">
            <a:tbl>
              <a:tblPr firstRow="1" bandRow="1">
                <a:tableStyleId>{21E4AEA4-8DFA-4A89-87EB-49C32662AFE0}</a:tableStyleId>
              </a:tblPr>
              <a:tblGrid>
                <a:gridCol w="2212657"/>
                <a:gridCol w="2212657"/>
                <a:gridCol w="3270885"/>
              </a:tblGrid>
              <a:tr h="617371">
                <a:tc gridSpan="2">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Member</a:t>
                      </a:r>
                      <a:endParaRPr lang="en-US" sz="1800" b="1" kern="1200" dirty="0">
                        <a:solidFill>
                          <a:schemeClr val="lt1"/>
                        </a:solidFill>
                        <a:latin typeface="Calibri" pitchFamily="34" charset="0"/>
                        <a:ea typeface="+mn-ea"/>
                        <a:cs typeface="+mn-cs"/>
                      </a:endParaRPr>
                    </a:p>
                  </a:txBody>
                  <a:tcPr anchor="ctr"/>
                </a:tc>
                <a:tc hMerge="1">
                  <a:txBody>
                    <a:bodyPr/>
                    <a:lstStyle/>
                    <a:p>
                      <a:pPr marL="0" algn="ctr" defTabSz="914400" rtl="0" eaLnBrk="1" latinLnBrk="0" hangingPunct="1">
                        <a:lnSpc>
                          <a:spcPct val="150000"/>
                        </a:lnSpc>
                      </a:pPr>
                      <a:endParaRPr lang="en-US" sz="1800" b="1" kern="1200" dirty="0">
                        <a:solidFill>
                          <a:schemeClr val="lt1"/>
                        </a:solidFill>
                        <a:latin typeface="Calibri" pitchFamily="34" charset="0"/>
                        <a:ea typeface="+mn-ea"/>
                        <a:cs typeface="+mn-cs"/>
                      </a:endParaRPr>
                    </a:p>
                  </a:txBody>
                  <a:tcPr anchor="ct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a:tc>
              </a:tr>
              <a:tr h="417157">
                <a:tc>
                  <a:txBody>
                    <a:bodyPr/>
                    <a:lstStyle/>
                    <a:p>
                      <a:pPr algn="l" fontAlgn="ctr"/>
                      <a:r>
                        <a:rPr lang="en-US" sz="1800" b="0" i="0" u="none" strike="noStrike" dirty="0">
                          <a:solidFill>
                            <a:srgbClr val="000000"/>
                          </a:solidFill>
                          <a:effectLst/>
                          <a:latin typeface="Calibri"/>
                        </a:rPr>
                        <a:t>Mike</a:t>
                      </a:r>
                    </a:p>
                  </a:txBody>
                  <a:tcPr marL="9525" marR="9525" marT="9525" marB="0" anchor="ctr"/>
                </a:tc>
                <a:tc>
                  <a:txBody>
                    <a:bodyPr/>
                    <a:lstStyle/>
                    <a:p>
                      <a:pPr algn="l" fontAlgn="ctr"/>
                      <a:r>
                        <a:rPr lang="en-US" sz="1800" b="0" i="0" u="none" strike="noStrike">
                          <a:solidFill>
                            <a:srgbClr val="000000"/>
                          </a:solidFill>
                          <a:effectLst/>
                          <a:latin typeface="Calibri"/>
                        </a:rPr>
                        <a:t>Li</a:t>
                      </a:r>
                    </a:p>
                  </a:txBody>
                  <a:tcPr marL="9525" marR="9525" marT="9525" marB="0" anchor="ctr"/>
                </a:tc>
                <a:tc>
                  <a:txBody>
                    <a:bodyPr/>
                    <a:lstStyle/>
                    <a:p>
                      <a:pPr algn="l" fontAlgn="ctr"/>
                      <a:r>
                        <a:rPr lang="en-US" sz="1800" b="0" i="0" u="none" strike="noStrike">
                          <a:solidFill>
                            <a:srgbClr val="000000"/>
                          </a:solidFill>
                          <a:effectLst/>
                          <a:latin typeface="Calibri"/>
                        </a:rPr>
                        <a:t>Altera</a:t>
                      </a:r>
                    </a:p>
                  </a:txBody>
                  <a:tcPr marL="9525" marR="9525" marT="9525" marB="0" anchor="ctr"/>
                </a:tc>
              </a:tr>
              <a:tr h="417157">
                <a:tc>
                  <a:txBody>
                    <a:bodyPr/>
                    <a:lstStyle/>
                    <a:p>
                      <a:pPr algn="l" fontAlgn="ctr"/>
                      <a:r>
                        <a:rPr lang="en-US" sz="1800" b="0" i="0" u="none" strike="noStrike">
                          <a:solidFill>
                            <a:srgbClr val="000000"/>
                          </a:solidFill>
                          <a:effectLst/>
                          <a:latin typeface="Calibri"/>
                        </a:rPr>
                        <a:t>Manoj</a:t>
                      </a:r>
                    </a:p>
                  </a:txBody>
                  <a:tcPr marL="9525" marR="9525" marT="9525" marB="0" anchor="ctr"/>
                </a:tc>
                <a:tc>
                  <a:txBody>
                    <a:bodyPr/>
                    <a:lstStyle/>
                    <a:p>
                      <a:pPr algn="l" fontAlgn="ctr"/>
                      <a:r>
                        <a:rPr lang="en-US" sz="1800" b="0" i="0" u="none" strike="noStrike">
                          <a:solidFill>
                            <a:srgbClr val="000000"/>
                          </a:solidFill>
                          <a:effectLst/>
                          <a:latin typeface="Calibri"/>
                        </a:rPr>
                        <a:t>Sachdev</a:t>
                      </a:r>
                    </a:p>
                  </a:txBody>
                  <a:tcPr marL="9525" marR="9525" marT="9525" marB="0" anchor="ctr"/>
                </a:tc>
                <a:tc>
                  <a:txBody>
                    <a:bodyPr/>
                    <a:lstStyle/>
                    <a:p>
                      <a:pPr algn="l" fontAlgn="ctr"/>
                      <a:r>
                        <a:rPr lang="en-US" sz="1800" b="0" i="0" u="none" strike="noStrike">
                          <a:solidFill>
                            <a:srgbClr val="000000"/>
                          </a:solidFill>
                          <a:effectLst/>
                          <a:latin typeface="Calibri"/>
                        </a:rPr>
                        <a:t>University of Waterloo</a:t>
                      </a:r>
                    </a:p>
                  </a:txBody>
                  <a:tcPr marL="9525" marR="9525" marT="9525" marB="0" anchor="ctr"/>
                </a:tc>
              </a:tr>
              <a:tr h="417157">
                <a:tc>
                  <a:txBody>
                    <a:bodyPr/>
                    <a:lstStyle/>
                    <a:p>
                      <a:pPr algn="l" fontAlgn="b"/>
                      <a:r>
                        <a:rPr lang="en-US" sz="1800" b="0" i="0" u="none" strike="noStrike">
                          <a:solidFill>
                            <a:srgbClr val="000000"/>
                          </a:solidFill>
                          <a:effectLst/>
                          <a:latin typeface="Calibri"/>
                        </a:rPr>
                        <a:t>Takahiro</a:t>
                      </a:r>
                    </a:p>
                  </a:txBody>
                  <a:tcPr marL="9525" marR="9525" marT="9525" marB="0" anchor="b"/>
                </a:tc>
                <a:tc>
                  <a:txBody>
                    <a:bodyPr/>
                    <a:lstStyle/>
                    <a:p>
                      <a:pPr algn="l" fontAlgn="b"/>
                      <a:r>
                        <a:rPr lang="en-US" sz="1800" b="0" i="0" u="none" strike="noStrike">
                          <a:solidFill>
                            <a:srgbClr val="000000"/>
                          </a:solidFill>
                          <a:effectLst/>
                          <a:latin typeface="Calibri"/>
                        </a:rPr>
                        <a:t>Yamaguchi</a:t>
                      </a:r>
                    </a:p>
                  </a:txBody>
                  <a:tcPr marL="9525" marR="9525" marT="9525" marB="0" anchor="b"/>
                </a:tc>
                <a:tc>
                  <a:txBody>
                    <a:bodyPr/>
                    <a:lstStyle/>
                    <a:p>
                      <a:pPr algn="l" fontAlgn="ctr"/>
                      <a:r>
                        <a:rPr lang="en-US" sz="1800" b="0" i="0" u="none" strike="noStrike">
                          <a:solidFill>
                            <a:srgbClr val="000000"/>
                          </a:solidFill>
                          <a:effectLst/>
                          <a:latin typeface="Calibri"/>
                        </a:rPr>
                        <a:t>Advantest Laboratories Ltd</a:t>
                      </a:r>
                    </a:p>
                  </a:txBody>
                  <a:tcPr marL="9525" marR="9525" marT="9525" marB="0" anchor="ctr"/>
                </a:tc>
              </a:tr>
              <a:tr h="417157">
                <a:tc>
                  <a:txBody>
                    <a:bodyPr/>
                    <a:lstStyle/>
                    <a:p>
                      <a:pPr algn="l" fontAlgn="ctr"/>
                      <a:r>
                        <a:rPr lang="en-US" sz="1800" b="0" i="0" u="none" strike="noStrike">
                          <a:solidFill>
                            <a:srgbClr val="000000"/>
                          </a:solidFill>
                          <a:effectLst/>
                          <a:latin typeface="Calibri"/>
                        </a:rPr>
                        <a:t>Tetsuya</a:t>
                      </a:r>
                    </a:p>
                  </a:txBody>
                  <a:tcPr marL="9525" marR="9525" marT="9525" marB="0" anchor="ctr"/>
                </a:tc>
                <a:tc>
                  <a:txBody>
                    <a:bodyPr/>
                    <a:lstStyle/>
                    <a:p>
                      <a:pPr algn="l" fontAlgn="ctr"/>
                      <a:r>
                        <a:rPr lang="en-US" sz="1800" b="0" i="0" u="none" strike="noStrike">
                          <a:solidFill>
                            <a:srgbClr val="000000"/>
                          </a:solidFill>
                          <a:effectLst/>
                          <a:latin typeface="Calibri"/>
                        </a:rPr>
                        <a:t>Iizuka</a:t>
                      </a:r>
                    </a:p>
                  </a:txBody>
                  <a:tcPr marL="9525" marR="9525" marT="9525" marB="0" anchor="ctr"/>
                </a:tc>
                <a:tc>
                  <a:txBody>
                    <a:bodyPr/>
                    <a:lstStyle/>
                    <a:p>
                      <a:pPr algn="l" fontAlgn="ctr"/>
                      <a:r>
                        <a:rPr lang="en-US" sz="1800" b="0" i="0" u="none" strike="noStrike" dirty="0">
                          <a:solidFill>
                            <a:srgbClr val="000000"/>
                          </a:solidFill>
                          <a:effectLst/>
                          <a:latin typeface="Calibri"/>
                        </a:rPr>
                        <a:t>U of Tokyo</a:t>
                      </a:r>
                    </a:p>
                  </a:txBody>
                  <a:tcPr marL="9525" marR="9525" marT="9525" marB="0" anchor="ctr"/>
                </a:tc>
              </a:tr>
            </a:tbl>
          </a:graphicData>
        </a:graphic>
      </p:graphicFrame>
    </p:spTree>
    <p:extLst>
      <p:ext uri="{BB962C8B-B14F-4D97-AF65-F5344CB8AC3E}">
        <p14:creationId xmlns:p14="http://schemas.microsoft.com/office/powerpoint/2010/main" val="2094296895"/>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1"/>
          <p:cNvSpPr>
            <a:spLocks noGrp="1"/>
          </p:cNvSpPr>
          <p:nvPr>
            <p:ph type="title"/>
          </p:nvPr>
        </p:nvSpPr>
        <p:spPr/>
        <p:txBody>
          <a:bodyPr/>
          <a:lstStyle/>
          <a:p>
            <a:r>
              <a:rPr lang="en-US" smtClean="0"/>
              <a:t>Wireless Designs</a:t>
            </a:r>
          </a:p>
        </p:txBody>
      </p:sp>
      <p:sp>
        <p:nvSpPr>
          <p:cNvPr id="24579" name="Content Placeholder 2"/>
          <p:cNvSpPr>
            <a:spLocks noGrp="1"/>
          </p:cNvSpPr>
          <p:nvPr>
            <p:ph idx="1"/>
          </p:nvPr>
        </p:nvSpPr>
        <p:spPr>
          <a:xfrm>
            <a:off x="457200" y="5410200"/>
            <a:ext cx="8228013" cy="719138"/>
          </a:xfrm>
        </p:spPr>
        <p:txBody>
          <a:bodyPr/>
          <a:lstStyle/>
          <a:p>
            <a:r>
              <a:rPr lang="en-US" b="1" dirty="0" smtClean="0"/>
              <a:t>Subcommittee chair: Howard </a:t>
            </a:r>
            <a:r>
              <a:rPr lang="en-US" b="1" dirty="0" err="1" smtClean="0"/>
              <a:t>Luong</a:t>
            </a:r>
            <a:endParaRPr lang="en-US" b="1" dirty="0" smtClean="0"/>
          </a:p>
        </p:txBody>
      </p:sp>
      <p:graphicFrame>
        <p:nvGraphicFramePr>
          <p:cNvPr id="7" name="Table 6"/>
          <p:cNvGraphicFramePr>
            <a:graphicFrameLocks noGrp="1"/>
          </p:cNvGraphicFramePr>
          <p:nvPr>
            <p:extLst>
              <p:ext uri="{D42A27DB-BD31-4B8C-83A1-F6EECF244321}">
                <p14:modId xmlns:p14="http://schemas.microsoft.com/office/powerpoint/2010/main" val="2253527110"/>
              </p:ext>
            </p:extLst>
          </p:nvPr>
        </p:nvGraphicFramePr>
        <p:xfrm>
          <a:off x="609600" y="1066800"/>
          <a:ext cx="7696199" cy="4267202"/>
        </p:xfrm>
        <a:graphic>
          <a:graphicData uri="http://schemas.openxmlformats.org/drawingml/2006/table">
            <a:tbl>
              <a:tblPr firstRow="1" bandRow="1">
                <a:tableStyleId>{21E4AEA4-8DFA-4A89-87EB-49C32662AFE0}</a:tableStyleId>
              </a:tblPr>
              <a:tblGrid>
                <a:gridCol w="1752600"/>
                <a:gridCol w="2133600"/>
                <a:gridCol w="3809999"/>
              </a:tblGrid>
              <a:tr h="591981">
                <a:tc gridSpan="2">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Member</a:t>
                      </a:r>
                      <a:endParaRPr lang="en-US" sz="1800" b="1" kern="1200" dirty="0">
                        <a:solidFill>
                          <a:schemeClr val="lt1"/>
                        </a:solidFill>
                        <a:latin typeface="Calibri" pitchFamily="34" charset="0"/>
                        <a:ea typeface="+mn-ea"/>
                        <a:cs typeface="+mn-cs"/>
                      </a:endParaRPr>
                    </a:p>
                  </a:txBody>
                  <a:tcPr anchor="ctr"/>
                </a:tc>
                <a:tc hMerge="1">
                  <a:txBody>
                    <a:bodyPr/>
                    <a:lstStyle/>
                    <a:p>
                      <a:pPr marL="0" algn="ctr" defTabSz="914400" rtl="0" eaLnBrk="1" latinLnBrk="0" hangingPunct="1">
                        <a:lnSpc>
                          <a:spcPct val="150000"/>
                        </a:lnSpc>
                      </a:pPr>
                      <a:endParaRPr lang="en-US" sz="1800" b="1" kern="1200" dirty="0">
                        <a:solidFill>
                          <a:schemeClr val="lt1"/>
                        </a:solidFill>
                        <a:latin typeface="Calibri" pitchFamily="34" charset="0"/>
                        <a:ea typeface="+mn-ea"/>
                        <a:cs typeface="+mn-cs"/>
                      </a:endParaRPr>
                    </a:p>
                  </a:txBody>
                  <a:tcPr anchor="ct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a:tc>
              </a:tr>
              <a:tr h="334111">
                <a:tc>
                  <a:txBody>
                    <a:bodyPr/>
                    <a:lstStyle/>
                    <a:p>
                      <a:pPr algn="l" fontAlgn="b"/>
                      <a:r>
                        <a:rPr lang="en-US" sz="1800" b="0" i="0" u="none" strike="noStrike" dirty="0">
                          <a:solidFill>
                            <a:srgbClr val="000000"/>
                          </a:solidFill>
                          <a:effectLst/>
                          <a:latin typeface="Calibri"/>
                        </a:rPr>
                        <a:t>Jonathan</a:t>
                      </a:r>
                    </a:p>
                  </a:txBody>
                  <a:tcPr marL="9525" marR="9525" marT="9525" marB="0" anchor="b"/>
                </a:tc>
                <a:tc>
                  <a:txBody>
                    <a:bodyPr/>
                    <a:lstStyle/>
                    <a:p>
                      <a:pPr algn="l" fontAlgn="b"/>
                      <a:r>
                        <a:rPr lang="en-US" sz="1800" b="0" i="0" u="none" strike="noStrike">
                          <a:solidFill>
                            <a:srgbClr val="000000"/>
                          </a:solidFill>
                          <a:effectLst/>
                          <a:latin typeface="Calibri"/>
                        </a:rPr>
                        <a:t>Borremans</a:t>
                      </a:r>
                    </a:p>
                  </a:txBody>
                  <a:tcPr marL="9525" marR="9525" marT="9525" marB="0" anchor="b"/>
                </a:tc>
                <a:tc>
                  <a:txBody>
                    <a:bodyPr/>
                    <a:lstStyle/>
                    <a:p>
                      <a:pPr algn="l" fontAlgn="b"/>
                      <a:r>
                        <a:rPr lang="en-US" sz="1800" b="0" i="0" u="none" strike="noStrike">
                          <a:solidFill>
                            <a:srgbClr val="000000"/>
                          </a:solidFill>
                          <a:effectLst/>
                          <a:latin typeface="Calibri"/>
                        </a:rPr>
                        <a:t>IMEC</a:t>
                      </a:r>
                    </a:p>
                  </a:txBody>
                  <a:tcPr marL="9525" marR="9525" marT="9525" marB="0" anchor="b"/>
                </a:tc>
              </a:tr>
              <a:tr h="334111">
                <a:tc>
                  <a:txBody>
                    <a:bodyPr/>
                    <a:lstStyle/>
                    <a:p>
                      <a:pPr algn="l" fontAlgn="ctr"/>
                      <a:r>
                        <a:rPr lang="en-US" sz="1800" b="0" i="0" u="none" strike="noStrike">
                          <a:solidFill>
                            <a:srgbClr val="000000"/>
                          </a:solidFill>
                          <a:effectLst/>
                          <a:latin typeface="Calibri"/>
                        </a:rPr>
                        <a:t>Fa Foster</a:t>
                      </a:r>
                    </a:p>
                  </a:txBody>
                  <a:tcPr marL="9525" marR="9525" marT="9525" marB="0" anchor="ctr"/>
                </a:tc>
                <a:tc>
                  <a:txBody>
                    <a:bodyPr/>
                    <a:lstStyle/>
                    <a:p>
                      <a:pPr algn="l" fontAlgn="ctr"/>
                      <a:r>
                        <a:rPr lang="en-US" sz="1800" b="0" i="0" u="none" strike="noStrike">
                          <a:solidFill>
                            <a:srgbClr val="000000"/>
                          </a:solidFill>
                          <a:effectLst/>
                          <a:latin typeface="Calibri"/>
                        </a:rPr>
                        <a:t>Dai</a:t>
                      </a:r>
                    </a:p>
                  </a:txBody>
                  <a:tcPr marL="9525" marR="9525" marT="9525" marB="0" anchor="ctr"/>
                </a:tc>
                <a:tc>
                  <a:txBody>
                    <a:bodyPr/>
                    <a:lstStyle/>
                    <a:p>
                      <a:pPr algn="l" fontAlgn="ctr"/>
                      <a:r>
                        <a:rPr lang="en-US" sz="1800" b="0" i="0" u="none" strike="noStrike">
                          <a:solidFill>
                            <a:srgbClr val="000000"/>
                          </a:solidFill>
                          <a:effectLst/>
                          <a:latin typeface="Calibri"/>
                        </a:rPr>
                        <a:t>Auburn University</a:t>
                      </a:r>
                    </a:p>
                  </a:txBody>
                  <a:tcPr marL="9525" marR="9525" marT="9525" marB="0" anchor="ctr"/>
                </a:tc>
              </a:tr>
              <a:tr h="334111">
                <a:tc>
                  <a:txBody>
                    <a:bodyPr/>
                    <a:lstStyle/>
                    <a:p>
                      <a:pPr algn="l" fontAlgn="ctr"/>
                      <a:r>
                        <a:rPr lang="en-US" sz="1800" b="0" i="0" u="none" strike="noStrike">
                          <a:solidFill>
                            <a:srgbClr val="000000"/>
                          </a:solidFill>
                          <a:effectLst/>
                          <a:latin typeface="Calibri"/>
                        </a:rPr>
                        <a:t>Xiaohua </a:t>
                      </a:r>
                    </a:p>
                  </a:txBody>
                  <a:tcPr marL="9525" marR="9525" marT="9525" marB="0" anchor="ctr"/>
                </a:tc>
                <a:tc>
                  <a:txBody>
                    <a:bodyPr/>
                    <a:lstStyle/>
                    <a:p>
                      <a:pPr algn="l" fontAlgn="ctr"/>
                      <a:r>
                        <a:rPr lang="en-US" sz="1800" b="0" i="0" u="none" strike="noStrike">
                          <a:solidFill>
                            <a:srgbClr val="000000"/>
                          </a:solidFill>
                          <a:effectLst/>
                          <a:latin typeface="Calibri"/>
                        </a:rPr>
                        <a:t>Fan</a:t>
                      </a:r>
                    </a:p>
                  </a:txBody>
                  <a:tcPr marL="9525" marR="9525" marT="9525" marB="0" anchor="ctr"/>
                </a:tc>
                <a:tc>
                  <a:txBody>
                    <a:bodyPr/>
                    <a:lstStyle/>
                    <a:p>
                      <a:pPr algn="l" fontAlgn="ctr"/>
                      <a:r>
                        <a:rPr lang="en-US" sz="1800" b="0" i="0" u="none" strike="noStrike">
                          <a:solidFill>
                            <a:srgbClr val="000000"/>
                          </a:solidFill>
                          <a:effectLst/>
                          <a:latin typeface="Calibri"/>
                        </a:rPr>
                        <a:t>Chinese Academy of Sciences</a:t>
                      </a:r>
                    </a:p>
                  </a:txBody>
                  <a:tcPr marL="9525" marR="9525" marT="9525" marB="0" anchor="ctr"/>
                </a:tc>
              </a:tr>
              <a:tr h="334111">
                <a:tc>
                  <a:txBody>
                    <a:bodyPr/>
                    <a:lstStyle/>
                    <a:p>
                      <a:pPr algn="l" fontAlgn="ctr"/>
                      <a:r>
                        <a:rPr lang="en-US" sz="1800" b="0" i="0" u="none" strike="noStrike">
                          <a:solidFill>
                            <a:srgbClr val="000000"/>
                          </a:solidFill>
                          <a:effectLst/>
                          <a:latin typeface="Calibri"/>
                        </a:rPr>
                        <a:t>Ramesh</a:t>
                      </a:r>
                    </a:p>
                  </a:txBody>
                  <a:tcPr marL="9525" marR="9525" marT="9525" marB="0" anchor="ctr"/>
                </a:tc>
                <a:tc>
                  <a:txBody>
                    <a:bodyPr/>
                    <a:lstStyle/>
                    <a:p>
                      <a:pPr algn="l" fontAlgn="ctr"/>
                      <a:r>
                        <a:rPr lang="en-US" sz="1800" b="0" i="0" u="none" strike="noStrike">
                          <a:solidFill>
                            <a:srgbClr val="000000"/>
                          </a:solidFill>
                          <a:effectLst/>
                          <a:latin typeface="Calibri"/>
                        </a:rPr>
                        <a:t>Harjani</a:t>
                      </a:r>
                    </a:p>
                  </a:txBody>
                  <a:tcPr marL="9525" marR="9525" marT="9525" marB="0" anchor="ctr"/>
                </a:tc>
                <a:tc>
                  <a:txBody>
                    <a:bodyPr/>
                    <a:lstStyle/>
                    <a:p>
                      <a:pPr algn="l" fontAlgn="ctr"/>
                      <a:r>
                        <a:rPr lang="en-US" sz="1800" b="0" i="0" u="none" strike="noStrike">
                          <a:solidFill>
                            <a:srgbClr val="000000"/>
                          </a:solidFill>
                          <a:effectLst/>
                          <a:latin typeface="Calibri"/>
                        </a:rPr>
                        <a:t>University of Minnesota</a:t>
                      </a:r>
                    </a:p>
                  </a:txBody>
                  <a:tcPr marL="9525" marR="9525" marT="9525" marB="0" anchor="ctr"/>
                </a:tc>
              </a:tr>
              <a:tr h="334111">
                <a:tc>
                  <a:txBody>
                    <a:bodyPr/>
                    <a:lstStyle/>
                    <a:p>
                      <a:pPr algn="l" fontAlgn="ctr"/>
                      <a:r>
                        <a:rPr lang="en-US" sz="1800" b="0" i="0" u="none" strike="noStrike">
                          <a:solidFill>
                            <a:srgbClr val="000000"/>
                          </a:solidFill>
                          <a:effectLst/>
                          <a:latin typeface="Calibri"/>
                        </a:rPr>
                        <a:t>Byunghoo </a:t>
                      </a:r>
                    </a:p>
                  </a:txBody>
                  <a:tcPr marL="9525" marR="9525" marT="9525" marB="0" anchor="ctr"/>
                </a:tc>
                <a:tc>
                  <a:txBody>
                    <a:bodyPr/>
                    <a:lstStyle/>
                    <a:p>
                      <a:pPr algn="l" fontAlgn="ctr"/>
                      <a:r>
                        <a:rPr lang="en-US" sz="1800" b="0" i="0" u="none" strike="noStrike">
                          <a:solidFill>
                            <a:srgbClr val="000000"/>
                          </a:solidFill>
                          <a:effectLst/>
                          <a:latin typeface="Calibri"/>
                        </a:rPr>
                        <a:t>Jung</a:t>
                      </a:r>
                    </a:p>
                  </a:txBody>
                  <a:tcPr marL="9525" marR="9525" marT="9525" marB="0" anchor="ctr"/>
                </a:tc>
                <a:tc>
                  <a:txBody>
                    <a:bodyPr/>
                    <a:lstStyle/>
                    <a:p>
                      <a:pPr algn="l" fontAlgn="ctr"/>
                      <a:r>
                        <a:rPr lang="en-US" sz="1800" b="0" i="0" u="none" strike="noStrike">
                          <a:solidFill>
                            <a:srgbClr val="000000"/>
                          </a:solidFill>
                          <a:effectLst/>
                          <a:latin typeface="Calibri"/>
                        </a:rPr>
                        <a:t>Purdue University</a:t>
                      </a:r>
                    </a:p>
                  </a:txBody>
                  <a:tcPr marL="9525" marR="9525" marT="9525" marB="0" anchor="ctr"/>
                </a:tc>
              </a:tr>
              <a:tr h="334111">
                <a:tc>
                  <a:txBody>
                    <a:bodyPr/>
                    <a:lstStyle/>
                    <a:p>
                      <a:pPr algn="l" fontAlgn="b"/>
                      <a:r>
                        <a:rPr lang="en-US" sz="1800" b="0" i="0" u="none" strike="noStrike">
                          <a:solidFill>
                            <a:srgbClr val="000000"/>
                          </a:solidFill>
                          <a:effectLst/>
                          <a:latin typeface="Calibri"/>
                        </a:rPr>
                        <a:t>Swaminathan</a:t>
                      </a:r>
                    </a:p>
                  </a:txBody>
                  <a:tcPr marL="9525" marR="9525" marT="9525" marB="0" anchor="b"/>
                </a:tc>
                <a:tc>
                  <a:txBody>
                    <a:bodyPr/>
                    <a:lstStyle/>
                    <a:p>
                      <a:pPr algn="l" fontAlgn="b"/>
                      <a:r>
                        <a:rPr lang="en-US" sz="1800" b="0" i="0" u="none" strike="noStrike">
                          <a:solidFill>
                            <a:srgbClr val="000000"/>
                          </a:solidFill>
                          <a:effectLst/>
                          <a:latin typeface="Calibri"/>
                        </a:rPr>
                        <a:t>Sankaran</a:t>
                      </a:r>
                    </a:p>
                  </a:txBody>
                  <a:tcPr marL="9525" marR="9525" marT="9525" marB="0" anchor="b"/>
                </a:tc>
                <a:tc>
                  <a:txBody>
                    <a:bodyPr/>
                    <a:lstStyle/>
                    <a:p>
                      <a:pPr algn="l" fontAlgn="ctr"/>
                      <a:r>
                        <a:rPr lang="en-US" sz="1800" b="0" i="0" u="none" strike="noStrike">
                          <a:solidFill>
                            <a:srgbClr val="000000"/>
                          </a:solidFill>
                          <a:effectLst/>
                          <a:latin typeface="Calibri"/>
                        </a:rPr>
                        <a:t>TI</a:t>
                      </a:r>
                    </a:p>
                  </a:txBody>
                  <a:tcPr marL="9525" marR="9525" marT="9525" marB="0" anchor="ctr"/>
                </a:tc>
              </a:tr>
              <a:tr h="334111">
                <a:tc>
                  <a:txBody>
                    <a:bodyPr/>
                    <a:lstStyle/>
                    <a:p>
                      <a:pPr algn="l" fontAlgn="ctr"/>
                      <a:r>
                        <a:rPr lang="en-US" sz="1800" b="0" i="0" u="none" strike="noStrike">
                          <a:solidFill>
                            <a:srgbClr val="000000"/>
                          </a:solidFill>
                          <a:effectLst/>
                          <a:latin typeface="Calibri"/>
                        </a:rPr>
                        <a:t>Alireza</a:t>
                      </a:r>
                    </a:p>
                  </a:txBody>
                  <a:tcPr marL="9525" marR="9525" marT="9525" marB="0" anchor="ctr"/>
                </a:tc>
                <a:tc>
                  <a:txBody>
                    <a:bodyPr/>
                    <a:lstStyle/>
                    <a:p>
                      <a:pPr algn="l" fontAlgn="ctr"/>
                      <a:r>
                        <a:rPr lang="en-US" sz="1800" b="0" i="0" u="none" strike="noStrike">
                          <a:solidFill>
                            <a:srgbClr val="000000"/>
                          </a:solidFill>
                          <a:effectLst/>
                          <a:latin typeface="Calibri"/>
                        </a:rPr>
                        <a:t>Shirvani</a:t>
                      </a:r>
                    </a:p>
                  </a:txBody>
                  <a:tcPr marL="9525" marR="9525" marT="9525" marB="0" anchor="ctr"/>
                </a:tc>
                <a:tc>
                  <a:txBody>
                    <a:bodyPr/>
                    <a:lstStyle/>
                    <a:p>
                      <a:pPr algn="l" fontAlgn="b"/>
                      <a:r>
                        <a:rPr lang="en-US" sz="1800" b="0" i="0" u="none" strike="noStrike">
                          <a:solidFill>
                            <a:srgbClr val="000000"/>
                          </a:solidFill>
                          <a:effectLst/>
                          <a:latin typeface="Calibri"/>
                        </a:rPr>
                        <a:t>RFMD</a:t>
                      </a:r>
                    </a:p>
                  </a:txBody>
                  <a:tcPr marL="9525" marR="9525" marT="9525" marB="0" anchor="b"/>
                </a:tc>
              </a:tr>
              <a:tr h="334111">
                <a:tc>
                  <a:txBody>
                    <a:bodyPr/>
                    <a:lstStyle/>
                    <a:p>
                      <a:pPr algn="l" fontAlgn="ctr"/>
                      <a:r>
                        <a:rPr lang="en-US" sz="1800" b="0" i="0" u="none" strike="noStrike">
                          <a:solidFill>
                            <a:srgbClr val="000000"/>
                          </a:solidFill>
                          <a:effectLst/>
                          <a:latin typeface="Calibri"/>
                        </a:rPr>
                        <a:t>Julian</a:t>
                      </a:r>
                    </a:p>
                  </a:txBody>
                  <a:tcPr marL="9525" marR="9525" marT="9525" marB="0" anchor="ctr"/>
                </a:tc>
                <a:tc>
                  <a:txBody>
                    <a:bodyPr/>
                    <a:lstStyle/>
                    <a:p>
                      <a:pPr algn="l" fontAlgn="ctr"/>
                      <a:r>
                        <a:rPr lang="en-US" sz="1800" b="0" i="0" u="none" strike="noStrike">
                          <a:solidFill>
                            <a:srgbClr val="000000"/>
                          </a:solidFill>
                          <a:effectLst/>
                          <a:latin typeface="Calibri"/>
                        </a:rPr>
                        <a:t>Tham</a:t>
                      </a:r>
                    </a:p>
                  </a:txBody>
                  <a:tcPr marL="9525" marR="9525" marT="9525" marB="0" anchor="ctr"/>
                </a:tc>
                <a:tc>
                  <a:txBody>
                    <a:bodyPr/>
                    <a:lstStyle/>
                    <a:p>
                      <a:pPr algn="l" fontAlgn="b"/>
                      <a:r>
                        <a:rPr lang="en-US" sz="1800" b="0" i="0" u="none" strike="noStrike">
                          <a:solidFill>
                            <a:srgbClr val="000000"/>
                          </a:solidFill>
                          <a:effectLst/>
                          <a:latin typeface="Calibri"/>
                        </a:rPr>
                        <a:t>Broadcom</a:t>
                      </a:r>
                    </a:p>
                  </a:txBody>
                  <a:tcPr marL="9525" marR="9525" marT="9525" marB="0" anchor="b"/>
                </a:tc>
              </a:tr>
              <a:tr h="334111">
                <a:tc>
                  <a:txBody>
                    <a:bodyPr/>
                    <a:lstStyle/>
                    <a:p>
                      <a:pPr algn="l" fontAlgn="ctr"/>
                      <a:r>
                        <a:rPr lang="en-US" sz="1800" b="0" i="0" u="none" strike="noStrike">
                          <a:solidFill>
                            <a:srgbClr val="000000"/>
                          </a:solidFill>
                          <a:effectLst/>
                          <a:latin typeface="Calibri"/>
                        </a:rPr>
                        <a:t>Hua</a:t>
                      </a:r>
                    </a:p>
                  </a:txBody>
                  <a:tcPr marL="9525" marR="9525" marT="9525" marB="0" anchor="ctr"/>
                </a:tc>
                <a:tc>
                  <a:txBody>
                    <a:bodyPr/>
                    <a:lstStyle/>
                    <a:p>
                      <a:pPr algn="l" fontAlgn="ctr"/>
                      <a:r>
                        <a:rPr lang="en-US" sz="1800" b="0" i="0" u="none" strike="noStrike">
                          <a:solidFill>
                            <a:srgbClr val="000000"/>
                          </a:solidFill>
                          <a:effectLst/>
                          <a:latin typeface="Calibri"/>
                        </a:rPr>
                        <a:t>Wang</a:t>
                      </a:r>
                    </a:p>
                  </a:txBody>
                  <a:tcPr marL="9525" marR="9525" marT="9525" marB="0" anchor="ctr"/>
                </a:tc>
                <a:tc>
                  <a:txBody>
                    <a:bodyPr/>
                    <a:lstStyle/>
                    <a:p>
                      <a:pPr algn="l" fontAlgn="b"/>
                      <a:r>
                        <a:rPr lang="en-US" sz="1800" b="0" i="0" u="none" strike="noStrike">
                          <a:solidFill>
                            <a:srgbClr val="000000"/>
                          </a:solidFill>
                          <a:effectLst/>
                          <a:latin typeface="Calibri"/>
                        </a:rPr>
                        <a:t>Georgia Tech University</a:t>
                      </a:r>
                    </a:p>
                  </a:txBody>
                  <a:tcPr marL="9525" marR="9525" marT="9525" marB="0" anchor="b"/>
                </a:tc>
              </a:tr>
              <a:tr h="334111">
                <a:tc>
                  <a:txBody>
                    <a:bodyPr/>
                    <a:lstStyle/>
                    <a:p>
                      <a:pPr algn="l" fontAlgn="ctr"/>
                      <a:r>
                        <a:rPr lang="en-US" sz="1800" b="0" i="0" u="none" strike="noStrike">
                          <a:solidFill>
                            <a:srgbClr val="000000"/>
                          </a:solidFill>
                          <a:effectLst/>
                          <a:latin typeface="Calibri"/>
                        </a:rPr>
                        <a:t>Yanjie</a:t>
                      </a:r>
                    </a:p>
                  </a:txBody>
                  <a:tcPr marL="9525" marR="9525" marT="9525" marB="0" anchor="ctr"/>
                </a:tc>
                <a:tc>
                  <a:txBody>
                    <a:bodyPr/>
                    <a:lstStyle/>
                    <a:p>
                      <a:pPr algn="l" fontAlgn="ctr"/>
                      <a:r>
                        <a:rPr lang="en-US" sz="1800" b="0" i="0" u="none" strike="noStrike">
                          <a:solidFill>
                            <a:srgbClr val="000000"/>
                          </a:solidFill>
                          <a:effectLst/>
                          <a:latin typeface="Calibri"/>
                        </a:rPr>
                        <a:t>Wang</a:t>
                      </a:r>
                    </a:p>
                  </a:txBody>
                  <a:tcPr marL="9525" marR="9525" marT="9525" marB="0" anchor="ctr"/>
                </a:tc>
                <a:tc>
                  <a:txBody>
                    <a:bodyPr/>
                    <a:lstStyle/>
                    <a:p>
                      <a:pPr algn="l" fontAlgn="ctr"/>
                      <a:r>
                        <a:rPr lang="en-US" sz="1800" b="0" i="0" u="none" strike="noStrike" dirty="0">
                          <a:solidFill>
                            <a:srgbClr val="000000"/>
                          </a:solidFill>
                          <a:effectLst/>
                          <a:latin typeface="Calibri"/>
                        </a:rPr>
                        <a:t>Intel</a:t>
                      </a:r>
                    </a:p>
                  </a:txBody>
                  <a:tcPr marL="9525" marR="9525" marT="9525" marB="0" anchor="ctr"/>
                </a:tc>
              </a:tr>
              <a:tr h="334111">
                <a:tc>
                  <a:txBody>
                    <a:bodyPr/>
                    <a:lstStyle/>
                    <a:p>
                      <a:pPr algn="l" fontAlgn="ctr"/>
                      <a:r>
                        <a:rPr lang="en-US" sz="1800" b="0" i="0" u="none" strike="noStrike">
                          <a:solidFill>
                            <a:srgbClr val="000000"/>
                          </a:solidFill>
                          <a:effectLst/>
                          <a:latin typeface="Calibri"/>
                        </a:rPr>
                        <a:t>Howard</a:t>
                      </a:r>
                    </a:p>
                  </a:txBody>
                  <a:tcPr marL="9525" marR="9525" marT="9525" marB="0" anchor="ctr"/>
                </a:tc>
                <a:tc>
                  <a:txBody>
                    <a:bodyPr/>
                    <a:lstStyle/>
                    <a:p>
                      <a:pPr algn="l" fontAlgn="ctr"/>
                      <a:r>
                        <a:rPr lang="en-US" sz="1800" b="0" i="0" u="none" strike="noStrike">
                          <a:solidFill>
                            <a:srgbClr val="000000"/>
                          </a:solidFill>
                          <a:effectLst/>
                          <a:latin typeface="Calibri"/>
                        </a:rPr>
                        <a:t>Luong</a:t>
                      </a:r>
                    </a:p>
                  </a:txBody>
                  <a:tcPr marL="9525" marR="9525" marT="9525" marB="0" anchor="ctr"/>
                </a:tc>
                <a:tc>
                  <a:txBody>
                    <a:bodyPr/>
                    <a:lstStyle/>
                    <a:p>
                      <a:pPr algn="l" fontAlgn="ctr"/>
                      <a:r>
                        <a:rPr lang="en-US" sz="1800" b="0" i="0" u="none" strike="noStrike" dirty="0">
                          <a:solidFill>
                            <a:srgbClr val="000000"/>
                          </a:solidFill>
                          <a:effectLst/>
                          <a:latin typeface="Calibri"/>
                        </a:rPr>
                        <a:t>Hong Kong University of Science &amp; Tech.</a:t>
                      </a:r>
                    </a:p>
                  </a:txBody>
                  <a:tcPr marL="9525" marR="9525" marT="9525" marB="0" anchor="ctr"/>
                </a:tc>
              </a:tr>
            </a:tbl>
          </a:graphicData>
        </a:graphic>
      </p:graphicFrame>
    </p:spTree>
    <p:extLst>
      <p:ext uri="{BB962C8B-B14F-4D97-AF65-F5344CB8AC3E}">
        <p14:creationId xmlns:p14="http://schemas.microsoft.com/office/powerpoint/2010/main" val="1007201698"/>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Title 1"/>
          <p:cNvSpPr>
            <a:spLocks noGrp="1"/>
          </p:cNvSpPr>
          <p:nvPr>
            <p:ph type="title"/>
          </p:nvPr>
        </p:nvSpPr>
        <p:spPr/>
        <p:txBody>
          <a:bodyPr/>
          <a:lstStyle/>
          <a:p>
            <a:r>
              <a:rPr lang="en-US" smtClean="0"/>
              <a:t>Wireline Communications</a:t>
            </a:r>
          </a:p>
        </p:txBody>
      </p:sp>
      <p:sp>
        <p:nvSpPr>
          <p:cNvPr id="23555" name="Content Placeholder 2"/>
          <p:cNvSpPr>
            <a:spLocks noGrp="1"/>
          </p:cNvSpPr>
          <p:nvPr>
            <p:ph idx="1"/>
          </p:nvPr>
        </p:nvSpPr>
        <p:spPr>
          <a:xfrm>
            <a:off x="457200" y="5410200"/>
            <a:ext cx="8228013" cy="719138"/>
          </a:xfrm>
        </p:spPr>
        <p:txBody>
          <a:bodyPr/>
          <a:lstStyle/>
          <a:p>
            <a:r>
              <a:rPr lang="en-US" b="1" dirty="0" smtClean="0"/>
              <a:t>Subcommittee chair: </a:t>
            </a:r>
            <a:r>
              <a:rPr lang="en-US" b="1" dirty="0" err="1" smtClean="0"/>
              <a:t>Elad</a:t>
            </a:r>
            <a:r>
              <a:rPr lang="en-US" b="1" dirty="0" smtClean="0"/>
              <a:t> </a:t>
            </a:r>
            <a:r>
              <a:rPr lang="en-US" b="1" dirty="0" err="1" smtClean="0"/>
              <a:t>Alon</a:t>
            </a:r>
            <a:endParaRPr lang="en-US" b="1" dirty="0" smtClean="0"/>
          </a:p>
        </p:txBody>
      </p:sp>
      <p:graphicFrame>
        <p:nvGraphicFramePr>
          <p:cNvPr id="5" name="Table 4"/>
          <p:cNvGraphicFramePr>
            <a:graphicFrameLocks noGrp="1"/>
          </p:cNvGraphicFramePr>
          <p:nvPr>
            <p:extLst>
              <p:ext uri="{D42A27DB-BD31-4B8C-83A1-F6EECF244321}">
                <p14:modId xmlns:p14="http://schemas.microsoft.com/office/powerpoint/2010/main" val="2679406894"/>
              </p:ext>
            </p:extLst>
          </p:nvPr>
        </p:nvGraphicFramePr>
        <p:xfrm>
          <a:off x="609600" y="1066800"/>
          <a:ext cx="7696199" cy="4191000"/>
        </p:xfrm>
        <a:graphic>
          <a:graphicData uri="http://schemas.openxmlformats.org/drawingml/2006/table">
            <a:tbl>
              <a:tblPr firstRow="1" bandRow="1">
                <a:tableStyleId>{21E4AEA4-8DFA-4A89-87EB-49C32662AFE0}</a:tableStyleId>
              </a:tblPr>
              <a:tblGrid>
                <a:gridCol w="2212657"/>
                <a:gridCol w="2212657"/>
                <a:gridCol w="3270885"/>
              </a:tblGrid>
              <a:tr h="630800">
                <a:tc gridSpan="2">
                  <a:txBody>
                    <a:bodyPr/>
                    <a:lstStyle/>
                    <a:p>
                      <a:pPr marL="0" algn="ctr" defTabSz="914400" rtl="0" eaLnBrk="1" latinLnBrk="0" hangingPunct="1">
                        <a:lnSpc>
                          <a:spcPct val="150000"/>
                        </a:lnSpc>
                      </a:pPr>
                      <a:r>
                        <a:rPr lang="en-US" sz="1800" b="1" kern="1200" dirty="0" smtClean="0">
                          <a:solidFill>
                            <a:schemeClr val="lt1"/>
                          </a:solidFill>
                          <a:latin typeface="Calibri" pitchFamily="34" charset="0"/>
                          <a:ea typeface="+mn-ea"/>
                          <a:cs typeface="+mn-cs"/>
                        </a:rPr>
                        <a:t>Member</a:t>
                      </a:r>
                      <a:endParaRPr lang="en-US" sz="1800" b="1" kern="1200" dirty="0">
                        <a:solidFill>
                          <a:schemeClr val="lt1"/>
                        </a:solidFill>
                        <a:latin typeface="Calibri" pitchFamily="34" charset="0"/>
                        <a:ea typeface="+mn-ea"/>
                        <a:cs typeface="+mn-cs"/>
                      </a:endParaRPr>
                    </a:p>
                  </a:txBody>
                  <a:tcPr anchor="ctr"/>
                </a:tc>
                <a:tc hMerge="1">
                  <a:txBody>
                    <a:bodyPr/>
                    <a:lstStyle/>
                    <a:p>
                      <a:pPr marL="0" algn="ctr" defTabSz="914400" rtl="0" eaLnBrk="1" latinLnBrk="0" hangingPunct="1">
                        <a:lnSpc>
                          <a:spcPct val="150000"/>
                        </a:lnSpc>
                      </a:pPr>
                      <a:endParaRPr lang="en-US" sz="1800" b="1" kern="1200" dirty="0">
                        <a:solidFill>
                          <a:schemeClr val="lt1"/>
                        </a:solidFill>
                        <a:latin typeface="Calibri" pitchFamily="34" charset="0"/>
                        <a:ea typeface="+mn-ea"/>
                        <a:cs typeface="+mn-cs"/>
                      </a:endParaRPr>
                    </a:p>
                  </a:txBody>
                  <a:tcPr anchor="ct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Affiliation</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a:tc>
              </a:tr>
              <a:tr h="356020">
                <a:tc>
                  <a:txBody>
                    <a:bodyPr/>
                    <a:lstStyle/>
                    <a:p>
                      <a:pPr algn="l" fontAlgn="ctr"/>
                      <a:r>
                        <a:rPr lang="en-US" sz="1800" b="0" i="0" u="none" strike="noStrike" dirty="0">
                          <a:solidFill>
                            <a:srgbClr val="000000"/>
                          </a:solidFill>
                          <a:effectLst/>
                          <a:latin typeface="Calibri"/>
                        </a:rPr>
                        <a:t>Jun</a:t>
                      </a:r>
                    </a:p>
                  </a:txBody>
                  <a:tcPr marL="9525" marR="9525" marT="9525" marB="0" anchor="ctr"/>
                </a:tc>
                <a:tc>
                  <a:txBody>
                    <a:bodyPr/>
                    <a:lstStyle/>
                    <a:p>
                      <a:pPr algn="l" fontAlgn="ctr"/>
                      <a:r>
                        <a:rPr lang="en-US" sz="1800" b="0" i="0" u="none" strike="noStrike">
                          <a:solidFill>
                            <a:srgbClr val="000000"/>
                          </a:solidFill>
                          <a:effectLst/>
                          <a:latin typeface="Calibri"/>
                        </a:rPr>
                        <a:t>Cao</a:t>
                      </a:r>
                    </a:p>
                  </a:txBody>
                  <a:tcPr marL="9525" marR="9525" marT="9525" marB="0" anchor="ctr"/>
                </a:tc>
                <a:tc>
                  <a:txBody>
                    <a:bodyPr/>
                    <a:lstStyle/>
                    <a:p>
                      <a:pPr algn="l" fontAlgn="ctr"/>
                      <a:r>
                        <a:rPr lang="en-US" sz="1800" b="0" i="0" u="none" strike="noStrike">
                          <a:solidFill>
                            <a:srgbClr val="000000"/>
                          </a:solidFill>
                          <a:effectLst/>
                          <a:latin typeface="Calibri"/>
                        </a:rPr>
                        <a:t>Broadcom</a:t>
                      </a:r>
                    </a:p>
                  </a:txBody>
                  <a:tcPr marL="9525" marR="9525" marT="9525" marB="0" anchor="ctr"/>
                </a:tc>
              </a:tr>
              <a:tr h="356020">
                <a:tc>
                  <a:txBody>
                    <a:bodyPr/>
                    <a:lstStyle/>
                    <a:p>
                      <a:pPr algn="l" fontAlgn="b"/>
                      <a:r>
                        <a:rPr lang="en-US" sz="1800" b="0" i="0" u="none" strike="noStrike">
                          <a:solidFill>
                            <a:srgbClr val="000000"/>
                          </a:solidFill>
                          <a:effectLst/>
                          <a:latin typeface="Calibri"/>
                        </a:rPr>
                        <a:t>Gerrit</a:t>
                      </a:r>
                    </a:p>
                  </a:txBody>
                  <a:tcPr marL="9525" marR="9525" marT="9525" marB="0" anchor="b"/>
                </a:tc>
                <a:tc>
                  <a:txBody>
                    <a:bodyPr/>
                    <a:lstStyle/>
                    <a:p>
                      <a:pPr algn="l" fontAlgn="b"/>
                      <a:r>
                        <a:rPr lang="en-US" sz="1800" b="0" i="0" u="none" strike="noStrike">
                          <a:solidFill>
                            <a:srgbClr val="000000"/>
                          </a:solidFill>
                          <a:effectLst/>
                          <a:latin typeface="Calibri"/>
                        </a:rPr>
                        <a:t>den Besten</a:t>
                      </a:r>
                    </a:p>
                  </a:txBody>
                  <a:tcPr marL="9525" marR="9525" marT="9525" marB="0" anchor="b"/>
                </a:tc>
                <a:tc>
                  <a:txBody>
                    <a:bodyPr/>
                    <a:lstStyle/>
                    <a:p>
                      <a:pPr algn="l" fontAlgn="b"/>
                      <a:r>
                        <a:rPr lang="en-US" sz="1800" b="0" i="0" u="none" strike="noStrike">
                          <a:solidFill>
                            <a:srgbClr val="000000"/>
                          </a:solidFill>
                          <a:effectLst/>
                          <a:latin typeface="Calibri"/>
                        </a:rPr>
                        <a:t>NXP Semiconductors</a:t>
                      </a:r>
                    </a:p>
                  </a:txBody>
                  <a:tcPr marL="9525" marR="9525" marT="9525" marB="0" anchor="b"/>
                </a:tc>
              </a:tr>
              <a:tr h="356020">
                <a:tc>
                  <a:txBody>
                    <a:bodyPr/>
                    <a:lstStyle/>
                    <a:p>
                      <a:pPr algn="l" fontAlgn="b"/>
                      <a:r>
                        <a:rPr lang="en-US" sz="1800" b="0" i="0" u="none" strike="noStrike">
                          <a:solidFill>
                            <a:srgbClr val="000000"/>
                          </a:solidFill>
                          <a:effectLst/>
                          <a:latin typeface="Calibri"/>
                        </a:rPr>
                        <a:t>Azita</a:t>
                      </a:r>
                    </a:p>
                  </a:txBody>
                  <a:tcPr marL="9525" marR="9525" marT="9525" marB="0" anchor="b"/>
                </a:tc>
                <a:tc>
                  <a:txBody>
                    <a:bodyPr/>
                    <a:lstStyle/>
                    <a:p>
                      <a:pPr algn="l" fontAlgn="b"/>
                      <a:r>
                        <a:rPr lang="en-US" sz="1800" b="0" i="0" u="none" strike="noStrike">
                          <a:solidFill>
                            <a:srgbClr val="000000"/>
                          </a:solidFill>
                          <a:effectLst/>
                          <a:latin typeface="Calibri"/>
                        </a:rPr>
                        <a:t>Emami</a:t>
                      </a:r>
                    </a:p>
                  </a:txBody>
                  <a:tcPr marL="9525" marR="9525" marT="9525" marB="0" anchor="b"/>
                </a:tc>
                <a:tc>
                  <a:txBody>
                    <a:bodyPr/>
                    <a:lstStyle/>
                    <a:p>
                      <a:pPr algn="l" fontAlgn="b"/>
                      <a:r>
                        <a:rPr lang="en-US" sz="1800" b="0" i="0" u="none" strike="noStrike">
                          <a:solidFill>
                            <a:srgbClr val="000000"/>
                          </a:solidFill>
                          <a:effectLst/>
                          <a:latin typeface="Calibri"/>
                        </a:rPr>
                        <a:t>Caltech</a:t>
                      </a:r>
                    </a:p>
                  </a:txBody>
                  <a:tcPr marL="9525" marR="9525" marT="9525" marB="0" anchor="b"/>
                </a:tc>
              </a:tr>
              <a:tr h="356020">
                <a:tc>
                  <a:txBody>
                    <a:bodyPr/>
                    <a:lstStyle/>
                    <a:p>
                      <a:pPr algn="l" fontAlgn="ctr"/>
                      <a:r>
                        <a:rPr lang="en-US" sz="1800" b="0" i="0" u="none" strike="noStrike">
                          <a:solidFill>
                            <a:srgbClr val="000000"/>
                          </a:solidFill>
                          <a:effectLst/>
                          <a:latin typeface="Calibri"/>
                        </a:rPr>
                        <a:t>Dennis</a:t>
                      </a:r>
                    </a:p>
                  </a:txBody>
                  <a:tcPr marL="9525" marR="9525" marT="9525" marB="0" anchor="ctr"/>
                </a:tc>
                <a:tc>
                  <a:txBody>
                    <a:bodyPr/>
                    <a:lstStyle/>
                    <a:p>
                      <a:pPr algn="l" fontAlgn="ctr"/>
                      <a:r>
                        <a:rPr lang="en-US" sz="1800" b="0" i="0" u="none" strike="noStrike">
                          <a:solidFill>
                            <a:srgbClr val="000000"/>
                          </a:solidFill>
                          <a:effectLst/>
                          <a:latin typeface="Calibri"/>
                        </a:rPr>
                        <a:t>Fischette</a:t>
                      </a:r>
                    </a:p>
                  </a:txBody>
                  <a:tcPr marL="9525" marR="9525" marT="9525" marB="0" anchor="ctr"/>
                </a:tc>
                <a:tc>
                  <a:txBody>
                    <a:bodyPr/>
                    <a:lstStyle/>
                    <a:p>
                      <a:pPr algn="l" fontAlgn="ctr"/>
                      <a:r>
                        <a:rPr lang="en-US" sz="1800" b="0" i="0" u="none" strike="noStrike">
                          <a:solidFill>
                            <a:srgbClr val="000000"/>
                          </a:solidFill>
                          <a:effectLst/>
                          <a:latin typeface="Calibri"/>
                        </a:rPr>
                        <a:t>AMD</a:t>
                      </a:r>
                    </a:p>
                  </a:txBody>
                  <a:tcPr marL="9525" marR="9525" marT="9525" marB="0" anchor="ctr"/>
                </a:tc>
              </a:tr>
              <a:tr h="356020">
                <a:tc>
                  <a:txBody>
                    <a:bodyPr/>
                    <a:lstStyle/>
                    <a:p>
                      <a:pPr algn="l" fontAlgn="b"/>
                      <a:r>
                        <a:rPr lang="en-US" sz="1800" b="0" i="0" u="none" strike="noStrike">
                          <a:solidFill>
                            <a:srgbClr val="000000"/>
                          </a:solidFill>
                          <a:effectLst/>
                          <a:latin typeface="Calibri"/>
                        </a:rPr>
                        <a:t>Jaeha</a:t>
                      </a:r>
                    </a:p>
                  </a:txBody>
                  <a:tcPr marL="9525" marR="9525" marT="9525" marB="0" anchor="b"/>
                </a:tc>
                <a:tc>
                  <a:txBody>
                    <a:bodyPr/>
                    <a:lstStyle/>
                    <a:p>
                      <a:pPr algn="l" fontAlgn="b"/>
                      <a:r>
                        <a:rPr lang="en-US" sz="1800" b="0" i="0" u="none" strike="noStrike">
                          <a:solidFill>
                            <a:srgbClr val="000000"/>
                          </a:solidFill>
                          <a:effectLst/>
                          <a:latin typeface="Calibri"/>
                        </a:rPr>
                        <a:t>Kim</a:t>
                      </a:r>
                    </a:p>
                  </a:txBody>
                  <a:tcPr marL="9525" marR="9525" marT="9525" marB="0" anchor="b"/>
                </a:tc>
                <a:tc>
                  <a:txBody>
                    <a:bodyPr/>
                    <a:lstStyle/>
                    <a:p>
                      <a:pPr algn="l" fontAlgn="b"/>
                      <a:r>
                        <a:rPr lang="en-US" sz="1800" b="0" i="0" u="none" strike="noStrike">
                          <a:solidFill>
                            <a:srgbClr val="000000"/>
                          </a:solidFill>
                          <a:effectLst/>
                          <a:latin typeface="Calibri"/>
                        </a:rPr>
                        <a:t>Seoul National University</a:t>
                      </a:r>
                    </a:p>
                  </a:txBody>
                  <a:tcPr marL="9525" marR="9525" marT="9525" marB="0" anchor="b"/>
                </a:tc>
              </a:tr>
              <a:tr h="356020">
                <a:tc>
                  <a:txBody>
                    <a:bodyPr/>
                    <a:lstStyle/>
                    <a:p>
                      <a:pPr algn="l" fontAlgn="b"/>
                      <a:r>
                        <a:rPr lang="en-US" sz="1800" b="0" i="0" u="none" strike="noStrike">
                          <a:solidFill>
                            <a:srgbClr val="000000"/>
                          </a:solidFill>
                          <a:effectLst/>
                          <a:latin typeface="Calibri"/>
                        </a:rPr>
                        <a:t>Hae-Chang</a:t>
                      </a:r>
                    </a:p>
                  </a:txBody>
                  <a:tcPr marL="9525" marR="9525" marT="9525" marB="0" anchor="b"/>
                </a:tc>
                <a:tc>
                  <a:txBody>
                    <a:bodyPr/>
                    <a:lstStyle/>
                    <a:p>
                      <a:pPr algn="l" fontAlgn="b"/>
                      <a:r>
                        <a:rPr lang="en-US" sz="1800" b="0" i="0" u="none" strike="noStrike">
                          <a:solidFill>
                            <a:srgbClr val="000000"/>
                          </a:solidFill>
                          <a:effectLst/>
                          <a:latin typeface="Calibri"/>
                        </a:rPr>
                        <a:t>Lee</a:t>
                      </a:r>
                    </a:p>
                  </a:txBody>
                  <a:tcPr marL="9525" marR="9525" marT="9525" marB="0" anchor="b"/>
                </a:tc>
                <a:tc>
                  <a:txBody>
                    <a:bodyPr/>
                    <a:lstStyle/>
                    <a:p>
                      <a:pPr algn="l" fontAlgn="b"/>
                      <a:r>
                        <a:rPr lang="en-US" sz="1800" b="0" i="0" u="none" strike="noStrike">
                          <a:solidFill>
                            <a:srgbClr val="000000"/>
                          </a:solidFill>
                          <a:effectLst/>
                          <a:latin typeface="Calibri"/>
                        </a:rPr>
                        <a:t>Altera</a:t>
                      </a:r>
                    </a:p>
                  </a:txBody>
                  <a:tcPr marL="9525" marR="9525" marT="9525" marB="0" anchor="b"/>
                </a:tc>
              </a:tr>
              <a:tr h="356020">
                <a:tc>
                  <a:txBody>
                    <a:bodyPr/>
                    <a:lstStyle/>
                    <a:p>
                      <a:pPr algn="l" fontAlgn="ctr"/>
                      <a:r>
                        <a:rPr lang="en-US" sz="1800" b="0" i="0" u="none" strike="noStrike">
                          <a:solidFill>
                            <a:srgbClr val="000000"/>
                          </a:solidFill>
                          <a:effectLst/>
                          <a:latin typeface="Calibri"/>
                        </a:rPr>
                        <a:t>Shahriar</a:t>
                      </a:r>
                    </a:p>
                  </a:txBody>
                  <a:tcPr marL="9525" marR="9525" marT="9525" marB="0" anchor="ctr"/>
                </a:tc>
                <a:tc>
                  <a:txBody>
                    <a:bodyPr/>
                    <a:lstStyle/>
                    <a:p>
                      <a:pPr algn="l" fontAlgn="ctr"/>
                      <a:r>
                        <a:rPr lang="en-US" sz="1800" b="0" i="0" u="none" strike="noStrike">
                          <a:solidFill>
                            <a:srgbClr val="000000"/>
                          </a:solidFill>
                          <a:effectLst/>
                          <a:latin typeface="Calibri"/>
                        </a:rPr>
                        <a:t>Mirabbasi</a:t>
                      </a:r>
                    </a:p>
                  </a:txBody>
                  <a:tcPr marL="9525" marR="9525" marT="9525" marB="0" anchor="ctr"/>
                </a:tc>
                <a:tc>
                  <a:txBody>
                    <a:bodyPr/>
                    <a:lstStyle/>
                    <a:p>
                      <a:pPr algn="l" fontAlgn="ctr"/>
                      <a:r>
                        <a:rPr lang="en-US" sz="1800" b="0" i="0" u="none" strike="noStrike">
                          <a:solidFill>
                            <a:srgbClr val="000000"/>
                          </a:solidFill>
                          <a:effectLst/>
                          <a:latin typeface="Calibri"/>
                        </a:rPr>
                        <a:t>University of British Columbia</a:t>
                      </a:r>
                    </a:p>
                  </a:txBody>
                  <a:tcPr marL="9525" marR="9525" marT="9525" marB="0" anchor="ctr"/>
                </a:tc>
              </a:tr>
              <a:tr h="356020">
                <a:tc>
                  <a:txBody>
                    <a:bodyPr/>
                    <a:lstStyle/>
                    <a:p>
                      <a:pPr algn="l" fontAlgn="ctr"/>
                      <a:r>
                        <a:rPr lang="en-US" sz="1800" b="0" i="0" u="none" strike="noStrike">
                          <a:solidFill>
                            <a:srgbClr val="000000"/>
                          </a:solidFill>
                          <a:effectLst/>
                          <a:latin typeface="Calibri"/>
                        </a:rPr>
                        <a:t>Eric</a:t>
                      </a:r>
                    </a:p>
                  </a:txBody>
                  <a:tcPr marL="9525" marR="9525" marT="9525" marB="0" anchor="ctr"/>
                </a:tc>
                <a:tc>
                  <a:txBody>
                    <a:bodyPr/>
                    <a:lstStyle/>
                    <a:p>
                      <a:pPr algn="l" fontAlgn="ctr"/>
                      <a:r>
                        <a:rPr lang="en-US" sz="1800" b="0" i="0" u="none" strike="noStrike">
                          <a:solidFill>
                            <a:srgbClr val="000000"/>
                          </a:solidFill>
                          <a:effectLst/>
                          <a:latin typeface="Calibri"/>
                        </a:rPr>
                        <a:t>Naviasky</a:t>
                      </a:r>
                    </a:p>
                  </a:txBody>
                  <a:tcPr marL="9525" marR="9525" marT="9525" marB="0" anchor="ctr"/>
                </a:tc>
                <a:tc>
                  <a:txBody>
                    <a:bodyPr/>
                    <a:lstStyle/>
                    <a:p>
                      <a:pPr algn="l" fontAlgn="ctr"/>
                      <a:r>
                        <a:rPr lang="en-US" sz="1800" b="0" i="0" u="none" strike="noStrike">
                          <a:solidFill>
                            <a:srgbClr val="000000"/>
                          </a:solidFill>
                          <a:effectLst/>
                          <a:latin typeface="Calibri"/>
                        </a:rPr>
                        <a:t>Cadence</a:t>
                      </a:r>
                    </a:p>
                  </a:txBody>
                  <a:tcPr marL="9525" marR="9525" marT="9525" marB="0" anchor="ctr"/>
                </a:tc>
              </a:tr>
              <a:tr h="356020">
                <a:tc>
                  <a:txBody>
                    <a:bodyPr/>
                    <a:lstStyle/>
                    <a:p>
                      <a:pPr algn="l" fontAlgn="b"/>
                      <a:r>
                        <a:rPr lang="en-US" sz="1800" b="0" i="0" u="none" strike="noStrike">
                          <a:solidFill>
                            <a:srgbClr val="000000"/>
                          </a:solidFill>
                          <a:effectLst/>
                          <a:latin typeface="Calibri"/>
                        </a:rPr>
                        <a:t>Samuel</a:t>
                      </a:r>
                    </a:p>
                  </a:txBody>
                  <a:tcPr marL="9525" marR="9525" marT="9525" marB="0" anchor="b"/>
                </a:tc>
                <a:tc>
                  <a:txBody>
                    <a:bodyPr/>
                    <a:lstStyle/>
                    <a:p>
                      <a:pPr algn="l" fontAlgn="b"/>
                      <a:r>
                        <a:rPr lang="en-US" sz="1800" b="0" i="0" u="none" strike="noStrike">
                          <a:solidFill>
                            <a:srgbClr val="000000"/>
                          </a:solidFill>
                          <a:effectLst/>
                          <a:latin typeface="Calibri"/>
                        </a:rPr>
                        <a:t>Palermo</a:t>
                      </a:r>
                    </a:p>
                  </a:txBody>
                  <a:tcPr marL="9525" marR="9525" marT="9525" marB="0" anchor="b"/>
                </a:tc>
                <a:tc>
                  <a:txBody>
                    <a:bodyPr/>
                    <a:lstStyle/>
                    <a:p>
                      <a:pPr algn="l" fontAlgn="b"/>
                      <a:r>
                        <a:rPr lang="en-US" sz="1800" b="0" i="0" u="none" strike="noStrike">
                          <a:solidFill>
                            <a:srgbClr val="000000"/>
                          </a:solidFill>
                          <a:effectLst/>
                          <a:latin typeface="Calibri"/>
                        </a:rPr>
                        <a:t>Texas A&amp;M University</a:t>
                      </a:r>
                    </a:p>
                  </a:txBody>
                  <a:tcPr marL="9525" marR="9525" marT="9525" marB="0" anchor="b"/>
                </a:tc>
              </a:tr>
              <a:tr h="356020">
                <a:tc>
                  <a:txBody>
                    <a:bodyPr/>
                    <a:lstStyle/>
                    <a:p>
                      <a:pPr algn="l" fontAlgn="b"/>
                      <a:r>
                        <a:rPr lang="en-US" sz="1800" b="0" i="0" u="none" strike="noStrike">
                          <a:solidFill>
                            <a:srgbClr val="000000"/>
                          </a:solidFill>
                          <a:effectLst/>
                          <a:latin typeface="Calibri"/>
                        </a:rPr>
                        <a:t>Elad</a:t>
                      </a:r>
                    </a:p>
                  </a:txBody>
                  <a:tcPr marL="9525" marR="9525" marT="9525" marB="0" anchor="b"/>
                </a:tc>
                <a:tc>
                  <a:txBody>
                    <a:bodyPr/>
                    <a:lstStyle/>
                    <a:p>
                      <a:pPr algn="l" fontAlgn="b"/>
                      <a:r>
                        <a:rPr lang="en-US" sz="1800" b="0" i="0" u="none" strike="noStrike" dirty="0" err="1">
                          <a:solidFill>
                            <a:srgbClr val="000000"/>
                          </a:solidFill>
                          <a:effectLst/>
                          <a:latin typeface="Calibri"/>
                        </a:rPr>
                        <a:t>Alon</a:t>
                      </a:r>
                      <a:endParaRPr lang="en-US" sz="1800" b="0" i="0" u="none" strike="noStrike" dirty="0">
                        <a:solidFill>
                          <a:srgbClr val="000000"/>
                        </a:solidFill>
                        <a:effectLst/>
                        <a:latin typeface="Calibri"/>
                      </a:endParaRPr>
                    </a:p>
                  </a:txBody>
                  <a:tcPr marL="9525" marR="9525" marT="9525" marB="0" anchor="b"/>
                </a:tc>
                <a:tc>
                  <a:txBody>
                    <a:bodyPr/>
                    <a:lstStyle/>
                    <a:p>
                      <a:pPr algn="l" fontAlgn="b"/>
                      <a:r>
                        <a:rPr lang="en-US" sz="1800" b="0" i="0" u="none" strike="noStrike" dirty="0">
                          <a:solidFill>
                            <a:srgbClr val="000000"/>
                          </a:solidFill>
                          <a:effectLst/>
                          <a:latin typeface="Calibri"/>
                        </a:rPr>
                        <a:t>University of California at Berkeley</a:t>
                      </a:r>
                    </a:p>
                  </a:txBody>
                  <a:tcPr marL="9525" marR="9525" marT="9525" marB="0" anchor="b"/>
                </a:tc>
              </a:tr>
            </a:tbl>
          </a:graphicData>
        </a:graphic>
      </p:graphicFrame>
    </p:spTree>
    <p:extLst>
      <p:ext uri="{BB962C8B-B14F-4D97-AF65-F5344CB8AC3E}">
        <p14:creationId xmlns:p14="http://schemas.microsoft.com/office/powerpoint/2010/main" val="2342384681"/>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4"/>
          <p:cNvSpPr>
            <a:spLocks noChangeArrowheads="1"/>
          </p:cNvSpPr>
          <p:nvPr/>
        </p:nvSpPr>
        <p:spPr bwMode="auto">
          <a:xfrm>
            <a:off x="228600" y="2755900"/>
            <a:ext cx="8715375" cy="749300"/>
          </a:xfrm>
          <a:prstGeom prst="rect">
            <a:avLst/>
          </a:prstGeom>
          <a:solidFill>
            <a:srgbClr val="E8E8EF"/>
          </a:solidFill>
          <a:ln w="9525" algn="ctr">
            <a:solidFill>
              <a:srgbClr val="2F549D"/>
            </a:solidFill>
            <a:round/>
            <a:headEnd/>
            <a:tailEnd/>
          </a:ln>
        </p:spPr>
        <p:txBody>
          <a:bodyPr/>
          <a:lstStyle/>
          <a:p>
            <a:endParaRPr lang="en-US"/>
          </a:p>
        </p:txBody>
      </p:sp>
      <p:sp>
        <p:nvSpPr>
          <p:cNvPr id="4098" name="Title 1"/>
          <p:cNvSpPr>
            <a:spLocks noGrp="1"/>
          </p:cNvSpPr>
          <p:nvPr>
            <p:ph type="title"/>
          </p:nvPr>
        </p:nvSpPr>
        <p:spPr/>
        <p:txBody>
          <a:bodyPr/>
          <a:lstStyle/>
          <a:p>
            <a:r>
              <a:rPr lang="en-US" smtClean="0"/>
              <a:t>Agenda (morning)</a:t>
            </a:r>
          </a:p>
        </p:txBody>
      </p:sp>
      <p:sp>
        <p:nvSpPr>
          <p:cNvPr id="4099" name="Content Placeholder 2"/>
          <p:cNvSpPr>
            <a:spLocks noGrp="1"/>
          </p:cNvSpPr>
          <p:nvPr>
            <p:ph idx="1"/>
          </p:nvPr>
        </p:nvSpPr>
        <p:spPr>
          <a:xfrm>
            <a:off x="457200" y="1143000"/>
            <a:ext cx="8458200" cy="4986338"/>
          </a:xfrm>
        </p:spPr>
        <p:txBody>
          <a:bodyPr/>
          <a:lstStyle/>
          <a:p>
            <a:r>
              <a:rPr lang="en-US" b="1" dirty="0" smtClean="0">
                <a:solidFill>
                  <a:schemeClr val="tx1"/>
                </a:solidFill>
              </a:rPr>
              <a:t>7:30 AM	Meet the committee and continental breakfast</a:t>
            </a:r>
          </a:p>
          <a:p>
            <a:r>
              <a:rPr lang="en-US" b="1" dirty="0" smtClean="0">
                <a:solidFill>
                  <a:schemeClr val="tx1"/>
                </a:solidFill>
              </a:rPr>
              <a:t>8:00 AM	Call to order </a:t>
            </a:r>
          </a:p>
          <a:p>
            <a:pPr lvl="1"/>
            <a:r>
              <a:rPr lang="en-US" dirty="0" smtClean="0"/>
              <a:t>Introductory remarks – </a:t>
            </a:r>
            <a:r>
              <a:rPr lang="en-US" dirty="0" smtClean="0">
                <a:solidFill>
                  <a:schemeClr val="tx1"/>
                </a:solidFill>
              </a:rPr>
              <a:t>Ramesh Harjani</a:t>
            </a:r>
            <a:r>
              <a:rPr lang="en-US" dirty="0" smtClean="0"/>
              <a:t>, General Chair</a:t>
            </a:r>
          </a:p>
          <a:p>
            <a:pPr lvl="1"/>
            <a:r>
              <a:rPr lang="en-US" dirty="0" smtClean="0"/>
              <a:t>Welcome, member introduction – Kimo Tam, Technical Chair</a:t>
            </a:r>
          </a:p>
          <a:p>
            <a:r>
              <a:rPr lang="en-US" b="1" dirty="0" smtClean="0">
                <a:solidFill>
                  <a:schemeClr val="tx1"/>
                </a:solidFill>
              </a:rPr>
              <a:t>8:20 AM	CICC 2014 review &amp; feedback</a:t>
            </a:r>
          </a:p>
          <a:p>
            <a:pPr lvl="1"/>
            <a:r>
              <a:rPr lang="en-US" dirty="0" smtClean="0"/>
              <a:t>Don Thelen, Conference Chair</a:t>
            </a:r>
          </a:p>
          <a:p>
            <a:r>
              <a:rPr lang="en-US" b="1" dirty="0" smtClean="0">
                <a:solidFill>
                  <a:schemeClr val="tx1"/>
                </a:solidFill>
              </a:rPr>
              <a:t>8:30 AM	CICC 2015 TPC – Kimo Tam</a:t>
            </a:r>
          </a:p>
          <a:p>
            <a:pPr lvl="1"/>
            <a:r>
              <a:rPr lang="en-US" dirty="0" smtClean="0"/>
              <a:t>Goals and responsibilities</a:t>
            </a:r>
          </a:p>
          <a:p>
            <a:pPr lvl="1"/>
            <a:r>
              <a:rPr lang="en-US" dirty="0" smtClean="0"/>
              <a:t>TPC questionnaire feedback </a:t>
            </a:r>
          </a:p>
          <a:p>
            <a:r>
              <a:rPr lang="en-US" b="1" dirty="0" smtClean="0">
                <a:solidFill>
                  <a:schemeClr val="tx1"/>
                </a:solidFill>
              </a:rPr>
              <a:t>9:00 AM	Special events planning</a:t>
            </a:r>
          </a:p>
          <a:p>
            <a:pPr lvl="1"/>
            <a:r>
              <a:rPr lang="en-US" dirty="0" smtClean="0"/>
              <a:t>Keynote speaker – Ramesh Harjani</a:t>
            </a:r>
          </a:p>
          <a:p>
            <a:pPr lvl="1"/>
            <a:r>
              <a:rPr lang="en-US" dirty="0" smtClean="0"/>
              <a:t>Luncheon speaker – Don Thelen</a:t>
            </a:r>
          </a:p>
          <a:p>
            <a:endParaRPr lang="en-US" dirty="0" smtClean="0"/>
          </a:p>
        </p:txBody>
      </p:sp>
    </p:spTree>
    <p:extLst>
      <p:ext uri="{BB962C8B-B14F-4D97-AF65-F5344CB8AC3E}">
        <p14:creationId xmlns:p14="http://schemas.microsoft.com/office/powerpoint/2010/main" val="815692802"/>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2014 Successes (Don’s Opinions)</a:t>
            </a:r>
            <a:endParaRPr lang="en-US" dirty="0"/>
          </a:p>
        </p:txBody>
      </p:sp>
      <p:sp>
        <p:nvSpPr>
          <p:cNvPr id="3" name="Content Placeholder 2"/>
          <p:cNvSpPr>
            <a:spLocks noGrp="1"/>
          </p:cNvSpPr>
          <p:nvPr>
            <p:ph idx="1"/>
          </p:nvPr>
        </p:nvSpPr>
        <p:spPr>
          <a:xfrm>
            <a:off x="457200" y="1447801"/>
            <a:ext cx="8228013" cy="4038600"/>
          </a:xfrm>
        </p:spPr>
        <p:txBody>
          <a:bodyPr/>
          <a:lstStyle/>
          <a:p>
            <a:r>
              <a:rPr lang="en-US" dirty="0" smtClean="0"/>
              <a:t>Ed Sessions had famous speakers, many IEEE fellows</a:t>
            </a:r>
          </a:p>
          <a:p>
            <a:r>
              <a:rPr lang="en-US" dirty="0" smtClean="0"/>
              <a:t>Invited papers were as good as ever</a:t>
            </a:r>
          </a:p>
          <a:p>
            <a:r>
              <a:rPr lang="en-US" dirty="0" smtClean="0"/>
              <a:t>Exhibits and Sponsorships helped meet financial goals</a:t>
            </a:r>
          </a:p>
          <a:p>
            <a:r>
              <a:rPr lang="en-US" dirty="0" smtClean="0"/>
              <a:t>Luncheon speaker was one of the best in recent years</a:t>
            </a:r>
          </a:p>
          <a:p>
            <a:endParaRPr lang="en-US" dirty="0"/>
          </a:p>
        </p:txBody>
      </p:sp>
    </p:spTree>
    <p:extLst>
      <p:ext uri="{BB962C8B-B14F-4D97-AF65-F5344CB8AC3E}">
        <p14:creationId xmlns:p14="http://schemas.microsoft.com/office/powerpoint/2010/main" val="2355562995"/>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p:txBody>
          <a:bodyPr/>
          <a:lstStyle/>
          <a:p>
            <a:r>
              <a:rPr lang="en-US" dirty="0" smtClean="0">
                <a:solidFill>
                  <a:schemeClr val="tx1"/>
                </a:solidFill>
              </a:rPr>
              <a:t>CICC Attendance: Last 7 years</a:t>
            </a:r>
          </a:p>
        </p:txBody>
      </p:sp>
      <p:sp>
        <p:nvSpPr>
          <p:cNvPr id="4099" name="Rectangle 6"/>
          <p:cNvSpPr>
            <a:spLocks noChangeArrowheads="1"/>
          </p:cNvSpPr>
          <p:nvPr/>
        </p:nvSpPr>
        <p:spPr bwMode="auto">
          <a:xfrm>
            <a:off x="1371600" y="1295400"/>
            <a:ext cx="1752600" cy="461963"/>
          </a:xfrm>
          <a:prstGeom prst="rect">
            <a:avLst/>
          </a:prstGeom>
          <a:noFill/>
          <a:ln w="9525">
            <a:noFill/>
            <a:miter lim="800000"/>
            <a:headEnd/>
            <a:tailEnd/>
          </a:ln>
        </p:spPr>
        <p:txBody>
          <a:bodyPr>
            <a:spAutoFit/>
          </a:bodyPr>
          <a:lstStyle/>
          <a:p>
            <a:r>
              <a:rPr lang="en-US" sz="1200" b="1">
                <a:solidFill>
                  <a:schemeClr val="tx1"/>
                </a:solidFill>
                <a:latin typeface="Calibri" pitchFamily="34" charset="0"/>
              </a:rPr>
              <a:t>Session 4 - Wireless Transceivers in CMOS</a:t>
            </a:r>
          </a:p>
        </p:txBody>
      </p:sp>
      <p:graphicFrame>
        <p:nvGraphicFramePr>
          <p:cNvPr id="9" name="Table 8"/>
          <p:cNvGraphicFramePr>
            <a:graphicFrameLocks noGrp="1"/>
          </p:cNvGraphicFramePr>
          <p:nvPr>
            <p:extLst>
              <p:ext uri="{D42A27DB-BD31-4B8C-83A1-F6EECF244321}">
                <p14:modId xmlns:p14="http://schemas.microsoft.com/office/powerpoint/2010/main" val="4012778091"/>
              </p:ext>
            </p:extLst>
          </p:nvPr>
        </p:nvGraphicFramePr>
        <p:xfrm>
          <a:off x="990600" y="990600"/>
          <a:ext cx="7162800" cy="842010"/>
        </p:xfrm>
        <a:graphic>
          <a:graphicData uri="http://schemas.openxmlformats.org/drawingml/2006/table">
            <a:tbl>
              <a:tblPr/>
              <a:tblGrid>
                <a:gridCol w="1790700"/>
                <a:gridCol w="895350"/>
                <a:gridCol w="895350"/>
                <a:gridCol w="895350"/>
                <a:gridCol w="895350"/>
                <a:gridCol w="895350"/>
                <a:gridCol w="895350"/>
              </a:tblGrid>
              <a:tr h="12223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en-US" sz="1600" b="1" i="0" u="none" strike="noStrike" kern="1200" cap="none" normalizeH="0" baseline="0" dirty="0" smtClean="0">
                        <a:ln>
                          <a:noFill/>
                        </a:ln>
                        <a:solidFill>
                          <a:schemeClr val="bg1"/>
                        </a:solidFill>
                        <a:effectLst/>
                        <a:latin typeface="Calibri" pitchFamily="34" charset="0"/>
                        <a:ea typeface="+mn-ea"/>
                        <a:cs typeface="Arial" pitchFamily="34" charset="0"/>
                      </a:endParaRP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kern="1200" cap="none" normalizeH="0" baseline="0" dirty="0" smtClean="0">
                          <a:ln>
                            <a:noFill/>
                          </a:ln>
                          <a:solidFill>
                            <a:schemeClr val="bg1"/>
                          </a:solidFill>
                          <a:effectLst/>
                          <a:latin typeface="Calibri" pitchFamily="34" charset="0"/>
                          <a:ea typeface="+mn-ea"/>
                          <a:cs typeface="Arial" pitchFamily="34" charset="0"/>
                        </a:rPr>
                        <a:t>2009</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600" b="1" i="0" u="none" strike="noStrike" kern="1200" cap="none" normalizeH="0" baseline="0" dirty="0" smtClean="0">
                          <a:ln>
                            <a:noFill/>
                          </a:ln>
                          <a:solidFill>
                            <a:schemeClr val="bg1"/>
                          </a:solidFill>
                          <a:effectLst/>
                          <a:latin typeface="Calibri" pitchFamily="34" charset="0"/>
                          <a:ea typeface="+mn-ea"/>
                          <a:cs typeface="Arial" pitchFamily="34" charset="0"/>
                        </a:rPr>
                        <a:t>2010</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kern="1200" cap="none" normalizeH="0" baseline="0" dirty="0" smtClean="0">
                          <a:ln>
                            <a:noFill/>
                          </a:ln>
                          <a:solidFill>
                            <a:schemeClr val="bg1"/>
                          </a:solidFill>
                          <a:effectLst/>
                          <a:latin typeface="Calibri" pitchFamily="34" charset="0"/>
                          <a:ea typeface="+mn-ea"/>
                          <a:cs typeface="Arial" pitchFamily="34" charset="0"/>
                        </a:rPr>
                        <a:t>2011</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kern="1200" cap="none" normalizeH="0" baseline="0" dirty="0" smtClean="0">
                          <a:ln>
                            <a:noFill/>
                          </a:ln>
                          <a:solidFill>
                            <a:schemeClr val="bg1"/>
                          </a:solidFill>
                          <a:effectLst/>
                          <a:latin typeface="Calibri" pitchFamily="34" charset="0"/>
                          <a:ea typeface="+mn-ea"/>
                          <a:cs typeface="Arial" pitchFamily="34" charset="0"/>
                        </a:rPr>
                        <a:t>2012</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kern="1200" cap="none" normalizeH="0" baseline="0" dirty="0" smtClean="0">
                          <a:ln>
                            <a:noFill/>
                          </a:ln>
                          <a:solidFill>
                            <a:schemeClr val="bg1"/>
                          </a:solidFill>
                          <a:effectLst/>
                          <a:latin typeface="Calibri" pitchFamily="34" charset="0"/>
                          <a:ea typeface="+mn-ea"/>
                          <a:cs typeface="Arial" pitchFamily="34" charset="0"/>
                        </a:rPr>
                        <a:t>2013</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kern="1200" cap="none" normalizeH="0" baseline="0" dirty="0" smtClean="0">
                          <a:ln>
                            <a:noFill/>
                          </a:ln>
                          <a:solidFill>
                            <a:schemeClr val="bg1"/>
                          </a:solidFill>
                          <a:effectLst/>
                          <a:latin typeface="Calibri" pitchFamily="34" charset="0"/>
                          <a:ea typeface="+mn-ea"/>
                          <a:cs typeface="Arial" pitchFamily="34" charset="0"/>
                        </a:rPr>
                        <a:t>2014</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r>
              <a:tr h="182563">
                <a:tc>
                  <a:txBody>
                    <a:bodyPr/>
                    <a:lstStyle/>
                    <a:p>
                      <a:pPr algn="l" fontAlgn="ctr"/>
                      <a:r>
                        <a:rPr lang="en-US" sz="1600" b="1" i="0" u="none" strike="noStrike" dirty="0" smtClean="0">
                          <a:solidFill>
                            <a:srgbClr val="000000"/>
                          </a:solidFill>
                          <a:latin typeface="Calibri" pitchFamily="34" charset="0"/>
                        </a:rPr>
                        <a:t>Attendance</a:t>
                      </a:r>
                      <a:endParaRPr lang="en-US" sz="1600" b="1" i="0" u="none" strike="noStrike" dirty="0">
                        <a:solidFill>
                          <a:srgbClr val="000000"/>
                        </a:solidFill>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r" fontAlgn="b"/>
                      <a:r>
                        <a:rPr lang="en-US" sz="1600" b="1" i="0" u="none" strike="noStrike" dirty="0" smtClean="0">
                          <a:latin typeface="Calibri" pitchFamily="34" charset="0"/>
                        </a:rPr>
                        <a:t>321</a:t>
                      </a:r>
                      <a:endParaRPr lang="en-US" sz="1600" b="1" i="0" u="none" strike="noStrike" dirty="0">
                        <a:latin typeface="Calibri" pitchFamily="34" charset="0"/>
                      </a:endParaRPr>
                    </a:p>
                  </a:txBody>
                  <a:tcPr marL="9525" marR="9525" marT="9525" marB="0" anchor="b">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r" fontAlgn="ctr"/>
                      <a:r>
                        <a:rPr lang="en-US" sz="1600" b="1" i="0" u="none" strike="noStrike" dirty="0" smtClean="0">
                          <a:solidFill>
                            <a:srgbClr val="000000"/>
                          </a:solidFill>
                          <a:latin typeface="Calibri" pitchFamily="34" charset="0"/>
                        </a:rPr>
                        <a:t>350</a:t>
                      </a:r>
                      <a:endParaRPr lang="en-US" sz="1600" b="1" i="0" u="none" strike="noStrike" dirty="0">
                        <a:solidFill>
                          <a:srgbClr val="000000"/>
                        </a:solidFill>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r" fontAlgn="ctr"/>
                      <a:r>
                        <a:rPr lang="en-US" sz="1600" b="1" i="0" u="none" strike="noStrike" dirty="0" smtClean="0">
                          <a:latin typeface="Calibri" pitchFamily="34" charset="0"/>
                        </a:rPr>
                        <a:t>349</a:t>
                      </a:r>
                      <a:endParaRPr lang="en-US" sz="1600" b="1" i="0" u="none" strike="noStrike"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r" fontAlgn="ctr"/>
                      <a:r>
                        <a:rPr lang="en-US" sz="1600" b="1" i="0" u="none" strike="noStrike" dirty="0" smtClean="0">
                          <a:latin typeface="Calibri" pitchFamily="34" charset="0"/>
                        </a:rPr>
                        <a:t>322</a:t>
                      </a:r>
                      <a:endParaRPr lang="en-US" sz="1600" b="1" i="0" u="none" strike="noStrike"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r" fontAlgn="ctr"/>
                      <a:r>
                        <a:rPr lang="en-US" sz="1600" b="1" i="0" u="none" strike="noStrike" dirty="0" smtClean="0">
                          <a:latin typeface="Calibri" pitchFamily="34" charset="0"/>
                        </a:rPr>
                        <a:t>326</a:t>
                      </a:r>
                      <a:endParaRPr lang="en-US" sz="1600" b="1" i="0" u="none" strike="noStrike"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algn="r" fontAlgn="ctr"/>
                      <a:r>
                        <a:rPr lang="en-US" sz="1600" b="1" i="0" u="none" strike="noStrike" dirty="0" smtClean="0">
                          <a:latin typeface="Calibri" pitchFamily="34" charset="0"/>
                        </a:rPr>
                        <a:t>283</a:t>
                      </a:r>
                      <a:endParaRPr lang="en-US" sz="1600" b="1" i="0" u="none" strike="noStrike"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182563">
                <a:tc>
                  <a:txBody>
                    <a:bodyPr/>
                    <a:lstStyle/>
                    <a:p>
                      <a:pPr algn="l" fontAlgn="ctr"/>
                      <a:r>
                        <a:rPr lang="en-US" sz="1600" b="1" i="0" u="none" strike="noStrike" dirty="0" smtClean="0">
                          <a:solidFill>
                            <a:srgbClr val="000000"/>
                          </a:solidFill>
                          <a:latin typeface="Calibri" pitchFamily="34" charset="0"/>
                        </a:rPr>
                        <a:t>Educational sessions</a:t>
                      </a:r>
                      <a:endParaRPr lang="en-US" sz="1600" b="1" i="0" u="none" strike="noStrike" dirty="0">
                        <a:solidFill>
                          <a:srgbClr val="000000"/>
                        </a:solidFill>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algn="r" fontAlgn="ctr"/>
                      <a:r>
                        <a:rPr lang="en-US" sz="1600" b="1" i="0" u="none" strike="noStrike" dirty="0" smtClean="0">
                          <a:latin typeface="Calibri" pitchFamily="34" charset="0"/>
                        </a:rPr>
                        <a:t>75</a:t>
                      </a:r>
                      <a:endParaRPr lang="en-US" sz="1600" b="1" i="0" u="none" strike="noStrike"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algn="r" fontAlgn="ctr"/>
                      <a:r>
                        <a:rPr lang="en-US" sz="1600" b="1" i="0" u="none" strike="noStrike" dirty="0" smtClean="0">
                          <a:solidFill>
                            <a:srgbClr val="000000"/>
                          </a:solidFill>
                          <a:latin typeface="Calibri" pitchFamily="34" charset="0"/>
                        </a:rPr>
                        <a:t>65</a:t>
                      </a:r>
                      <a:endParaRPr lang="en-US" sz="1600" b="1" i="0" u="none" strike="noStrike" dirty="0">
                        <a:solidFill>
                          <a:srgbClr val="000000"/>
                        </a:solidFill>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algn="r" fontAlgn="ctr"/>
                      <a:r>
                        <a:rPr lang="en-US" sz="1600" b="1" i="0" u="none" strike="noStrike" dirty="0" smtClean="0">
                          <a:latin typeface="Calibri" pitchFamily="34" charset="0"/>
                        </a:rPr>
                        <a:t>78</a:t>
                      </a:r>
                      <a:endParaRPr lang="en-US" sz="1600" b="1" i="0" u="none" strike="noStrike"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algn="r" fontAlgn="ctr"/>
                      <a:r>
                        <a:rPr lang="en-US" sz="1600" b="1" i="0" u="none" strike="noStrike" dirty="0" smtClean="0">
                          <a:latin typeface="Calibri" pitchFamily="34" charset="0"/>
                        </a:rPr>
                        <a:t>59</a:t>
                      </a:r>
                      <a:endParaRPr lang="en-US" sz="1600" b="1" i="0" u="none" strike="noStrike"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algn="r" fontAlgn="ctr"/>
                      <a:endParaRPr lang="en-US" sz="1600" b="1" i="0" u="none" strike="noStrike"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algn="r" fontAlgn="ctr"/>
                      <a:endParaRPr lang="en-US" sz="1600" b="1" i="0" u="none" strike="noStrike" dirty="0">
                        <a:latin typeface="Calibri" pitchFamily="34" charset="0"/>
                      </a:endParaRPr>
                    </a:p>
                  </a:txBody>
                  <a:tcPr marL="9525" marR="9525" marT="9525"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r>
            </a:tbl>
          </a:graphicData>
        </a:graphic>
      </p:graphicFrame>
      <p:graphicFrame>
        <p:nvGraphicFramePr>
          <p:cNvPr id="6" name="Chart 5"/>
          <p:cNvGraphicFramePr>
            <a:graphicFrameLocks/>
          </p:cNvGraphicFramePr>
          <p:nvPr>
            <p:extLst>
              <p:ext uri="{D42A27DB-BD31-4B8C-83A1-F6EECF244321}">
                <p14:modId xmlns:p14="http://schemas.microsoft.com/office/powerpoint/2010/main" val="4233839621"/>
              </p:ext>
            </p:extLst>
          </p:nvPr>
        </p:nvGraphicFramePr>
        <p:xfrm>
          <a:off x="914400" y="2133600"/>
          <a:ext cx="7278688" cy="3990976"/>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784248461"/>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90600" y="4724400"/>
            <a:ext cx="7770813" cy="1370012"/>
          </a:xfrm>
        </p:spPr>
        <p:txBody>
          <a:bodyPr/>
          <a:lstStyle/>
          <a:p>
            <a:r>
              <a:rPr lang="en-US" dirty="0" smtClean="0"/>
              <a:t>“Well other than That, Mrs. Lincoln, How was the play?”</a:t>
            </a:r>
            <a:endParaRPr lang="en-US" dirty="0"/>
          </a:p>
        </p:txBody>
      </p:sp>
      <p:sp>
        <p:nvSpPr>
          <p:cNvPr id="3" name="Content Placeholder 2"/>
          <p:cNvSpPr>
            <a:spLocks noGrp="1"/>
          </p:cNvSpPr>
          <p:nvPr>
            <p:ph idx="1"/>
          </p:nvPr>
        </p:nvSpPr>
        <p:spPr>
          <a:xfrm>
            <a:off x="457200" y="1066800"/>
            <a:ext cx="8228013" cy="3505200"/>
          </a:xfrm>
        </p:spPr>
        <p:txBody>
          <a:bodyPr/>
          <a:lstStyle/>
          <a:p>
            <a:r>
              <a:rPr lang="en-US" dirty="0" smtClean="0"/>
              <a:t>Two notebooks missing, </a:t>
            </a:r>
          </a:p>
          <a:p>
            <a:pPr lvl="1"/>
            <a:r>
              <a:rPr lang="en-US" dirty="0" smtClean="0"/>
              <a:t>Half of the attendance data was in these books</a:t>
            </a:r>
          </a:p>
          <a:p>
            <a:pPr lvl="1"/>
            <a:r>
              <a:rPr lang="en-US" dirty="0" smtClean="0"/>
              <a:t>JSSC nomination forms</a:t>
            </a:r>
          </a:p>
          <a:p>
            <a:r>
              <a:rPr lang="en-US" dirty="0" smtClean="0"/>
              <a:t>Panel Session cancelled</a:t>
            </a:r>
          </a:p>
          <a:p>
            <a:r>
              <a:rPr lang="en-US" dirty="0" smtClean="0"/>
              <a:t>Many on Best Paper subcommittee did not attend conference</a:t>
            </a:r>
          </a:p>
          <a:p>
            <a:r>
              <a:rPr lang="en-US" dirty="0" smtClean="0"/>
              <a:t>Overlaps between </a:t>
            </a:r>
            <a:r>
              <a:rPr lang="en-US" dirty="0" err="1" smtClean="0"/>
              <a:t>ed</a:t>
            </a:r>
            <a:r>
              <a:rPr lang="en-US" dirty="0" smtClean="0"/>
              <a:t>-session and regular session topics </a:t>
            </a:r>
          </a:p>
          <a:p>
            <a:r>
              <a:rPr lang="en-US" dirty="0" smtClean="0"/>
              <a:t>Overlaps between famous speakers</a:t>
            </a:r>
            <a:endParaRPr lang="en-US" dirty="0"/>
          </a:p>
        </p:txBody>
      </p:sp>
      <p:sp>
        <p:nvSpPr>
          <p:cNvPr id="4" name="Title 1"/>
          <p:cNvSpPr txBox="1">
            <a:spLocks/>
          </p:cNvSpPr>
          <p:nvPr/>
        </p:nvSpPr>
        <p:spPr bwMode="auto">
          <a:xfrm>
            <a:off x="609600" y="1588"/>
            <a:ext cx="7770813" cy="989012"/>
          </a:xfrm>
          <a:prstGeom prst="rect">
            <a:avLst/>
          </a:prstGeom>
          <a:noFill/>
          <a:ln w="9525">
            <a:noFill/>
            <a:round/>
            <a:headEnd/>
            <a:tailEnd/>
          </a:ln>
        </p:spPr>
        <p:txBody>
          <a:bodyPr vert="horz" wrap="square" lIns="90000" tIns="46800" rIns="90000" bIns="46800" numCol="1" anchor="ctr" anchorCtr="0" compatLnSpc="1">
            <a:prstTxWarp prst="textNoShape">
              <a:avLst/>
            </a:prstTxWarp>
          </a:bodyPr>
          <a:lstStyle>
            <a:lvl1pPr algn="l"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ea typeface="+mj-ea"/>
                <a:cs typeface="+mj-cs"/>
              </a:defRPr>
            </a:lvl1pPr>
            <a:lvl2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2pPr>
            <a:lvl3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3pPr>
            <a:lvl4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4pPr>
            <a:lvl5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5pPr>
            <a:lvl6pPr marL="4572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6pPr>
            <a:lvl7pPr marL="9144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7pPr>
            <a:lvl8pPr marL="13716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8pPr>
            <a:lvl9pPr marL="18288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9pPr>
          </a:lstStyle>
          <a:p>
            <a:r>
              <a:rPr lang="en-US" kern="0" dirty="0" smtClean="0"/>
              <a:t>Other Problems to Overcome</a:t>
            </a:r>
            <a:endParaRPr lang="en-US" kern="0" dirty="0"/>
          </a:p>
        </p:txBody>
      </p:sp>
    </p:spTree>
    <p:extLst>
      <p:ext uri="{BB962C8B-B14F-4D97-AF65-F5344CB8AC3E}">
        <p14:creationId xmlns:p14="http://schemas.microsoft.com/office/powerpoint/2010/main" val="1178790570"/>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Attendance</a:t>
            </a:r>
            <a:endParaRPr lang="en-US" dirty="0"/>
          </a:p>
        </p:txBody>
      </p:sp>
      <p:sp>
        <p:nvSpPr>
          <p:cNvPr id="3" name="Content Placeholder 2"/>
          <p:cNvSpPr>
            <a:spLocks noGrp="1"/>
          </p:cNvSpPr>
          <p:nvPr>
            <p:ph idx="1"/>
          </p:nvPr>
        </p:nvSpPr>
        <p:spPr>
          <a:xfrm>
            <a:off x="457200" y="1066800"/>
            <a:ext cx="8228013" cy="4419601"/>
          </a:xfrm>
        </p:spPr>
        <p:txBody>
          <a:bodyPr/>
          <a:lstStyle/>
          <a:p>
            <a:r>
              <a:rPr lang="en-US" dirty="0" smtClean="0"/>
              <a:t>Strong Attendance keeps the conference viable</a:t>
            </a:r>
          </a:p>
          <a:p>
            <a:pPr lvl="1"/>
            <a:r>
              <a:rPr lang="en-US" dirty="0" smtClean="0"/>
              <a:t>Better paper submissions</a:t>
            </a:r>
          </a:p>
          <a:p>
            <a:pPr lvl="1"/>
            <a:r>
              <a:rPr lang="en-US" dirty="0" smtClean="0"/>
              <a:t>More interested exhibitors and sponsors</a:t>
            </a:r>
          </a:p>
          <a:p>
            <a:pPr lvl="1"/>
            <a:r>
              <a:rPr lang="en-US" dirty="0" smtClean="0"/>
              <a:t>Finances stay in the black</a:t>
            </a:r>
          </a:p>
          <a:p>
            <a:r>
              <a:rPr lang="en-US" dirty="0" smtClean="0"/>
              <a:t>We have time separation from ISSCC but not location separation</a:t>
            </a:r>
          </a:p>
          <a:p>
            <a:r>
              <a:rPr lang="en-US" dirty="0" smtClean="0"/>
              <a:t>We have time conflicts with ESSCIRC</a:t>
            </a:r>
          </a:p>
          <a:p>
            <a:r>
              <a:rPr lang="en-US" dirty="0" smtClean="0"/>
              <a:t>It is time for a </a:t>
            </a:r>
            <a:r>
              <a:rPr lang="en-US" b="1" dirty="0" smtClean="0"/>
              <a:t>Bold</a:t>
            </a:r>
            <a:r>
              <a:rPr lang="en-US" dirty="0" smtClean="0"/>
              <a:t> move to a new location and time</a:t>
            </a:r>
          </a:p>
          <a:p>
            <a:endParaRPr lang="en-US" dirty="0"/>
          </a:p>
        </p:txBody>
      </p:sp>
    </p:spTree>
    <p:extLst>
      <p:ext uri="{BB962C8B-B14F-4D97-AF65-F5344CB8AC3E}">
        <p14:creationId xmlns:p14="http://schemas.microsoft.com/office/powerpoint/2010/main" val="158763514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Title 1"/>
          <p:cNvSpPr>
            <a:spLocks noGrp="1"/>
          </p:cNvSpPr>
          <p:nvPr>
            <p:ph type="title"/>
          </p:nvPr>
        </p:nvSpPr>
        <p:spPr/>
        <p:txBody>
          <a:bodyPr/>
          <a:lstStyle/>
          <a:p>
            <a:r>
              <a:rPr lang="en-US" smtClean="0"/>
              <a:t>Agenda (morning)</a:t>
            </a:r>
          </a:p>
        </p:txBody>
      </p:sp>
      <p:sp>
        <p:nvSpPr>
          <p:cNvPr id="5123" name="Content Placeholder 2"/>
          <p:cNvSpPr>
            <a:spLocks noGrp="1"/>
          </p:cNvSpPr>
          <p:nvPr>
            <p:ph idx="1"/>
          </p:nvPr>
        </p:nvSpPr>
        <p:spPr>
          <a:xfrm>
            <a:off x="457200" y="1143000"/>
            <a:ext cx="8228013" cy="4986338"/>
          </a:xfrm>
        </p:spPr>
        <p:txBody>
          <a:bodyPr/>
          <a:lstStyle/>
          <a:p>
            <a:r>
              <a:rPr lang="en-US" b="1" dirty="0" smtClean="0"/>
              <a:t>9:15 AM	 2014 organizational reports – Don Thelen</a:t>
            </a:r>
          </a:p>
          <a:p>
            <a:pPr lvl="1"/>
            <a:r>
              <a:rPr lang="en-US" dirty="0" smtClean="0"/>
              <a:t>Organizational subcommittee chair reports </a:t>
            </a:r>
          </a:p>
          <a:p>
            <a:pPr lvl="1"/>
            <a:r>
              <a:rPr lang="en-US" dirty="0" smtClean="0"/>
              <a:t>Topics / speakers suggestions for ed. sessions, panels/forums…</a:t>
            </a:r>
          </a:p>
          <a:p>
            <a:pPr lvl="1"/>
            <a:r>
              <a:rPr lang="en-US" dirty="0" smtClean="0"/>
              <a:t>Contacts / suggestions for sponsorships and exhibits</a:t>
            </a:r>
          </a:p>
          <a:p>
            <a:pPr lvl="1"/>
            <a:r>
              <a:rPr lang="en-US" dirty="0" smtClean="0"/>
              <a:t>Special Projects</a:t>
            </a:r>
          </a:p>
          <a:p>
            <a:r>
              <a:rPr lang="en-US" b="1" dirty="0" smtClean="0"/>
              <a:t>9:45 AM	Break</a:t>
            </a:r>
          </a:p>
          <a:p>
            <a:r>
              <a:rPr lang="en-US" b="1" dirty="0" smtClean="0"/>
              <a:t>10:00 AM	</a:t>
            </a:r>
            <a:r>
              <a:rPr lang="en-US" b="1" dirty="0" smtClean="0"/>
              <a:t>Tech. subcommittee instructions </a:t>
            </a:r>
            <a:r>
              <a:rPr lang="en-US" b="1" dirty="0" smtClean="0"/>
              <a:t>– Kimo Tam</a:t>
            </a:r>
          </a:p>
          <a:p>
            <a:r>
              <a:rPr lang="en-US" b="1" dirty="0" smtClean="0"/>
              <a:t>10:05 AM	Technical subcommittee meetings</a:t>
            </a:r>
          </a:p>
          <a:p>
            <a:r>
              <a:rPr lang="en-US" b="1" dirty="0" smtClean="0"/>
              <a:t>12:30 PM	Lunch, organizational subcommittee meetings</a:t>
            </a:r>
          </a:p>
          <a:p>
            <a:r>
              <a:rPr lang="en-US" b="1" dirty="0" smtClean="0"/>
              <a:t>1:30 PM	Continue technical subcommittee meetings </a:t>
            </a:r>
          </a:p>
          <a:p>
            <a:pPr lvl="1"/>
            <a:endParaRPr lang="en-US" dirty="0" smtClean="0"/>
          </a:p>
          <a:p>
            <a:endParaRPr lang="en-US" dirty="0" smtClean="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4"/>
          <p:cNvSpPr>
            <a:spLocks noChangeArrowheads="1"/>
          </p:cNvSpPr>
          <p:nvPr/>
        </p:nvSpPr>
        <p:spPr bwMode="auto">
          <a:xfrm>
            <a:off x="228600" y="3505200"/>
            <a:ext cx="8715375" cy="1143000"/>
          </a:xfrm>
          <a:prstGeom prst="rect">
            <a:avLst/>
          </a:prstGeom>
          <a:solidFill>
            <a:srgbClr val="E8E8EF"/>
          </a:solidFill>
          <a:ln w="9525" algn="ctr">
            <a:solidFill>
              <a:srgbClr val="2F549D"/>
            </a:solidFill>
            <a:round/>
            <a:headEnd/>
            <a:tailEnd/>
          </a:ln>
        </p:spPr>
        <p:txBody>
          <a:bodyPr/>
          <a:lstStyle/>
          <a:p>
            <a:endParaRPr lang="en-US"/>
          </a:p>
        </p:txBody>
      </p:sp>
      <p:sp>
        <p:nvSpPr>
          <p:cNvPr id="4098" name="Title 1"/>
          <p:cNvSpPr>
            <a:spLocks noGrp="1"/>
          </p:cNvSpPr>
          <p:nvPr>
            <p:ph type="title"/>
          </p:nvPr>
        </p:nvSpPr>
        <p:spPr/>
        <p:txBody>
          <a:bodyPr/>
          <a:lstStyle/>
          <a:p>
            <a:r>
              <a:rPr lang="en-US" smtClean="0"/>
              <a:t>Agenda (morning)</a:t>
            </a:r>
          </a:p>
        </p:txBody>
      </p:sp>
      <p:sp>
        <p:nvSpPr>
          <p:cNvPr id="4099" name="Content Placeholder 2"/>
          <p:cNvSpPr>
            <a:spLocks noGrp="1"/>
          </p:cNvSpPr>
          <p:nvPr>
            <p:ph idx="1"/>
          </p:nvPr>
        </p:nvSpPr>
        <p:spPr>
          <a:xfrm>
            <a:off x="457200" y="1143000"/>
            <a:ext cx="8458200" cy="4986338"/>
          </a:xfrm>
        </p:spPr>
        <p:txBody>
          <a:bodyPr/>
          <a:lstStyle/>
          <a:p>
            <a:r>
              <a:rPr lang="en-US" b="1" dirty="0" smtClean="0">
                <a:solidFill>
                  <a:schemeClr val="tx1"/>
                </a:solidFill>
              </a:rPr>
              <a:t>7:30 AM	Meet the committee and continental breakfast</a:t>
            </a:r>
          </a:p>
          <a:p>
            <a:r>
              <a:rPr lang="en-US" b="1" dirty="0" smtClean="0">
                <a:solidFill>
                  <a:schemeClr val="tx1"/>
                </a:solidFill>
              </a:rPr>
              <a:t>8:00 AM	Call to order </a:t>
            </a:r>
          </a:p>
          <a:p>
            <a:pPr lvl="1"/>
            <a:r>
              <a:rPr lang="en-US" dirty="0" smtClean="0"/>
              <a:t>Introductory remarks – </a:t>
            </a:r>
            <a:r>
              <a:rPr lang="en-US" dirty="0" smtClean="0">
                <a:solidFill>
                  <a:schemeClr val="tx1"/>
                </a:solidFill>
              </a:rPr>
              <a:t>Ramesh Harjani</a:t>
            </a:r>
            <a:r>
              <a:rPr lang="en-US" dirty="0" smtClean="0"/>
              <a:t>, General Chair</a:t>
            </a:r>
          </a:p>
          <a:p>
            <a:pPr lvl="1"/>
            <a:r>
              <a:rPr lang="en-US" dirty="0" smtClean="0"/>
              <a:t>Welcome, member introduction – Kimo Tam, Technical Chair</a:t>
            </a:r>
          </a:p>
          <a:p>
            <a:r>
              <a:rPr lang="en-US" b="1" dirty="0" smtClean="0">
                <a:solidFill>
                  <a:schemeClr val="tx1"/>
                </a:solidFill>
              </a:rPr>
              <a:t>8:20 AM	CICC 2014 review &amp; feedback</a:t>
            </a:r>
          </a:p>
          <a:p>
            <a:pPr lvl="1"/>
            <a:r>
              <a:rPr lang="en-US" dirty="0" smtClean="0"/>
              <a:t>Don Thelen, Conference Chair</a:t>
            </a:r>
          </a:p>
          <a:p>
            <a:r>
              <a:rPr lang="en-US" b="1" dirty="0" smtClean="0">
                <a:solidFill>
                  <a:schemeClr val="tx1"/>
                </a:solidFill>
              </a:rPr>
              <a:t>8:30 AM	CICC 2015 TPC – Kimo Tam</a:t>
            </a:r>
          </a:p>
          <a:p>
            <a:pPr lvl="1"/>
            <a:r>
              <a:rPr lang="en-US" dirty="0" smtClean="0"/>
              <a:t>Goals and responsibilities</a:t>
            </a:r>
          </a:p>
          <a:p>
            <a:pPr lvl="1"/>
            <a:r>
              <a:rPr lang="en-US" dirty="0" smtClean="0"/>
              <a:t>TPC questionnaire feedback </a:t>
            </a:r>
          </a:p>
          <a:p>
            <a:r>
              <a:rPr lang="en-US" b="1" dirty="0" smtClean="0">
                <a:solidFill>
                  <a:schemeClr val="tx1"/>
                </a:solidFill>
              </a:rPr>
              <a:t>9:00 AM	Special events planning</a:t>
            </a:r>
          </a:p>
          <a:p>
            <a:pPr lvl="1"/>
            <a:r>
              <a:rPr lang="en-US" dirty="0" smtClean="0"/>
              <a:t>Keynote speaker – Ramesh Harjani</a:t>
            </a:r>
          </a:p>
          <a:p>
            <a:pPr lvl="1"/>
            <a:r>
              <a:rPr lang="en-US" dirty="0" smtClean="0"/>
              <a:t>Luncheon speaker – Don Thelen</a:t>
            </a:r>
          </a:p>
          <a:p>
            <a:endParaRPr lang="en-US" dirty="0" smtClean="0"/>
          </a:p>
        </p:txBody>
      </p:sp>
    </p:spTree>
    <p:extLst>
      <p:ext uri="{BB962C8B-B14F-4D97-AF65-F5344CB8AC3E}">
        <p14:creationId xmlns:p14="http://schemas.microsoft.com/office/powerpoint/2010/main" val="120692553"/>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Title 1"/>
          <p:cNvSpPr>
            <a:spLocks noGrp="1"/>
          </p:cNvSpPr>
          <p:nvPr>
            <p:ph type="title"/>
          </p:nvPr>
        </p:nvSpPr>
        <p:spPr>
          <a:xfrm>
            <a:off x="609600" y="1588"/>
            <a:ext cx="7770813" cy="760412"/>
          </a:xfrm>
        </p:spPr>
        <p:txBody>
          <a:bodyPr/>
          <a:lstStyle/>
          <a:p>
            <a:r>
              <a:rPr lang="en-US" dirty="0" smtClean="0"/>
              <a:t>2015 </a:t>
            </a:r>
            <a:r>
              <a:rPr lang="en-US" dirty="0"/>
              <a:t>G</a:t>
            </a:r>
            <a:r>
              <a:rPr lang="en-US" dirty="0" smtClean="0"/>
              <a:t>oals &amp; responsibilities: high level</a:t>
            </a:r>
            <a:endParaRPr lang="en-US" dirty="0" smtClean="0"/>
          </a:p>
        </p:txBody>
      </p:sp>
      <p:sp>
        <p:nvSpPr>
          <p:cNvPr id="33795" name="Content Placeholder 2"/>
          <p:cNvSpPr>
            <a:spLocks noGrp="1"/>
          </p:cNvSpPr>
          <p:nvPr>
            <p:ph idx="1"/>
          </p:nvPr>
        </p:nvSpPr>
        <p:spPr>
          <a:xfrm>
            <a:off x="228600" y="762000"/>
            <a:ext cx="8686800" cy="4986338"/>
          </a:xfrm>
        </p:spPr>
        <p:txBody>
          <a:bodyPr/>
          <a:lstStyle/>
          <a:p>
            <a:r>
              <a:rPr lang="en-US" sz="2400" b="1" dirty="0" smtClean="0"/>
              <a:t>Improve conference quality</a:t>
            </a:r>
          </a:p>
          <a:p>
            <a:pPr lvl="1"/>
            <a:r>
              <a:rPr lang="en-US" sz="2000" dirty="0" smtClean="0"/>
              <a:t>Higher paper quality</a:t>
            </a:r>
          </a:p>
          <a:p>
            <a:pPr lvl="1"/>
            <a:r>
              <a:rPr lang="en-US" sz="2000" dirty="0" smtClean="0"/>
              <a:t>Higher attendance</a:t>
            </a:r>
            <a:endParaRPr lang="en-US" sz="2000" dirty="0"/>
          </a:p>
          <a:p>
            <a:r>
              <a:rPr lang="en-US" sz="2400" b="1" dirty="0" smtClean="0"/>
              <a:t>Increase quality submissions </a:t>
            </a:r>
            <a:r>
              <a:rPr lang="en-US" sz="2400" b="1" dirty="0" smtClean="0">
                <a:sym typeface="Symbol"/>
              </a:rPr>
              <a:t> higher selectivity</a:t>
            </a:r>
            <a:endParaRPr lang="en-US" sz="2400" b="1" dirty="0" smtClean="0"/>
          </a:p>
          <a:p>
            <a:pPr lvl="1"/>
            <a:r>
              <a:rPr lang="en-US" sz="2000" dirty="0" smtClean="0"/>
              <a:t>Offer </a:t>
            </a:r>
            <a:r>
              <a:rPr lang="en-US" sz="2000" dirty="0" smtClean="0"/>
              <a:t>Invited Papers to speakers with topics that will draw a good audience  </a:t>
            </a:r>
          </a:p>
          <a:p>
            <a:pPr lvl="2"/>
            <a:r>
              <a:rPr lang="en-US" sz="1800" dirty="0" smtClean="0"/>
              <a:t>Note: Invited papers can be 8 pages w/ 50 minute conference presentation</a:t>
            </a:r>
          </a:p>
          <a:p>
            <a:pPr lvl="2"/>
            <a:r>
              <a:rPr lang="en-US" sz="1800" dirty="0" smtClean="0"/>
              <a:t>Invited papers can also be 4 pages with 20 minute presentation</a:t>
            </a:r>
          </a:p>
          <a:p>
            <a:pPr lvl="1"/>
            <a:r>
              <a:rPr lang="en-US" sz="2000" dirty="0" smtClean="0"/>
              <a:t>Solicit Regular papers on a wide range of State-of-the-Art topics</a:t>
            </a:r>
          </a:p>
          <a:p>
            <a:pPr lvl="1"/>
            <a:r>
              <a:rPr lang="en-US" sz="2000" dirty="0" smtClean="0"/>
              <a:t>Encourage those with good topics, but </a:t>
            </a:r>
            <a:r>
              <a:rPr lang="en-US" sz="2000" dirty="0" smtClean="0"/>
              <a:t>little/no </a:t>
            </a:r>
            <a:r>
              <a:rPr lang="en-US" sz="2000" dirty="0" smtClean="0"/>
              <a:t>silicon data </a:t>
            </a:r>
            <a:r>
              <a:rPr lang="en-US" sz="2000" dirty="0" smtClean="0">
                <a:sym typeface="Wingdings" pitchFamily="2" charset="2"/>
              </a:rPr>
              <a:t></a:t>
            </a:r>
            <a:r>
              <a:rPr lang="en-US" sz="2000" dirty="0" smtClean="0"/>
              <a:t> Poster Paper  </a:t>
            </a:r>
          </a:p>
          <a:p>
            <a:r>
              <a:rPr lang="en-US" sz="2400" b="1" dirty="0" smtClean="0"/>
              <a:t>Improve </a:t>
            </a:r>
            <a:r>
              <a:rPr lang="en-US" sz="2400" b="1" dirty="0" smtClean="0"/>
              <a:t>overall quality of papers &amp; presentations</a:t>
            </a:r>
          </a:p>
          <a:p>
            <a:pPr lvl="1"/>
            <a:r>
              <a:rPr lang="en-US" sz="2000" dirty="0" smtClean="0"/>
              <a:t>Review Drafts of Invited Papers </a:t>
            </a:r>
            <a:endParaRPr lang="en-US" sz="2000" dirty="0"/>
          </a:p>
          <a:p>
            <a:pPr lvl="1"/>
            <a:r>
              <a:rPr lang="en-US" sz="2000" dirty="0" smtClean="0"/>
              <a:t>Offer </a:t>
            </a:r>
            <a:r>
              <a:rPr lang="en-US" sz="2000" dirty="0" smtClean="0"/>
              <a:t>to review drafts of Regular Papers from colleagues</a:t>
            </a:r>
          </a:p>
          <a:p>
            <a:pPr lvl="1"/>
            <a:r>
              <a:rPr lang="en-US" sz="2000" dirty="0" smtClean="0"/>
              <a:t>After TPCII, work closely with Accepted Authors on both presentation clarity and content</a:t>
            </a:r>
          </a:p>
          <a:p>
            <a:endParaRPr lang="en-US" sz="2400" dirty="0" smtClean="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Title 1"/>
          <p:cNvSpPr>
            <a:spLocks noGrp="1"/>
          </p:cNvSpPr>
          <p:nvPr>
            <p:ph type="title"/>
          </p:nvPr>
        </p:nvSpPr>
        <p:spPr>
          <a:xfrm>
            <a:off x="609600" y="1588"/>
            <a:ext cx="7770813" cy="760412"/>
          </a:xfrm>
        </p:spPr>
        <p:txBody>
          <a:bodyPr/>
          <a:lstStyle/>
          <a:p>
            <a:r>
              <a:rPr lang="en-US" dirty="0" smtClean="0"/>
              <a:t>2015 </a:t>
            </a:r>
            <a:r>
              <a:rPr lang="en-US" dirty="0"/>
              <a:t>G</a:t>
            </a:r>
            <a:r>
              <a:rPr lang="en-US" dirty="0" smtClean="0"/>
              <a:t>oals &amp; responsibilities: TPC-1</a:t>
            </a:r>
            <a:endParaRPr lang="en-US" dirty="0" smtClean="0"/>
          </a:p>
        </p:txBody>
      </p:sp>
      <p:sp>
        <p:nvSpPr>
          <p:cNvPr id="34819" name="Content Placeholder 2"/>
          <p:cNvSpPr>
            <a:spLocks noGrp="1"/>
          </p:cNvSpPr>
          <p:nvPr>
            <p:ph idx="1"/>
          </p:nvPr>
        </p:nvSpPr>
        <p:spPr>
          <a:xfrm>
            <a:off x="228600" y="762000"/>
            <a:ext cx="8382000" cy="4986338"/>
          </a:xfrm>
        </p:spPr>
        <p:txBody>
          <a:bodyPr/>
          <a:lstStyle/>
          <a:p>
            <a:r>
              <a:rPr lang="en-US" sz="2400" b="1" dirty="0" smtClean="0"/>
              <a:t>Work with Technical Subcommittees (before end of the day)</a:t>
            </a:r>
            <a:endParaRPr lang="en-US" sz="2000" dirty="0" smtClean="0"/>
          </a:p>
          <a:p>
            <a:pPr lvl="1"/>
            <a:r>
              <a:rPr lang="en-US" sz="2000" dirty="0" smtClean="0"/>
              <a:t>First, brainstorm topics/speakers/ideas for areas outside the Technical Subcommittee Panels/Forums, Ed Sessions, Exhibits, Sponsors, …</a:t>
            </a:r>
          </a:p>
          <a:p>
            <a:pPr lvl="1"/>
            <a:r>
              <a:rPr lang="en-US" sz="2000" dirty="0" smtClean="0"/>
              <a:t>Update Call for Papers as necessary</a:t>
            </a:r>
          </a:p>
          <a:p>
            <a:pPr lvl="1"/>
            <a:r>
              <a:rPr lang="en-US" sz="2000" dirty="0" smtClean="0"/>
              <a:t>Plan Invited Papers</a:t>
            </a:r>
          </a:p>
          <a:p>
            <a:pPr lvl="1"/>
            <a:r>
              <a:rPr lang="en-US" sz="2000" dirty="0" smtClean="0"/>
              <a:t>Agree on topics to target</a:t>
            </a:r>
          </a:p>
          <a:p>
            <a:pPr lvl="1"/>
            <a:r>
              <a:rPr lang="en-US" sz="2000" dirty="0" smtClean="0"/>
              <a:t>Identify a few key companies, universities, and/or individuals to solicit Regular papers and Poster Papers</a:t>
            </a:r>
          </a:p>
          <a:p>
            <a:r>
              <a:rPr lang="en-US" sz="2400" b="1" dirty="0" smtClean="0"/>
              <a:t>Work with organizational subcommittees (lunch) </a:t>
            </a:r>
          </a:p>
          <a:p>
            <a:pPr lvl="1"/>
            <a:r>
              <a:rPr lang="en-US" sz="2000" dirty="0" smtClean="0"/>
              <a:t>Assign action item list required before TPC II</a:t>
            </a:r>
          </a:p>
          <a:p>
            <a:pPr lvl="1"/>
            <a:r>
              <a:rPr lang="en-US" sz="2000" dirty="0" smtClean="0"/>
              <a:t>Organizational chairs, delegate and follow up on action </a:t>
            </a:r>
            <a:r>
              <a:rPr lang="en-US" sz="2000" dirty="0" smtClean="0"/>
              <a:t>items</a:t>
            </a:r>
          </a:p>
          <a:p>
            <a:r>
              <a:rPr lang="en-US" sz="2400" b="1" dirty="0" smtClean="0"/>
              <a:t>Network </a:t>
            </a:r>
            <a:endParaRPr lang="en-US" sz="2400" b="1" dirty="0"/>
          </a:p>
          <a:p>
            <a:pPr lvl="1"/>
            <a:r>
              <a:rPr lang="en-US" sz="2000" dirty="0" smtClean="0"/>
              <a:t>Connect with old colleagues &amp; build new connections</a:t>
            </a:r>
          </a:p>
          <a:p>
            <a:pPr lvl="1"/>
            <a:r>
              <a:rPr lang="en-US" sz="2000" dirty="0" smtClean="0"/>
              <a:t>Leverage TPC network for technical &amp; organizing programs!</a:t>
            </a:r>
            <a:endParaRPr lang="en-US" sz="2000" dirty="0" smtClean="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Title 1"/>
          <p:cNvSpPr>
            <a:spLocks noGrp="1"/>
          </p:cNvSpPr>
          <p:nvPr>
            <p:ph type="title"/>
          </p:nvPr>
        </p:nvSpPr>
        <p:spPr>
          <a:xfrm>
            <a:off x="609600" y="0"/>
            <a:ext cx="8153400" cy="760412"/>
          </a:xfrm>
        </p:spPr>
        <p:txBody>
          <a:bodyPr/>
          <a:lstStyle/>
          <a:p>
            <a:r>
              <a:rPr lang="en-US" dirty="0" smtClean="0"/>
              <a:t>2015 </a:t>
            </a:r>
            <a:r>
              <a:rPr lang="en-US" dirty="0"/>
              <a:t>G</a:t>
            </a:r>
            <a:r>
              <a:rPr lang="en-US" dirty="0" smtClean="0"/>
              <a:t>oals &amp; responsibilities: TPC1</a:t>
            </a:r>
            <a:r>
              <a:rPr lang="en-US" dirty="0" smtClean="0">
                <a:sym typeface="Symbol"/>
              </a:rPr>
              <a:t></a:t>
            </a:r>
            <a:r>
              <a:rPr lang="en-US" dirty="0" smtClean="0"/>
              <a:t>CICC</a:t>
            </a:r>
            <a:endParaRPr lang="en-US" dirty="0" smtClean="0"/>
          </a:p>
        </p:txBody>
      </p:sp>
      <p:sp>
        <p:nvSpPr>
          <p:cNvPr id="35843" name="Content Placeholder 2"/>
          <p:cNvSpPr>
            <a:spLocks noGrp="1"/>
          </p:cNvSpPr>
          <p:nvPr>
            <p:ph idx="1"/>
          </p:nvPr>
        </p:nvSpPr>
        <p:spPr>
          <a:xfrm>
            <a:off x="228600" y="762000"/>
            <a:ext cx="8228013" cy="5410200"/>
          </a:xfrm>
        </p:spPr>
        <p:txBody>
          <a:bodyPr/>
          <a:lstStyle/>
          <a:p>
            <a:r>
              <a:rPr lang="en-US" sz="2400" b="1" dirty="0" smtClean="0"/>
              <a:t>Between now and TPC II</a:t>
            </a:r>
          </a:p>
          <a:p>
            <a:pPr lvl="1"/>
            <a:r>
              <a:rPr lang="en-US" sz="2000" dirty="0" smtClean="0"/>
              <a:t>Solicit papers and send solicitation report to subcommittee chair</a:t>
            </a:r>
          </a:p>
          <a:p>
            <a:pPr lvl="1"/>
            <a:r>
              <a:rPr lang="en-US" sz="2000" dirty="0" smtClean="0"/>
              <a:t>Review drafts &amp; provide feedback to invited paper authors (and others)</a:t>
            </a:r>
          </a:p>
          <a:p>
            <a:pPr lvl="1"/>
            <a:r>
              <a:rPr lang="en-US" sz="2000" dirty="0" smtClean="0"/>
              <a:t>Remind authors to meet the submission deadline</a:t>
            </a:r>
          </a:p>
          <a:p>
            <a:pPr lvl="1"/>
            <a:r>
              <a:rPr lang="en-US" sz="2000" dirty="0" smtClean="0"/>
              <a:t>Complete organizational subcommittee tasks</a:t>
            </a:r>
          </a:p>
          <a:p>
            <a:pPr lvl="1"/>
            <a:r>
              <a:rPr lang="en-US" sz="2000" dirty="0" smtClean="0"/>
              <a:t>Review papers and send scores to subcommittee chair</a:t>
            </a:r>
          </a:p>
          <a:p>
            <a:r>
              <a:rPr lang="en-US" sz="2400" b="1" dirty="0" smtClean="0"/>
              <a:t>At TPC II (mandatory attendance)</a:t>
            </a:r>
          </a:p>
          <a:p>
            <a:pPr lvl="1"/>
            <a:r>
              <a:rPr lang="en-US" sz="2000" dirty="0" smtClean="0"/>
              <a:t>Discuss and decide on paper acceptances </a:t>
            </a:r>
            <a:r>
              <a:rPr lang="en-US" sz="2000" dirty="0" smtClean="0"/>
              <a:t>and arrange in sessions</a:t>
            </a:r>
          </a:p>
          <a:p>
            <a:pPr lvl="1"/>
            <a:r>
              <a:rPr lang="en-US" sz="2000" dirty="0" smtClean="0"/>
              <a:t>Finish TPCII with a complete program</a:t>
            </a:r>
          </a:p>
          <a:p>
            <a:r>
              <a:rPr lang="en-US" sz="2400" b="1" dirty="0" smtClean="0"/>
              <a:t>Between TPCII and Conference</a:t>
            </a:r>
          </a:p>
          <a:p>
            <a:pPr lvl="1"/>
            <a:r>
              <a:rPr lang="en-US" sz="2000" dirty="0" smtClean="0"/>
              <a:t>Session Chairs and Co-chairs - work closely with authors to revise presentations for both content and clarity</a:t>
            </a:r>
          </a:p>
          <a:p>
            <a:pPr lvl="1"/>
            <a:r>
              <a:rPr lang="en-US" sz="2000" dirty="0" smtClean="0"/>
              <a:t>Organizational subcommittee actions continue</a:t>
            </a:r>
          </a:p>
          <a:p>
            <a:r>
              <a:rPr lang="en-US" sz="2400" b="1" dirty="0" smtClean="0"/>
              <a:t>Conference (mandatory attendance)</a:t>
            </a:r>
          </a:p>
          <a:p>
            <a:pPr lvl="1"/>
            <a:r>
              <a:rPr lang="en-US" sz="2100" dirty="0" smtClean="0"/>
              <a:t>Session Chairs run sessions, nominate JSSC papers, keep attendance</a:t>
            </a:r>
          </a:p>
          <a:p>
            <a:endParaRPr lang="en-US" sz="2400" dirty="0" smtClean="0"/>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Title 1"/>
          <p:cNvSpPr>
            <a:spLocks noGrp="1"/>
          </p:cNvSpPr>
          <p:nvPr>
            <p:ph type="title"/>
          </p:nvPr>
        </p:nvSpPr>
        <p:spPr/>
        <p:txBody>
          <a:bodyPr/>
          <a:lstStyle/>
          <a:p>
            <a:r>
              <a:rPr lang="en-US" dirty="0" smtClean="0"/>
              <a:t>CICC 2015 schedule</a:t>
            </a:r>
          </a:p>
        </p:txBody>
      </p:sp>
      <p:sp>
        <p:nvSpPr>
          <p:cNvPr id="36867" name="Content Placeholder 2"/>
          <p:cNvSpPr>
            <a:spLocks noGrp="1"/>
          </p:cNvSpPr>
          <p:nvPr>
            <p:ph idx="1"/>
          </p:nvPr>
        </p:nvSpPr>
        <p:spPr>
          <a:xfrm>
            <a:off x="228600" y="914400"/>
            <a:ext cx="8686800" cy="4986338"/>
          </a:xfrm>
        </p:spPr>
        <p:txBody>
          <a:bodyPr/>
          <a:lstStyle/>
          <a:p>
            <a:r>
              <a:rPr lang="en-US" sz="2200" b="1" dirty="0" smtClean="0"/>
              <a:t>Main Conference</a:t>
            </a:r>
          </a:p>
          <a:p>
            <a:pPr lvl="1">
              <a:spcBef>
                <a:spcPts val="100"/>
              </a:spcBef>
            </a:pPr>
            <a:r>
              <a:rPr lang="en-US" sz="1800" dirty="0" smtClean="0">
                <a:solidFill>
                  <a:schemeClr val="tx1"/>
                </a:solidFill>
              </a:rPr>
              <a:t>TPC-I (DoubleTree Hotel, San Francisco Airport)		20 </a:t>
            </a:r>
            <a:r>
              <a:rPr lang="en-US" sz="1800" dirty="0" smtClean="0">
                <a:solidFill>
                  <a:schemeClr val="tx1"/>
                </a:solidFill>
              </a:rPr>
              <a:t>February</a:t>
            </a:r>
          </a:p>
          <a:p>
            <a:pPr lvl="1">
              <a:spcBef>
                <a:spcPts val="100"/>
              </a:spcBef>
            </a:pPr>
            <a:r>
              <a:rPr lang="en-US" sz="1800" dirty="0" smtClean="0">
                <a:solidFill>
                  <a:schemeClr val="tx1"/>
                </a:solidFill>
              </a:rPr>
              <a:t>Start invited paper solicitations					</a:t>
            </a:r>
            <a:r>
              <a:rPr lang="en-US" sz="1800" dirty="0" smtClean="0">
                <a:solidFill>
                  <a:srgbClr val="C00000"/>
                </a:solidFill>
              </a:rPr>
              <a:t>20 February</a:t>
            </a:r>
            <a:endParaRPr lang="en-US" sz="1800" dirty="0" smtClean="0">
              <a:solidFill>
                <a:srgbClr val="C00000"/>
              </a:solidFill>
            </a:endParaRPr>
          </a:p>
          <a:p>
            <a:pPr lvl="1">
              <a:spcBef>
                <a:spcPts val="100"/>
              </a:spcBef>
            </a:pPr>
            <a:r>
              <a:rPr lang="en-US" sz="1800" dirty="0" smtClean="0">
                <a:solidFill>
                  <a:schemeClr val="tx1"/>
                </a:solidFill>
              </a:rPr>
              <a:t>Paper submission open							</a:t>
            </a:r>
            <a:r>
              <a:rPr lang="en-US" sz="1800" dirty="0">
                <a:solidFill>
                  <a:schemeClr val="tx1"/>
                </a:solidFill>
              </a:rPr>
              <a:t>3</a:t>
            </a:r>
            <a:r>
              <a:rPr lang="en-US" sz="1800" dirty="0" smtClean="0">
                <a:solidFill>
                  <a:schemeClr val="tx1"/>
                </a:solidFill>
              </a:rPr>
              <a:t> March</a:t>
            </a:r>
          </a:p>
          <a:p>
            <a:pPr lvl="1">
              <a:spcBef>
                <a:spcPts val="100"/>
              </a:spcBef>
            </a:pPr>
            <a:r>
              <a:rPr lang="en-US" sz="1800" dirty="0" smtClean="0">
                <a:solidFill>
                  <a:schemeClr val="tx1"/>
                </a:solidFill>
              </a:rPr>
              <a:t>Solicitation report due							20 March</a:t>
            </a:r>
          </a:p>
          <a:p>
            <a:pPr lvl="1">
              <a:spcBef>
                <a:spcPts val="100"/>
              </a:spcBef>
            </a:pPr>
            <a:r>
              <a:rPr lang="en-US" sz="1800" dirty="0" smtClean="0">
                <a:solidFill>
                  <a:schemeClr val="tx1"/>
                </a:solidFill>
              </a:rPr>
              <a:t>Paper submission deadline (including Invited Papers) 	23 April, midnight PST</a:t>
            </a:r>
          </a:p>
          <a:p>
            <a:pPr lvl="1">
              <a:spcBef>
                <a:spcPts val="100"/>
              </a:spcBef>
            </a:pPr>
            <a:r>
              <a:rPr lang="en-US" sz="1800" dirty="0" smtClean="0">
                <a:solidFill>
                  <a:schemeClr val="tx1"/>
                </a:solidFill>
              </a:rPr>
              <a:t>Papers available to TPC for review					8 May</a:t>
            </a:r>
          </a:p>
          <a:p>
            <a:pPr lvl="1">
              <a:spcBef>
                <a:spcPts val="100"/>
              </a:spcBef>
            </a:pPr>
            <a:r>
              <a:rPr lang="en-US" sz="1800" dirty="0" smtClean="0">
                <a:solidFill>
                  <a:schemeClr val="tx1"/>
                </a:solidFill>
              </a:rPr>
              <a:t>Review scores to subcommittee chair				2 June</a:t>
            </a:r>
          </a:p>
          <a:p>
            <a:pPr lvl="1">
              <a:spcBef>
                <a:spcPts val="100"/>
              </a:spcBef>
            </a:pPr>
            <a:r>
              <a:rPr lang="en-US" sz="1800" b="1" dirty="0" smtClean="0">
                <a:solidFill>
                  <a:srgbClr val="C00000"/>
                </a:solidFill>
              </a:rPr>
              <a:t>TPC-II (TBD)									TBD [&gt;5 June]</a:t>
            </a:r>
          </a:p>
          <a:p>
            <a:pPr lvl="1">
              <a:spcBef>
                <a:spcPts val="100"/>
              </a:spcBef>
            </a:pPr>
            <a:r>
              <a:rPr lang="en-US" sz="1800" dirty="0" smtClean="0">
                <a:solidFill>
                  <a:schemeClr val="tx1"/>
                </a:solidFill>
              </a:rPr>
              <a:t>First draft slides to session chairs					21 August</a:t>
            </a:r>
          </a:p>
          <a:p>
            <a:pPr lvl="1">
              <a:spcBef>
                <a:spcPts val="100"/>
              </a:spcBef>
            </a:pPr>
            <a:r>
              <a:rPr lang="en-US" sz="1800" dirty="0" smtClean="0">
                <a:solidFill>
                  <a:schemeClr val="tx1"/>
                </a:solidFill>
              </a:rPr>
              <a:t>Final presentation to session chairs					23 September</a:t>
            </a:r>
          </a:p>
          <a:p>
            <a:pPr lvl="1">
              <a:spcBef>
                <a:spcPts val="100"/>
              </a:spcBef>
            </a:pPr>
            <a:r>
              <a:rPr lang="en-US" sz="1800" dirty="0" smtClean="0">
                <a:solidFill>
                  <a:schemeClr val="tx1"/>
                </a:solidFill>
              </a:rPr>
              <a:t>Session Chairs + Program Chair load presentations	 	27 September</a:t>
            </a:r>
          </a:p>
          <a:p>
            <a:pPr lvl="1">
              <a:spcBef>
                <a:spcPts val="100"/>
              </a:spcBef>
            </a:pPr>
            <a:r>
              <a:rPr lang="en-US" sz="1800" dirty="0" smtClean="0">
                <a:solidFill>
                  <a:schemeClr val="tx1"/>
                </a:solidFill>
              </a:rPr>
              <a:t>CICC 2015 (DoubleTree Hotel, San Jose, CA)			28 – 30 September</a:t>
            </a:r>
          </a:p>
          <a:p>
            <a:r>
              <a:rPr lang="en-US" sz="2200" b="1" dirty="0" smtClean="0">
                <a:solidFill>
                  <a:schemeClr val="tx1"/>
                </a:solidFill>
              </a:rPr>
              <a:t>Educational Sessions </a:t>
            </a:r>
          </a:p>
          <a:p>
            <a:pPr lvl="1">
              <a:spcBef>
                <a:spcPts val="100"/>
              </a:spcBef>
            </a:pPr>
            <a:r>
              <a:rPr lang="en-US" sz="1800" dirty="0" smtClean="0">
                <a:solidFill>
                  <a:schemeClr val="tx1"/>
                </a:solidFill>
              </a:rPr>
              <a:t>Speaker commitment and Ed Session titles			15 May</a:t>
            </a:r>
          </a:p>
          <a:p>
            <a:pPr lvl="1">
              <a:spcBef>
                <a:spcPts val="100"/>
              </a:spcBef>
            </a:pPr>
            <a:r>
              <a:rPr lang="en-US" sz="1800" dirty="0" smtClean="0">
                <a:solidFill>
                  <a:schemeClr val="tx1"/>
                </a:solidFill>
              </a:rPr>
              <a:t>Advanced Program Write-up						5 June</a:t>
            </a:r>
          </a:p>
          <a:p>
            <a:pPr lvl="1">
              <a:spcBef>
                <a:spcPts val="100"/>
              </a:spcBef>
            </a:pPr>
            <a:r>
              <a:rPr lang="en-US" sz="1800" dirty="0" smtClean="0">
                <a:solidFill>
                  <a:schemeClr val="tx1"/>
                </a:solidFill>
              </a:rPr>
              <a:t>Educational session workbook doc deadline 			21 August</a:t>
            </a:r>
            <a:endParaRPr lang="en-US" sz="1800" dirty="0" smtClean="0"/>
          </a:p>
          <a:p>
            <a:endParaRPr lang="en-US" sz="1800" dirty="0" smtClean="0"/>
          </a:p>
        </p:txBody>
      </p:sp>
    </p:spTree>
    <p:extLst>
      <p:ext uri="{BB962C8B-B14F-4D97-AF65-F5344CB8AC3E}">
        <p14:creationId xmlns:p14="http://schemas.microsoft.com/office/powerpoint/2010/main" val="1840737684"/>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1"/>
          <p:cNvSpPr>
            <a:spLocks noGrp="1"/>
          </p:cNvSpPr>
          <p:nvPr>
            <p:ph type="title"/>
          </p:nvPr>
        </p:nvSpPr>
        <p:spPr/>
        <p:txBody>
          <a:bodyPr/>
          <a:lstStyle/>
          <a:p>
            <a:r>
              <a:rPr lang="en-US" smtClean="0"/>
              <a:t>TPC questionnaire feedback</a:t>
            </a:r>
          </a:p>
        </p:txBody>
      </p:sp>
      <p:sp>
        <p:nvSpPr>
          <p:cNvPr id="37891" name="Content Placeholder 2"/>
          <p:cNvSpPr>
            <a:spLocks noGrp="1"/>
          </p:cNvSpPr>
          <p:nvPr>
            <p:ph idx="1"/>
          </p:nvPr>
        </p:nvSpPr>
        <p:spPr>
          <a:xfrm>
            <a:off x="457200" y="914400"/>
            <a:ext cx="8228013" cy="5062538"/>
          </a:xfrm>
        </p:spPr>
        <p:txBody>
          <a:bodyPr/>
          <a:lstStyle/>
          <a:p>
            <a:r>
              <a:rPr lang="en-US" b="1" dirty="0" smtClean="0"/>
              <a:t>First opportunity to provide input; substantial feedback</a:t>
            </a:r>
          </a:p>
          <a:p>
            <a:pPr lvl="1"/>
            <a:r>
              <a:rPr lang="en-US" dirty="0" smtClean="0"/>
              <a:t>Technical /organizational subcommittee assignments adjusted</a:t>
            </a:r>
          </a:p>
          <a:p>
            <a:pPr lvl="1"/>
            <a:r>
              <a:rPr lang="en-US" dirty="0" smtClean="0"/>
              <a:t>Integrated, reviewed all respondents’ feedback</a:t>
            </a:r>
          </a:p>
          <a:p>
            <a:pPr lvl="1"/>
            <a:r>
              <a:rPr lang="en-US" dirty="0" smtClean="0"/>
              <a:t>E-mailed information to subcommittee chairs </a:t>
            </a:r>
          </a:p>
          <a:p>
            <a:pPr lvl="1"/>
            <a:r>
              <a:rPr lang="en-US" dirty="0" smtClean="0"/>
              <a:t>Reviewed in steering and organizational committee meeting</a:t>
            </a:r>
          </a:p>
          <a:p>
            <a:pPr lvl="1"/>
            <a:r>
              <a:rPr lang="en-US" dirty="0" smtClean="0"/>
              <a:t>Review the list with technical subcommittee</a:t>
            </a:r>
          </a:p>
          <a:p>
            <a:pPr lvl="1"/>
            <a:r>
              <a:rPr lang="en-US" dirty="0" smtClean="0"/>
              <a:t>Identify invited papers or topics for your subcommittee</a:t>
            </a:r>
          </a:p>
          <a:p>
            <a:pPr lvl="1"/>
            <a:r>
              <a:rPr lang="en-US" dirty="0" smtClean="0"/>
              <a:t>Submit additional ideas for</a:t>
            </a:r>
          </a:p>
          <a:p>
            <a:pPr lvl="2"/>
            <a:r>
              <a:rPr lang="en-US" sz="1800" dirty="0" smtClean="0"/>
              <a:t>Panels/forums; Educational sessions</a:t>
            </a:r>
          </a:p>
          <a:p>
            <a:pPr lvl="2"/>
            <a:r>
              <a:rPr lang="en-US" sz="1800" dirty="0" smtClean="0"/>
              <a:t>Luncheon/keynote speakers; Sponsorship/exhibit contacts</a:t>
            </a:r>
          </a:p>
          <a:p>
            <a:pPr lvl="2"/>
            <a:r>
              <a:rPr lang="en-US" sz="1800" dirty="0" smtClean="0"/>
              <a:t>Comments/long term suggestions to steering committee</a:t>
            </a:r>
          </a:p>
          <a:p>
            <a:r>
              <a:rPr lang="en-US" b="1" dirty="0" smtClean="0"/>
              <a:t>Organizational subcommittees will review your input at lunch and present in the afternoon</a:t>
            </a:r>
          </a:p>
          <a:p>
            <a:endParaRPr lang="en-US" sz="2200" dirty="0" smtClean="0"/>
          </a:p>
          <a:p>
            <a:endParaRPr lang="en-US" sz="2200" dirty="0" smtClean="0"/>
          </a:p>
          <a:p>
            <a:endParaRPr lang="en-US" sz="2200" dirty="0" smtClean="0"/>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Title 1"/>
          <p:cNvSpPr>
            <a:spLocks noGrp="1"/>
          </p:cNvSpPr>
          <p:nvPr>
            <p:ph type="title"/>
          </p:nvPr>
        </p:nvSpPr>
        <p:spPr/>
        <p:txBody>
          <a:bodyPr/>
          <a:lstStyle/>
          <a:p>
            <a:r>
              <a:rPr lang="en-US" dirty="0" smtClean="0"/>
              <a:t>TPC questionnaire feedback</a:t>
            </a:r>
          </a:p>
        </p:txBody>
      </p:sp>
      <p:sp>
        <p:nvSpPr>
          <p:cNvPr id="38915" name="Content Placeholder 2"/>
          <p:cNvSpPr>
            <a:spLocks noGrp="1"/>
          </p:cNvSpPr>
          <p:nvPr>
            <p:ph idx="1"/>
          </p:nvPr>
        </p:nvSpPr>
        <p:spPr>
          <a:xfrm>
            <a:off x="457200" y="1066800"/>
            <a:ext cx="8228013" cy="4724400"/>
          </a:xfrm>
        </p:spPr>
        <p:txBody>
          <a:bodyPr/>
          <a:lstStyle/>
          <a:p>
            <a:r>
              <a:rPr lang="en-US" b="1" dirty="0" smtClean="0"/>
              <a:t>Overview feedback</a:t>
            </a:r>
          </a:p>
          <a:p>
            <a:pPr>
              <a:defRPr/>
            </a:pPr>
            <a:r>
              <a:rPr lang="en-US" b="1" dirty="0" smtClean="0"/>
              <a:t>Consider </a:t>
            </a:r>
            <a:r>
              <a:rPr lang="en-US" b="1" dirty="0"/>
              <a:t>input during technical subcommittee </a:t>
            </a:r>
            <a:r>
              <a:rPr lang="en-US" b="1" dirty="0" smtClean="0"/>
              <a:t>sessions</a:t>
            </a:r>
          </a:p>
          <a:p>
            <a:pPr lvl="1">
              <a:defRPr/>
            </a:pPr>
            <a:r>
              <a:rPr lang="en-US" sz="2000" b="1" dirty="0" smtClean="0"/>
              <a:t>Topics</a:t>
            </a:r>
          </a:p>
          <a:p>
            <a:pPr lvl="1">
              <a:defRPr/>
            </a:pPr>
            <a:r>
              <a:rPr lang="en-US" sz="2000" b="1" dirty="0" smtClean="0"/>
              <a:t>Invited papers/authors</a:t>
            </a:r>
            <a:endParaRPr lang="en-US" sz="2000" b="1" dirty="0"/>
          </a:p>
          <a:p>
            <a:pPr marL="347663" lvl="1" indent="-347663">
              <a:buFont typeface="Tahoma" pitchFamily="34" charset="0"/>
              <a:buChar char="•"/>
              <a:defRPr/>
            </a:pPr>
            <a:r>
              <a:rPr lang="en-US" sz="2500" b="1" dirty="0"/>
              <a:t>Exhibit and Sponsorship </a:t>
            </a:r>
            <a:r>
              <a:rPr lang="en-US" sz="2500" b="1" dirty="0" smtClean="0"/>
              <a:t>Suggestions</a:t>
            </a:r>
            <a:endParaRPr lang="en-US" b="1" dirty="0"/>
          </a:p>
          <a:p>
            <a:pPr lvl="1">
              <a:defRPr/>
            </a:pPr>
            <a:r>
              <a:rPr lang="en-US" sz="2000" b="1" dirty="0" smtClean="0"/>
              <a:t>Review </a:t>
            </a:r>
            <a:r>
              <a:rPr lang="en-US" sz="2000" b="1" dirty="0"/>
              <a:t>in org. </a:t>
            </a:r>
            <a:r>
              <a:rPr lang="en-US" sz="2000" b="1" dirty="0" smtClean="0"/>
              <a:t>sessions</a:t>
            </a:r>
            <a:endParaRPr lang="en-US" b="1" dirty="0"/>
          </a:p>
          <a:p>
            <a:pPr marL="811213" lvl="2" indent="-347663">
              <a:buFont typeface="Tahoma" pitchFamily="34" charset="0"/>
              <a:buChar char="•"/>
              <a:defRPr/>
            </a:pPr>
            <a:endParaRPr lang="en-US" sz="2300" b="1" dirty="0"/>
          </a:p>
          <a:p>
            <a:endParaRPr lang="en-US" b="1" dirty="0" smtClean="0"/>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Title 1"/>
          <p:cNvSpPr>
            <a:spLocks noGrp="1"/>
          </p:cNvSpPr>
          <p:nvPr>
            <p:ph type="title"/>
          </p:nvPr>
        </p:nvSpPr>
        <p:spPr/>
        <p:txBody>
          <a:bodyPr/>
          <a:lstStyle/>
          <a:p>
            <a:r>
              <a:rPr lang="en-US" dirty="0" smtClean="0"/>
              <a:t>TPC questionnaire </a:t>
            </a:r>
            <a:r>
              <a:rPr lang="en-US" dirty="0" smtClean="0"/>
              <a:t>feedback - Direction</a:t>
            </a:r>
            <a:endParaRPr lang="en-US" dirty="0" smtClean="0"/>
          </a:p>
        </p:txBody>
      </p:sp>
      <p:sp>
        <p:nvSpPr>
          <p:cNvPr id="38915" name="Content Placeholder 2"/>
          <p:cNvSpPr>
            <a:spLocks noGrp="1"/>
          </p:cNvSpPr>
          <p:nvPr>
            <p:ph idx="1"/>
          </p:nvPr>
        </p:nvSpPr>
        <p:spPr>
          <a:xfrm>
            <a:off x="457200" y="1066800"/>
            <a:ext cx="8228013" cy="5029200"/>
          </a:xfrm>
        </p:spPr>
        <p:txBody>
          <a:bodyPr/>
          <a:lstStyle/>
          <a:p>
            <a:r>
              <a:rPr lang="en-US" b="1" dirty="0" smtClean="0"/>
              <a:t>Subcommittees</a:t>
            </a:r>
          </a:p>
          <a:p>
            <a:pPr lvl="1"/>
            <a:r>
              <a:rPr lang="en-US" b="1" dirty="0" smtClean="0"/>
              <a:t>Diversity/focus (Nagel: Test/</a:t>
            </a:r>
            <a:r>
              <a:rPr lang="en-US" b="1" dirty="0" err="1" smtClean="0"/>
              <a:t>Debug,Mfg</a:t>
            </a:r>
            <a:r>
              <a:rPr lang="en-US" b="1" dirty="0" smtClean="0"/>
              <a:t> vs. methodology/verification, Jansen: dissolve Test/</a:t>
            </a:r>
            <a:r>
              <a:rPr lang="en-US" b="1" dirty="0" err="1" smtClean="0"/>
              <a:t>Mfg</a:t>
            </a:r>
            <a:r>
              <a:rPr lang="en-US" b="1" dirty="0" smtClean="0"/>
              <a:t>)</a:t>
            </a:r>
          </a:p>
          <a:p>
            <a:pPr lvl="1"/>
            <a:r>
              <a:rPr lang="en-US" b="1" dirty="0" smtClean="0"/>
              <a:t>CICC survivor survey alt year (Kimo)</a:t>
            </a:r>
          </a:p>
          <a:p>
            <a:pPr lvl="1"/>
            <a:r>
              <a:rPr lang="en-US" b="1" dirty="0" smtClean="0"/>
              <a:t>Add emerging technology?</a:t>
            </a:r>
          </a:p>
          <a:p>
            <a:pPr lvl="1"/>
            <a:r>
              <a:rPr lang="en-US" b="1" dirty="0" smtClean="0"/>
              <a:t>Ultra low power subcommittee? (Alessandro)</a:t>
            </a:r>
          </a:p>
          <a:p>
            <a:r>
              <a:rPr lang="en-US" b="1" dirty="0"/>
              <a:t>Invited papers (pro: </a:t>
            </a:r>
            <a:r>
              <a:rPr lang="en-US" b="1" dirty="0" smtClean="0"/>
              <a:t>Nagel, con: </a:t>
            </a:r>
            <a:r>
              <a:rPr lang="en-US" b="1" dirty="0" err="1" smtClean="0"/>
              <a:t>Jaeha</a:t>
            </a:r>
            <a:r>
              <a:rPr lang="en-US" b="1" dirty="0" smtClean="0"/>
              <a:t>)</a:t>
            </a:r>
          </a:p>
          <a:p>
            <a:r>
              <a:rPr lang="en-US" b="1" dirty="0" smtClean="0"/>
              <a:t>Panels/forums (more/less)</a:t>
            </a:r>
          </a:p>
          <a:p>
            <a:r>
              <a:rPr lang="en-US" b="1" dirty="0" smtClean="0"/>
              <a:t>Embedded tutorials (strength/weakness)</a:t>
            </a:r>
          </a:p>
          <a:p>
            <a:r>
              <a:rPr lang="en-US" b="1" dirty="0" smtClean="0"/>
              <a:t>Location, location, location (timing is everything)</a:t>
            </a:r>
          </a:p>
          <a:p>
            <a:endParaRPr lang="en-US" b="1" dirty="0" smtClean="0"/>
          </a:p>
          <a:p>
            <a:pPr lvl="1"/>
            <a:endParaRPr lang="en-US" b="1" dirty="0" smtClean="0"/>
          </a:p>
          <a:p>
            <a:endParaRPr lang="en-US" b="1" dirty="0" smtClean="0"/>
          </a:p>
          <a:p>
            <a:endParaRPr lang="en-US" b="1" dirty="0" smtClean="0"/>
          </a:p>
        </p:txBody>
      </p:sp>
    </p:spTree>
    <p:extLst>
      <p:ext uri="{BB962C8B-B14F-4D97-AF65-F5344CB8AC3E}">
        <p14:creationId xmlns:p14="http://schemas.microsoft.com/office/powerpoint/2010/main" val="150804784"/>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Title 1"/>
          <p:cNvSpPr>
            <a:spLocks noGrp="1"/>
          </p:cNvSpPr>
          <p:nvPr>
            <p:ph type="title"/>
          </p:nvPr>
        </p:nvSpPr>
        <p:spPr/>
        <p:txBody>
          <a:bodyPr/>
          <a:lstStyle/>
          <a:p>
            <a:r>
              <a:rPr lang="en-US" dirty="0" smtClean="0"/>
              <a:t>TPC questionnaire </a:t>
            </a:r>
            <a:r>
              <a:rPr lang="en-US" dirty="0" smtClean="0"/>
              <a:t>feedback – Topics (1) </a:t>
            </a:r>
            <a:endParaRPr lang="en-US" dirty="0" smtClean="0"/>
          </a:p>
        </p:txBody>
      </p:sp>
      <p:sp>
        <p:nvSpPr>
          <p:cNvPr id="38915" name="Content Placeholder 2"/>
          <p:cNvSpPr>
            <a:spLocks noGrp="1"/>
          </p:cNvSpPr>
          <p:nvPr>
            <p:ph idx="1"/>
          </p:nvPr>
        </p:nvSpPr>
        <p:spPr>
          <a:xfrm>
            <a:off x="457200" y="1066800"/>
            <a:ext cx="8228013" cy="5029200"/>
          </a:xfrm>
        </p:spPr>
        <p:txBody>
          <a:bodyPr/>
          <a:lstStyle/>
          <a:p>
            <a:r>
              <a:rPr lang="en-US" b="1" dirty="0" smtClean="0"/>
              <a:t>Emerging applications</a:t>
            </a:r>
          </a:p>
          <a:p>
            <a:pPr lvl="1"/>
            <a:r>
              <a:rPr lang="en-US" b="1" dirty="0" smtClean="0"/>
              <a:t>Bio/health/implantable</a:t>
            </a:r>
          </a:p>
          <a:p>
            <a:pPr lvl="1"/>
            <a:r>
              <a:rPr lang="en-US" b="1" dirty="0" smtClean="0"/>
              <a:t>Cloud/datacenter</a:t>
            </a:r>
          </a:p>
          <a:p>
            <a:pPr lvl="1"/>
            <a:r>
              <a:rPr lang="en-US" b="1" dirty="0" err="1" smtClean="0"/>
              <a:t>IoT</a:t>
            </a:r>
            <a:endParaRPr lang="en-US" b="1" dirty="0" smtClean="0"/>
          </a:p>
          <a:p>
            <a:pPr lvl="1"/>
            <a:r>
              <a:rPr lang="en-US" b="1" dirty="0" smtClean="0"/>
              <a:t>Electric/autonomous vehicles</a:t>
            </a:r>
          </a:p>
          <a:p>
            <a:pPr lvl="1"/>
            <a:r>
              <a:rPr lang="en-US" b="1" dirty="0" smtClean="0"/>
              <a:t>Security</a:t>
            </a:r>
          </a:p>
          <a:p>
            <a:r>
              <a:rPr lang="en-US" b="1" dirty="0" smtClean="0"/>
              <a:t>Other dimensions</a:t>
            </a:r>
          </a:p>
          <a:p>
            <a:pPr lvl="1"/>
            <a:r>
              <a:rPr lang="en-US" b="1" dirty="0" smtClean="0"/>
              <a:t>3D/</a:t>
            </a:r>
            <a:r>
              <a:rPr lang="en-US" b="1" dirty="0" err="1" smtClean="0"/>
              <a:t>FinFET</a:t>
            </a:r>
            <a:endParaRPr lang="en-US" b="1" dirty="0" smtClean="0"/>
          </a:p>
          <a:p>
            <a:pPr lvl="1"/>
            <a:r>
              <a:rPr lang="en-US" b="1" dirty="0" smtClean="0"/>
              <a:t>Silicon photonics (</a:t>
            </a:r>
            <a:r>
              <a:rPr lang="en-US" b="1" dirty="0" err="1" smtClean="0"/>
              <a:t>wireline</a:t>
            </a:r>
            <a:r>
              <a:rPr lang="en-US" b="1" dirty="0" smtClean="0"/>
              <a:t>)</a:t>
            </a:r>
          </a:p>
          <a:p>
            <a:pPr lvl="1"/>
            <a:r>
              <a:rPr lang="en-US" b="1" dirty="0" smtClean="0"/>
              <a:t>Sensors (BAMS)</a:t>
            </a:r>
          </a:p>
          <a:p>
            <a:pPr lvl="1"/>
            <a:r>
              <a:rPr lang="en-US" b="1" dirty="0" smtClean="0"/>
              <a:t>B</a:t>
            </a:r>
            <a:r>
              <a:rPr lang="en-US" sz="1200" b="1" dirty="0" smtClean="0"/>
              <a:t>AMS</a:t>
            </a:r>
          </a:p>
          <a:p>
            <a:pPr marL="461962" lvl="1" indent="0">
              <a:buNone/>
            </a:pPr>
            <a:endParaRPr lang="en-US" b="1" dirty="0" smtClean="0"/>
          </a:p>
          <a:p>
            <a:pPr lvl="1"/>
            <a:endParaRPr lang="en-US" b="1" dirty="0" smtClean="0"/>
          </a:p>
          <a:p>
            <a:endParaRPr lang="en-US" b="1" dirty="0" smtClean="0"/>
          </a:p>
          <a:p>
            <a:endParaRPr lang="en-US" b="1" dirty="0" smtClean="0"/>
          </a:p>
        </p:txBody>
      </p:sp>
    </p:spTree>
    <p:extLst>
      <p:ext uri="{BB962C8B-B14F-4D97-AF65-F5344CB8AC3E}">
        <p14:creationId xmlns:p14="http://schemas.microsoft.com/office/powerpoint/2010/main" val="1636158279"/>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Title 1"/>
          <p:cNvSpPr>
            <a:spLocks noGrp="1"/>
          </p:cNvSpPr>
          <p:nvPr>
            <p:ph type="title"/>
          </p:nvPr>
        </p:nvSpPr>
        <p:spPr/>
        <p:txBody>
          <a:bodyPr/>
          <a:lstStyle/>
          <a:p>
            <a:r>
              <a:rPr lang="en-US" dirty="0" smtClean="0"/>
              <a:t>TPC questionnaire </a:t>
            </a:r>
            <a:r>
              <a:rPr lang="en-US" dirty="0" smtClean="0"/>
              <a:t>feedback – Topics (2)</a:t>
            </a:r>
            <a:endParaRPr lang="en-US" dirty="0" smtClean="0"/>
          </a:p>
        </p:txBody>
      </p:sp>
      <p:sp>
        <p:nvSpPr>
          <p:cNvPr id="38915" name="Content Placeholder 2"/>
          <p:cNvSpPr>
            <a:spLocks noGrp="1"/>
          </p:cNvSpPr>
          <p:nvPr>
            <p:ph idx="1"/>
          </p:nvPr>
        </p:nvSpPr>
        <p:spPr>
          <a:xfrm>
            <a:off x="457200" y="1066800"/>
            <a:ext cx="8228013" cy="5029200"/>
          </a:xfrm>
        </p:spPr>
        <p:txBody>
          <a:bodyPr/>
          <a:lstStyle/>
          <a:p>
            <a:r>
              <a:rPr lang="en-US" b="1" dirty="0" smtClean="0"/>
              <a:t>Pushing the envelope</a:t>
            </a:r>
          </a:p>
          <a:p>
            <a:pPr lvl="1"/>
            <a:r>
              <a:rPr lang="en-US" b="1" dirty="0" smtClean="0"/>
              <a:t>GHz converters (Data Converters)</a:t>
            </a:r>
          </a:p>
          <a:p>
            <a:pPr lvl="1"/>
            <a:r>
              <a:rPr lang="en-US" b="1" dirty="0" smtClean="0"/>
              <a:t>THz/mm (RF)</a:t>
            </a:r>
          </a:p>
          <a:p>
            <a:pPr lvl="1"/>
            <a:r>
              <a:rPr lang="en-US" b="1" dirty="0"/>
              <a:t>High voltage (Power, Analog</a:t>
            </a:r>
            <a:r>
              <a:rPr lang="en-US" b="1" dirty="0" smtClean="0"/>
              <a:t>)</a:t>
            </a:r>
            <a:endParaRPr lang="en-US" b="1" dirty="0"/>
          </a:p>
          <a:p>
            <a:pPr lvl="1"/>
            <a:r>
              <a:rPr lang="en-US" b="1" dirty="0" smtClean="0"/>
              <a:t>Ultra low power (broad)</a:t>
            </a:r>
          </a:p>
          <a:p>
            <a:pPr lvl="1"/>
            <a:r>
              <a:rPr lang="en-US" b="1" dirty="0" smtClean="0"/>
              <a:t>Low nm design (broad)</a:t>
            </a:r>
          </a:p>
          <a:p>
            <a:pPr lvl="1"/>
            <a:r>
              <a:rPr lang="en-US" b="1" dirty="0" smtClean="0"/>
              <a:t>Analog/digital </a:t>
            </a:r>
            <a:r>
              <a:rPr lang="en-US" b="1" dirty="0"/>
              <a:t>convergence </a:t>
            </a:r>
            <a:r>
              <a:rPr lang="en-US" b="1" dirty="0" smtClean="0"/>
              <a:t>(broad)</a:t>
            </a:r>
            <a:endParaRPr lang="en-US" b="1" dirty="0"/>
          </a:p>
          <a:p>
            <a:pPr lvl="1"/>
            <a:endParaRPr lang="en-US" b="1" dirty="0" smtClean="0"/>
          </a:p>
          <a:p>
            <a:pPr lvl="1"/>
            <a:endParaRPr lang="en-US" b="1" dirty="0" smtClean="0"/>
          </a:p>
          <a:p>
            <a:endParaRPr lang="en-US" b="1" dirty="0" smtClean="0"/>
          </a:p>
          <a:p>
            <a:endParaRPr lang="en-US" b="1" dirty="0" smtClean="0"/>
          </a:p>
        </p:txBody>
      </p:sp>
    </p:spTree>
    <p:extLst>
      <p:ext uri="{BB962C8B-B14F-4D97-AF65-F5344CB8AC3E}">
        <p14:creationId xmlns:p14="http://schemas.microsoft.com/office/powerpoint/2010/main" val="175749126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le 1"/>
          <p:cNvSpPr>
            <a:spLocks noGrp="1"/>
          </p:cNvSpPr>
          <p:nvPr>
            <p:ph type="title"/>
          </p:nvPr>
        </p:nvSpPr>
        <p:spPr/>
        <p:txBody>
          <a:bodyPr/>
          <a:lstStyle/>
          <a:p>
            <a:r>
              <a:rPr lang="en-US" dirty="0" smtClean="0"/>
              <a:t>Agenda (afternoon)</a:t>
            </a:r>
          </a:p>
        </p:txBody>
      </p:sp>
      <p:sp>
        <p:nvSpPr>
          <p:cNvPr id="6147" name="Content Placeholder 2"/>
          <p:cNvSpPr>
            <a:spLocks noGrp="1"/>
          </p:cNvSpPr>
          <p:nvPr>
            <p:ph idx="1"/>
          </p:nvPr>
        </p:nvSpPr>
        <p:spPr>
          <a:xfrm>
            <a:off x="457200" y="1143000"/>
            <a:ext cx="8228013" cy="4986338"/>
          </a:xfrm>
        </p:spPr>
        <p:txBody>
          <a:bodyPr/>
          <a:lstStyle/>
          <a:p>
            <a:r>
              <a:rPr lang="en-US" b="1" dirty="0"/>
              <a:t>2:00 PM 	Technical subcommittee chair reports </a:t>
            </a:r>
          </a:p>
          <a:p>
            <a:pPr lvl="1"/>
            <a:r>
              <a:rPr lang="en-US" dirty="0"/>
              <a:t>Analog Circuit Design – </a:t>
            </a:r>
            <a:r>
              <a:rPr lang="en-US" dirty="0" err="1"/>
              <a:t>Xicheng</a:t>
            </a:r>
            <a:r>
              <a:rPr lang="en-US" dirty="0"/>
              <a:t> Jiang</a:t>
            </a:r>
          </a:p>
          <a:p>
            <a:pPr lvl="1"/>
            <a:r>
              <a:rPr lang="en-US" dirty="0"/>
              <a:t>Data Converters – John McNeill</a:t>
            </a:r>
          </a:p>
          <a:p>
            <a:pPr lvl="1"/>
            <a:r>
              <a:rPr lang="en-US" dirty="0"/>
              <a:t>Biomedical, Actuators, MEMS, and Sensors – </a:t>
            </a:r>
            <a:r>
              <a:rPr lang="en-US" dirty="0" err="1"/>
              <a:t>Pedram</a:t>
            </a:r>
            <a:r>
              <a:rPr lang="en-US" dirty="0"/>
              <a:t> </a:t>
            </a:r>
            <a:r>
              <a:rPr lang="en-US" dirty="0" err="1"/>
              <a:t>Mohseni</a:t>
            </a:r>
            <a:endParaRPr lang="en-US" dirty="0"/>
          </a:p>
          <a:p>
            <a:pPr lvl="1"/>
            <a:r>
              <a:rPr lang="en-US" dirty="0"/>
              <a:t>IC Manufacturing – Richard </a:t>
            </a:r>
            <a:r>
              <a:rPr lang="en-US" dirty="0" err="1"/>
              <a:t>Guo</a:t>
            </a:r>
            <a:endParaRPr lang="en-US" dirty="0"/>
          </a:p>
          <a:p>
            <a:pPr lvl="1"/>
            <a:r>
              <a:rPr lang="en-US" dirty="0"/>
              <a:t>Memory – Jean-Christophe Vial</a:t>
            </a:r>
          </a:p>
          <a:p>
            <a:pPr lvl="1"/>
            <a:r>
              <a:rPr lang="en-US" dirty="0"/>
              <a:t>Power Management – Hoi Lee</a:t>
            </a:r>
          </a:p>
          <a:p>
            <a:pPr lvl="1"/>
            <a:r>
              <a:rPr lang="en-US" dirty="0"/>
              <a:t>Simulation and Modeling – </a:t>
            </a:r>
            <a:r>
              <a:rPr lang="en-US" dirty="0">
                <a:solidFill>
                  <a:schemeClr val="tx1"/>
                </a:solidFill>
              </a:rPr>
              <a:t>Kevin Cao</a:t>
            </a:r>
          </a:p>
          <a:p>
            <a:pPr lvl="1"/>
            <a:r>
              <a:rPr lang="en-US" dirty="0"/>
              <a:t>System on Chip and 3D – </a:t>
            </a:r>
            <a:r>
              <a:rPr lang="en-US" dirty="0" err="1"/>
              <a:t>Visvesh</a:t>
            </a:r>
            <a:r>
              <a:rPr lang="en-US" dirty="0"/>
              <a:t> </a:t>
            </a:r>
            <a:r>
              <a:rPr lang="en-US" dirty="0" err="1"/>
              <a:t>Sathe</a:t>
            </a:r>
            <a:endParaRPr lang="en-US" dirty="0"/>
          </a:p>
          <a:p>
            <a:pPr lvl="1"/>
            <a:r>
              <a:rPr lang="en-US" dirty="0"/>
              <a:t>Test, Debug &amp; Reliability – </a:t>
            </a:r>
            <a:r>
              <a:rPr lang="en-US" dirty="0">
                <a:solidFill>
                  <a:schemeClr val="tx1"/>
                </a:solidFill>
              </a:rPr>
              <a:t>Takahiro Yamaguchi</a:t>
            </a:r>
          </a:p>
          <a:p>
            <a:pPr lvl="1"/>
            <a:r>
              <a:rPr lang="en-US" dirty="0"/>
              <a:t>Wireless Designs – </a:t>
            </a:r>
            <a:r>
              <a:rPr lang="en-US" dirty="0">
                <a:solidFill>
                  <a:schemeClr val="tx1"/>
                </a:solidFill>
              </a:rPr>
              <a:t>Howard </a:t>
            </a:r>
            <a:r>
              <a:rPr lang="en-US" dirty="0" err="1">
                <a:solidFill>
                  <a:schemeClr val="tx1"/>
                </a:solidFill>
              </a:rPr>
              <a:t>Luong</a:t>
            </a:r>
            <a:endParaRPr lang="en-US" dirty="0">
              <a:solidFill>
                <a:schemeClr val="tx1"/>
              </a:solidFill>
            </a:endParaRPr>
          </a:p>
          <a:p>
            <a:pPr lvl="1"/>
            <a:r>
              <a:rPr lang="en-US" dirty="0" err="1"/>
              <a:t>Wireline</a:t>
            </a:r>
            <a:r>
              <a:rPr lang="en-US" dirty="0"/>
              <a:t> Communications – </a:t>
            </a:r>
            <a:r>
              <a:rPr lang="en-US" dirty="0" err="1">
                <a:solidFill>
                  <a:schemeClr val="tx1"/>
                </a:solidFill>
              </a:rPr>
              <a:t>Elad</a:t>
            </a:r>
            <a:r>
              <a:rPr lang="en-US" dirty="0">
                <a:solidFill>
                  <a:schemeClr val="tx1"/>
                </a:solidFill>
              </a:rPr>
              <a:t> </a:t>
            </a:r>
            <a:r>
              <a:rPr lang="en-US" dirty="0" err="1">
                <a:solidFill>
                  <a:schemeClr val="tx1"/>
                </a:solidFill>
              </a:rPr>
              <a:t>Alon</a:t>
            </a:r>
            <a:endParaRPr lang="en-US" dirty="0">
              <a:solidFill>
                <a:schemeClr val="tx1"/>
              </a:solidFill>
            </a:endParaRPr>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4"/>
          <p:cNvSpPr>
            <a:spLocks noChangeArrowheads="1"/>
          </p:cNvSpPr>
          <p:nvPr/>
        </p:nvSpPr>
        <p:spPr bwMode="auto">
          <a:xfrm>
            <a:off x="228600" y="5029200"/>
            <a:ext cx="8715375" cy="1143000"/>
          </a:xfrm>
          <a:prstGeom prst="rect">
            <a:avLst/>
          </a:prstGeom>
          <a:solidFill>
            <a:srgbClr val="E8E8EF"/>
          </a:solidFill>
          <a:ln w="9525" algn="ctr">
            <a:solidFill>
              <a:srgbClr val="2F549D"/>
            </a:solidFill>
            <a:round/>
            <a:headEnd/>
            <a:tailEnd/>
          </a:ln>
        </p:spPr>
        <p:txBody>
          <a:bodyPr/>
          <a:lstStyle/>
          <a:p>
            <a:endParaRPr lang="en-US"/>
          </a:p>
        </p:txBody>
      </p:sp>
      <p:sp>
        <p:nvSpPr>
          <p:cNvPr id="40963" name="Title 1"/>
          <p:cNvSpPr>
            <a:spLocks noGrp="1"/>
          </p:cNvSpPr>
          <p:nvPr>
            <p:ph type="title"/>
          </p:nvPr>
        </p:nvSpPr>
        <p:spPr/>
        <p:txBody>
          <a:bodyPr/>
          <a:lstStyle/>
          <a:p>
            <a:r>
              <a:rPr lang="en-US" smtClean="0"/>
              <a:t>Agenda (morning)</a:t>
            </a:r>
          </a:p>
        </p:txBody>
      </p:sp>
      <p:sp>
        <p:nvSpPr>
          <p:cNvPr id="40964" name="Content Placeholder 2"/>
          <p:cNvSpPr>
            <a:spLocks noGrp="1"/>
          </p:cNvSpPr>
          <p:nvPr>
            <p:ph idx="1"/>
          </p:nvPr>
        </p:nvSpPr>
        <p:spPr>
          <a:xfrm>
            <a:off x="457200" y="1143000"/>
            <a:ext cx="8228013" cy="4986338"/>
          </a:xfrm>
        </p:spPr>
        <p:txBody>
          <a:bodyPr/>
          <a:lstStyle/>
          <a:p>
            <a:r>
              <a:rPr lang="en-US" b="1" dirty="0" smtClean="0">
                <a:solidFill>
                  <a:schemeClr val="tx1"/>
                </a:solidFill>
              </a:rPr>
              <a:t>7:30 AM	Meet the committee and continental breakfast</a:t>
            </a:r>
          </a:p>
          <a:p>
            <a:r>
              <a:rPr lang="en-US" b="1" dirty="0" smtClean="0">
                <a:solidFill>
                  <a:schemeClr val="tx1"/>
                </a:solidFill>
              </a:rPr>
              <a:t>8:00 AM	Call to order </a:t>
            </a:r>
          </a:p>
          <a:p>
            <a:pPr lvl="1"/>
            <a:r>
              <a:rPr lang="en-US" dirty="0" smtClean="0"/>
              <a:t>Introductory remarks – Ramesh Harjani, General Chair</a:t>
            </a:r>
          </a:p>
          <a:p>
            <a:pPr lvl="1"/>
            <a:r>
              <a:rPr lang="en-US" dirty="0" smtClean="0"/>
              <a:t>Welcome, introduction of new members – Kimo Tam, Technical Chair</a:t>
            </a:r>
          </a:p>
          <a:p>
            <a:r>
              <a:rPr lang="en-US" b="1" dirty="0" smtClean="0">
                <a:solidFill>
                  <a:schemeClr val="tx1"/>
                </a:solidFill>
              </a:rPr>
              <a:t>8:20 AM	CICC 2014 review &amp; feedback</a:t>
            </a:r>
          </a:p>
          <a:p>
            <a:pPr lvl="1"/>
            <a:r>
              <a:rPr lang="en-US" dirty="0" smtClean="0"/>
              <a:t>Don Thelen, Conference Chair</a:t>
            </a:r>
          </a:p>
          <a:p>
            <a:r>
              <a:rPr lang="en-US" b="1" dirty="0" smtClean="0">
                <a:solidFill>
                  <a:schemeClr val="tx1"/>
                </a:solidFill>
              </a:rPr>
              <a:t>8:30 AM	CICC 2015 TPC – Kimo Tam</a:t>
            </a:r>
          </a:p>
          <a:p>
            <a:pPr lvl="1"/>
            <a:r>
              <a:rPr lang="en-US" dirty="0" smtClean="0"/>
              <a:t>Goals and responsibilities</a:t>
            </a:r>
          </a:p>
          <a:p>
            <a:pPr lvl="1"/>
            <a:r>
              <a:rPr lang="en-US" dirty="0" smtClean="0"/>
              <a:t>TPC questionnaire feedback </a:t>
            </a:r>
          </a:p>
          <a:p>
            <a:r>
              <a:rPr lang="en-US" b="1" dirty="0" smtClean="0">
                <a:solidFill>
                  <a:schemeClr val="tx1"/>
                </a:solidFill>
              </a:rPr>
              <a:t>9:00 AM	Special events planning</a:t>
            </a:r>
          </a:p>
          <a:p>
            <a:pPr lvl="1"/>
            <a:r>
              <a:rPr lang="en-US" dirty="0" smtClean="0"/>
              <a:t>Keynote speaker – Ramesh Harjani</a:t>
            </a:r>
          </a:p>
          <a:p>
            <a:pPr lvl="1"/>
            <a:r>
              <a:rPr lang="en-US" dirty="0" smtClean="0"/>
              <a:t>Luncheon speaker – Don Thelen</a:t>
            </a:r>
          </a:p>
          <a:p>
            <a:endParaRPr lang="en-US" dirty="0" smtClean="0"/>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p:cNvSpPr>
            <a:spLocks noGrp="1" noChangeArrowheads="1"/>
          </p:cNvSpPr>
          <p:nvPr>
            <p:ph type="title"/>
          </p:nvPr>
        </p:nvSpPr>
        <p:spPr/>
        <p:txBody>
          <a:bodyPr/>
          <a:lstStyle/>
          <a:p>
            <a:r>
              <a:rPr lang="en-US" smtClean="0"/>
              <a:t>Keynote   </a:t>
            </a:r>
          </a:p>
        </p:txBody>
      </p:sp>
      <p:sp>
        <p:nvSpPr>
          <p:cNvPr id="41987" name="Rectangle 4"/>
          <p:cNvSpPr>
            <a:spLocks noGrp="1" noChangeArrowheads="1"/>
          </p:cNvSpPr>
          <p:nvPr>
            <p:ph type="body" idx="4294967295"/>
          </p:nvPr>
        </p:nvSpPr>
        <p:spPr>
          <a:xfrm>
            <a:off x="457200" y="1524000"/>
            <a:ext cx="8077200" cy="4191000"/>
          </a:xfrm>
        </p:spPr>
        <p:txBody>
          <a:bodyPr/>
          <a:lstStyle/>
          <a:p>
            <a:r>
              <a:rPr lang="en-US" smtClean="0"/>
              <a:t>Topic:</a:t>
            </a:r>
          </a:p>
          <a:p>
            <a:pPr lvl="1"/>
            <a:r>
              <a:rPr lang="en-US" smtClean="0"/>
              <a:t>Forward looking topic</a:t>
            </a:r>
          </a:p>
          <a:p>
            <a:pPr lvl="1"/>
            <a:r>
              <a:rPr lang="en-US" smtClean="0"/>
              <a:t>Related to chip design in some way</a:t>
            </a:r>
          </a:p>
          <a:p>
            <a:pPr lvl="1"/>
            <a:r>
              <a:rPr lang="en-US" smtClean="0"/>
              <a:t>Something most of attendees would be interested in </a:t>
            </a:r>
          </a:p>
          <a:p>
            <a:pPr lvl="2"/>
            <a:r>
              <a:rPr lang="en-US" smtClean="0"/>
              <a:t>Draw attention to the conference (pre conf publicity)</a:t>
            </a:r>
          </a:p>
          <a:p>
            <a:pPr lvl="2"/>
            <a:r>
              <a:rPr lang="en-US" smtClean="0"/>
              <a:t>Fill the room</a:t>
            </a:r>
          </a:p>
          <a:p>
            <a:pPr lvl="2"/>
            <a:r>
              <a:rPr lang="en-US" smtClean="0"/>
              <a:t>Leave the room excited</a:t>
            </a:r>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Title 1"/>
          <p:cNvSpPr>
            <a:spLocks noGrp="1"/>
          </p:cNvSpPr>
          <p:nvPr>
            <p:ph type="title"/>
          </p:nvPr>
        </p:nvSpPr>
        <p:spPr/>
        <p:txBody>
          <a:bodyPr/>
          <a:lstStyle/>
          <a:p>
            <a:r>
              <a:rPr lang="en-US" smtClean="0"/>
              <a:t>Recommend Keynote Speaker </a:t>
            </a:r>
          </a:p>
        </p:txBody>
      </p:sp>
      <p:sp>
        <p:nvSpPr>
          <p:cNvPr id="43011" name="Content Placeholder 2"/>
          <p:cNvSpPr>
            <a:spLocks noGrp="1"/>
          </p:cNvSpPr>
          <p:nvPr>
            <p:ph idx="1"/>
          </p:nvPr>
        </p:nvSpPr>
        <p:spPr>
          <a:xfrm>
            <a:off x="457200" y="1066800"/>
            <a:ext cx="8228013" cy="5062538"/>
          </a:xfrm>
        </p:spPr>
        <p:txBody>
          <a:bodyPr/>
          <a:lstStyle/>
          <a:p>
            <a:r>
              <a:rPr lang="en-US" sz="2800" u="sng" smtClean="0"/>
              <a:t>Identify</a:t>
            </a:r>
            <a:r>
              <a:rPr lang="en-US" sz="2800" smtClean="0"/>
              <a:t> someone most of attendees would be interested in </a:t>
            </a:r>
          </a:p>
          <a:p>
            <a:pPr lvl="1"/>
            <a:r>
              <a:rPr lang="en-US" sz="2400" smtClean="0"/>
              <a:t>Draw attention to the conference (pre conf publicity)</a:t>
            </a:r>
          </a:p>
          <a:p>
            <a:pPr lvl="1"/>
            <a:r>
              <a:rPr lang="en-US" sz="2400" smtClean="0"/>
              <a:t>Fill the room</a:t>
            </a:r>
          </a:p>
          <a:p>
            <a:pPr lvl="1"/>
            <a:r>
              <a:rPr lang="en-US" sz="2400" smtClean="0"/>
              <a:t>Leave the room excited</a:t>
            </a:r>
          </a:p>
          <a:p>
            <a:pPr lvl="1">
              <a:buFont typeface="Tahoma" pitchFamily="34" charset="0"/>
              <a:buNone/>
            </a:pPr>
            <a:endParaRPr lang="en-US" sz="2400" smtClean="0"/>
          </a:p>
          <a:p>
            <a:r>
              <a:rPr lang="en-US" sz="2800" smtClean="0"/>
              <a:t>Email me the name and contact information (if you have them)</a:t>
            </a:r>
          </a:p>
          <a:p>
            <a:r>
              <a:rPr lang="en-US" sz="2800" smtClean="0"/>
              <a:t>Suggest what you think the speaker should present</a:t>
            </a:r>
          </a:p>
          <a:p>
            <a:pPr>
              <a:buFont typeface="Tahoma" pitchFamily="34" charset="0"/>
              <a:buNone/>
            </a:pPr>
            <a:endParaRPr lang="en-US" sz="2800" smtClean="0"/>
          </a:p>
        </p:txBody>
      </p:sp>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1" name="Title 1"/>
          <p:cNvSpPr>
            <a:spLocks noGrp="1"/>
          </p:cNvSpPr>
          <p:nvPr>
            <p:ph type="title"/>
          </p:nvPr>
        </p:nvSpPr>
        <p:spPr/>
        <p:txBody>
          <a:bodyPr/>
          <a:lstStyle/>
          <a:p>
            <a:r>
              <a:rPr lang="en-US" dirty="0" smtClean="0"/>
              <a:t>Keynote Speaker List</a:t>
            </a:r>
          </a:p>
        </p:txBody>
      </p:sp>
      <p:graphicFrame>
        <p:nvGraphicFramePr>
          <p:cNvPr id="2050" name="Object 2"/>
          <p:cNvGraphicFramePr>
            <a:graphicFrameLocks noChangeAspect="1"/>
          </p:cNvGraphicFramePr>
          <p:nvPr>
            <p:extLst>
              <p:ext uri="{D42A27DB-BD31-4B8C-83A1-F6EECF244321}">
                <p14:modId xmlns:p14="http://schemas.microsoft.com/office/powerpoint/2010/main" val="686464114"/>
              </p:ext>
            </p:extLst>
          </p:nvPr>
        </p:nvGraphicFramePr>
        <p:xfrm>
          <a:off x="533400" y="1447800"/>
          <a:ext cx="7815263" cy="3810000"/>
        </p:xfrm>
        <a:graphic>
          <a:graphicData uri="http://schemas.openxmlformats.org/presentationml/2006/ole">
            <mc:AlternateContent xmlns:mc="http://schemas.openxmlformats.org/markup-compatibility/2006">
              <mc:Choice xmlns:v="urn:schemas-microsoft-com:vml" Requires="v">
                <p:oleObj spid="_x0000_s3191" name="Worksheet" r:id="rId3" imgW="6267487" imgH="2990864" progId="Excel.Sheet.8">
                  <p:embed/>
                </p:oleObj>
              </mc:Choice>
              <mc:Fallback>
                <p:oleObj name="Worksheet" r:id="rId3" imgW="6267487" imgH="2990864" progId="Excel.Sheet.8">
                  <p:embed/>
                  <p:pic>
                    <p:nvPicPr>
                      <p:cNvPr id="0" name="Picture 6"/>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533400" y="1447800"/>
                        <a:ext cx="7815263" cy="3810000"/>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
        <p:nvSpPr>
          <p:cNvPr id="2052" name="TextBox 3"/>
          <p:cNvSpPr txBox="1">
            <a:spLocks noChangeArrowheads="1"/>
          </p:cNvSpPr>
          <p:nvPr/>
        </p:nvSpPr>
        <p:spPr bwMode="auto">
          <a:xfrm>
            <a:off x="762000" y="5705475"/>
            <a:ext cx="8001000" cy="923925"/>
          </a:xfrm>
          <a:prstGeom prst="rect">
            <a:avLst/>
          </a:prstGeom>
          <a:noFill/>
          <a:ln w="9525">
            <a:noFill/>
            <a:miter lim="800000"/>
            <a:headEnd/>
            <a:tailEnd/>
          </a:ln>
        </p:spPr>
        <p:txBody>
          <a:bodyPr>
            <a:spAutoFit/>
          </a:bodyPr>
          <a:lstStyle/>
          <a:p>
            <a:pPr marL="342900" indent="-342900"/>
            <a:r>
              <a:rPr lang="en-US" dirty="0"/>
              <a:t>If you know any of these speakers please see me after or email me</a:t>
            </a:r>
          </a:p>
          <a:p>
            <a:pPr marL="342900" indent="-342900"/>
            <a:r>
              <a:rPr lang="en-US" dirty="0"/>
              <a:t>e.g.  Help me touch bases with your CEO (ARM, Samsung, TSMC, Marvel, etc)</a:t>
            </a:r>
          </a:p>
          <a:p>
            <a:pPr marL="342900" indent="-342900">
              <a:buFont typeface="Arial" charset="0"/>
              <a:buAutoNum type="arabicPeriod"/>
            </a:pPr>
            <a:endParaRPr lang="en-US" dirty="0"/>
          </a:p>
        </p:txBody>
      </p:sp>
    </p:spTree>
    <p:extLst>
      <p:ext uri="{BB962C8B-B14F-4D97-AF65-F5344CB8AC3E}">
        <p14:creationId xmlns:p14="http://schemas.microsoft.com/office/powerpoint/2010/main" val="1006011116"/>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CICC 2014 – Keynote Speaker</a:t>
            </a:r>
            <a:endParaRPr lang="en-US" dirty="0"/>
          </a:p>
        </p:txBody>
      </p:sp>
      <p:sp>
        <p:nvSpPr>
          <p:cNvPr id="3" name="Content Placeholder 2"/>
          <p:cNvSpPr>
            <a:spLocks noGrp="1"/>
          </p:cNvSpPr>
          <p:nvPr>
            <p:ph idx="1"/>
          </p:nvPr>
        </p:nvSpPr>
        <p:spPr>
          <a:xfrm>
            <a:off x="457200" y="914400"/>
            <a:ext cx="8305800" cy="5214939"/>
          </a:xfrm>
        </p:spPr>
        <p:txBody>
          <a:bodyPr/>
          <a:lstStyle/>
          <a:p>
            <a:pPr>
              <a:buNone/>
            </a:pPr>
            <a:r>
              <a:rPr lang="en-US" sz="2000" b="0" dirty="0" smtClean="0"/>
              <a:t>						Dr. Ahmad Bahai is the Chief Technology Officer of TI’s </a:t>
            </a:r>
          </a:p>
          <a:p>
            <a:pPr>
              <a:buNone/>
            </a:pPr>
            <a:r>
              <a:rPr lang="en-US" sz="2000" b="0" dirty="0" smtClean="0"/>
              <a:t>						Analog and director of TI Corporate Research, Kilby Labs.</a:t>
            </a:r>
          </a:p>
          <a:p>
            <a:pPr>
              <a:buNone/>
            </a:pPr>
            <a:r>
              <a:rPr lang="en-US" sz="2000" b="0" dirty="0" smtClean="0"/>
              <a:t>						He was previously CTO of National Semiconductor and </a:t>
            </a:r>
          </a:p>
          <a:p>
            <a:pPr>
              <a:buNone/>
            </a:pPr>
            <a:r>
              <a:rPr lang="en-US" sz="2000" b="0" dirty="0" smtClean="0"/>
              <a:t>						director of research labs at National Semiconductor. He </a:t>
            </a:r>
          </a:p>
          <a:p>
            <a:pPr>
              <a:buNone/>
            </a:pPr>
            <a:r>
              <a:rPr lang="en-US" sz="2000" b="0" dirty="0" smtClean="0"/>
              <a:t>						also is a consulting professor at Stanford University and </a:t>
            </a:r>
          </a:p>
          <a:p>
            <a:pPr>
              <a:buNone/>
            </a:pPr>
            <a:r>
              <a:rPr lang="en-US" sz="2000" b="0" dirty="0" smtClean="0"/>
              <a:t>						IEEE Fellow. Previously, he was the technical manager of the communication and mixed-signal processing research group at Bell Laboratories until 1997 and Professor-In-Residence at University of California, Berkeley. He later co-founded </a:t>
            </a:r>
            <a:r>
              <a:rPr lang="en-US" sz="2000" b="0" dirty="0" err="1" smtClean="0"/>
              <a:t>Algorex</a:t>
            </a:r>
            <a:r>
              <a:rPr lang="en-US" sz="2000" b="0" dirty="0" smtClean="0"/>
              <a:t>, an IC and system design company for communication and acoustic applications, which was acquired by National Semiconductor. </a:t>
            </a:r>
          </a:p>
          <a:p>
            <a:pPr>
              <a:buNone/>
            </a:pPr>
            <a:r>
              <a:rPr lang="en-US" sz="2000" b="0" dirty="0" smtClean="0"/>
              <a:t>Dr. Bahai has more than 80 IEEE/IEE publications and 35 patents on systems and circuits. He received his Master of Science degree from Imperial College, University of London and Ph.D. from University of California at Berkeley, all in electrical engineering.</a:t>
            </a:r>
            <a:endParaRPr lang="en-US" sz="2000" b="0" dirty="0"/>
          </a:p>
        </p:txBody>
      </p:sp>
      <p:pic>
        <p:nvPicPr>
          <p:cNvPr id="1026" name="Picture 2" descr="E:\CICC\CICC2014\Keynote_Ahmad Bahai.jpg"/>
          <p:cNvPicPr>
            <a:picLocks noChangeAspect="1" noChangeArrowheads="1"/>
          </p:cNvPicPr>
          <p:nvPr/>
        </p:nvPicPr>
        <p:blipFill>
          <a:blip r:embed="rId2" cstate="print"/>
          <a:srcRect/>
          <a:stretch>
            <a:fillRect/>
          </a:stretch>
        </p:blipFill>
        <p:spPr bwMode="auto">
          <a:xfrm>
            <a:off x="1066800" y="914400"/>
            <a:ext cx="1364343" cy="1874378"/>
          </a:xfrm>
          <a:prstGeom prst="rect">
            <a:avLst/>
          </a:prstGeom>
          <a:noFill/>
        </p:spPr>
      </p:pic>
    </p:spTree>
    <p:extLst>
      <p:ext uri="{BB962C8B-B14F-4D97-AF65-F5344CB8AC3E}">
        <p14:creationId xmlns:p14="http://schemas.microsoft.com/office/powerpoint/2010/main" val="2280893452"/>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itle 1"/>
          <p:cNvSpPr>
            <a:spLocks noGrp="1"/>
          </p:cNvSpPr>
          <p:nvPr>
            <p:ph type="title"/>
          </p:nvPr>
        </p:nvSpPr>
        <p:spPr/>
        <p:txBody>
          <a:bodyPr/>
          <a:lstStyle/>
          <a:p>
            <a:r>
              <a:rPr lang="en-US" dirty="0" smtClean="0"/>
              <a:t>CICC 2013 – Keynote Address</a:t>
            </a:r>
          </a:p>
        </p:txBody>
      </p:sp>
      <p:sp>
        <p:nvSpPr>
          <p:cNvPr id="10243" name="Content Placeholder 2"/>
          <p:cNvSpPr>
            <a:spLocks noGrp="1"/>
          </p:cNvSpPr>
          <p:nvPr>
            <p:ph idx="1"/>
          </p:nvPr>
        </p:nvSpPr>
        <p:spPr>
          <a:xfrm>
            <a:off x="457200" y="1143000"/>
            <a:ext cx="8228013" cy="4986338"/>
          </a:xfrm>
        </p:spPr>
        <p:txBody>
          <a:bodyPr/>
          <a:lstStyle/>
          <a:p>
            <a:r>
              <a:rPr lang="en-US" b="1" dirty="0" smtClean="0"/>
              <a:t>Keynote: </a:t>
            </a:r>
            <a:r>
              <a:rPr lang="en-US" b="1" dirty="0" smtClean="0">
                <a:solidFill>
                  <a:schemeClr val="tx1"/>
                </a:solidFill>
              </a:rPr>
              <a:t>Mark Horowitz– Stanford University</a:t>
            </a:r>
            <a:endParaRPr lang="en-US" b="1" dirty="0" smtClean="0"/>
          </a:p>
          <a:p>
            <a:pPr>
              <a:buFont typeface="Tahoma" pitchFamily="34" charset="0"/>
              <a:buNone/>
            </a:pPr>
            <a:endParaRPr lang="en-US" b="1" dirty="0" smtClean="0"/>
          </a:p>
          <a:p>
            <a:pPr>
              <a:buFont typeface="Tahoma" pitchFamily="34" charset="0"/>
              <a:buNone/>
            </a:pPr>
            <a:endParaRPr lang="en-US" b="1" dirty="0" smtClean="0"/>
          </a:p>
          <a:p>
            <a:pPr>
              <a:buFont typeface="Tahoma" pitchFamily="34" charset="0"/>
              <a:buNone/>
            </a:pPr>
            <a:endParaRPr lang="en-US" b="1" dirty="0" smtClean="0"/>
          </a:p>
          <a:p>
            <a:endParaRPr lang="en-US" b="1" dirty="0" smtClean="0"/>
          </a:p>
          <a:p>
            <a:endParaRPr lang="en-US" b="1" dirty="0" smtClean="0"/>
          </a:p>
        </p:txBody>
      </p:sp>
      <p:sp>
        <p:nvSpPr>
          <p:cNvPr id="2" name="Rectangle 1"/>
          <p:cNvSpPr/>
          <p:nvPr/>
        </p:nvSpPr>
        <p:spPr>
          <a:xfrm>
            <a:off x="2209800" y="1676400"/>
            <a:ext cx="6477000" cy="4524315"/>
          </a:xfrm>
          <a:prstGeom prst="rect">
            <a:avLst/>
          </a:prstGeom>
        </p:spPr>
        <p:txBody>
          <a:bodyPr wrap="square">
            <a:spAutoFit/>
          </a:bodyPr>
          <a:lstStyle/>
          <a:p>
            <a:r>
              <a:rPr lang="en-US" sz="2400" dirty="0" smtClean="0">
                <a:solidFill>
                  <a:schemeClr val="tx1"/>
                </a:solidFill>
              </a:rPr>
              <a:t>Prof. Horowitz, recipient of the IEEE Donald O. Pederson Award in Solid-State Circuits in 2006, is recognized  as one of the leading scholars of his generation in  integrated circuits and systems design, has led a number of processor designs during his Stanford career,  including: MIPS-X, one of the first processors to include an on-chip instruction cache; Torch, a statically-scheduled, superscalar processor; Flash, a flexible DSM machine; and Smash, a reconfigurable polymorphic many-core processor. </a:t>
            </a:r>
          </a:p>
        </p:txBody>
      </p:sp>
      <p:pic>
        <p:nvPicPr>
          <p:cNvPr id="6" name="Picture 5" descr="horowitz.jpg"/>
          <p:cNvPicPr>
            <a:picLocks noChangeAspect="1"/>
          </p:cNvPicPr>
          <p:nvPr/>
        </p:nvPicPr>
        <p:blipFill>
          <a:blip r:embed="rId2" cstate="print"/>
          <a:stretch>
            <a:fillRect/>
          </a:stretch>
        </p:blipFill>
        <p:spPr>
          <a:xfrm>
            <a:off x="152400" y="1820718"/>
            <a:ext cx="1981200" cy="2446482"/>
          </a:xfrm>
          <a:prstGeom prst="rect">
            <a:avLst/>
          </a:prstGeom>
        </p:spPr>
      </p:pic>
    </p:spTree>
    <p:extLst>
      <p:ext uri="{BB962C8B-B14F-4D97-AF65-F5344CB8AC3E}">
        <p14:creationId xmlns:p14="http://schemas.microsoft.com/office/powerpoint/2010/main" val="1415611731"/>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44034" name="Title 1"/>
          <p:cNvSpPr>
            <a:spLocks noGrp="1"/>
          </p:cNvSpPr>
          <p:nvPr>
            <p:ph type="title"/>
          </p:nvPr>
        </p:nvSpPr>
        <p:spPr>
          <a:xfrm>
            <a:off x="609600" y="77788"/>
            <a:ext cx="7770813" cy="989012"/>
          </a:xfrm>
        </p:spPr>
        <p:txBody>
          <a:bodyPr/>
          <a:lstStyle/>
          <a:p>
            <a:r>
              <a:rPr lang="en-US" dirty="0" smtClean="0"/>
              <a:t>2015 Questionnaire Feedback</a:t>
            </a:r>
          </a:p>
        </p:txBody>
      </p:sp>
      <p:sp>
        <p:nvSpPr>
          <p:cNvPr id="3" name="Content Placeholder 2"/>
          <p:cNvSpPr>
            <a:spLocks noGrp="1"/>
          </p:cNvSpPr>
          <p:nvPr>
            <p:ph idx="1"/>
          </p:nvPr>
        </p:nvSpPr>
        <p:spPr>
          <a:xfrm>
            <a:off x="152400" y="1219200"/>
            <a:ext cx="8991600" cy="4953000"/>
          </a:xfrm>
        </p:spPr>
        <p:txBody>
          <a:bodyPr>
            <a:normAutofit fontScale="40000" lnSpcReduction="20000"/>
          </a:bodyPr>
          <a:lstStyle/>
          <a:p>
            <a:pPr>
              <a:buFont typeface="Tahoma" pitchFamily="34" charset="0"/>
              <a:buNone/>
              <a:defRPr/>
            </a:pPr>
            <a:r>
              <a:rPr lang="en-US" sz="7000" b="1" dirty="0" smtClean="0"/>
              <a:t>Keynote speaker</a:t>
            </a:r>
            <a:r>
              <a:rPr lang="en-US" sz="4500" b="1" dirty="0" smtClean="0"/>
              <a:t>: </a:t>
            </a:r>
            <a:endParaRPr lang="en-US" sz="4500" dirty="0" smtClean="0"/>
          </a:p>
          <a:p>
            <a:pPr>
              <a:buFont typeface="Tahoma" pitchFamily="34" charset="0"/>
              <a:buNone/>
              <a:defRPr/>
            </a:pPr>
            <a:endParaRPr lang="en-US" dirty="0" smtClean="0"/>
          </a:p>
          <a:p>
            <a:pPr>
              <a:buFont typeface="Tahoma" pitchFamily="34" charset="0"/>
              <a:buNone/>
              <a:defRPr/>
            </a:pPr>
            <a:r>
              <a:rPr lang="en-US" sz="5000" dirty="0" smtClean="0"/>
              <a:t>Industry CTO:</a:t>
            </a:r>
          </a:p>
          <a:p>
            <a:pPr lvl="1">
              <a:defRPr/>
            </a:pPr>
            <a:r>
              <a:rPr lang="en-US" sz="5000" b="1" dirty="0" smtClean="0"/>
              <a:t>Patrick Chiang: </a:t>
            </a:r>
            <a:r>
              <a:rPr lang="en-US" sz="5000" dirty="0" err="1" smtClean="0"/>
              <a:t>Shekhar</a:t>
            </a:r>
            <a:r>
              <a:rPr lang="en-US" sz="5000" dirty="0" smtClean="0"/>
              <a:t> </a:t>
            </a:r>
            <a:r>
              <a:rPr lang="en-US" sz="5000" dirty="0" err="1" smtClean="0"/>
              <a:t>Borkar</a:t>
            </a:r>
            <a:r>
              <a:rPr lang="en-US" sz="5000" dirty="0" smtClean="0"/>
              <a:t>, Director Microprocessor Technology Lab Intel</a:t>
            </a:r>
          </a:p>
          <a:p>
            <a:pPr lvl="1">
              <a:defRPr/>
            </a:pPr>
            <a:r>
              <a:rPr lang="en-US" sz="5000" b="1" dirty="0" smtClean="0"/>
              <a:t>Yusuf Haque: </a:t>
            </a:r>
            <a:r>
              <a:rPr lang="en-US" sz="5000" dirty="0" smtClean="0"/>
              <a:t>Someone from SIA</a:t>
            </a:r>
          </a:p>
          <a:p>
            <a:pPr lvl="1">
              <a:defRPr/>
            </a:pPr>
            <a:r>
              <a:rPr lang="en-US" sz="5000" b="1" dirty="0" err="1" smtClean="0"/>
              <a:t>Xicheng</a:t>
            </a:r>
            <a:r>
              <a:rPr lang="en-US" sz="5000" b="1" dirty="0" smtClean="0"/>
              <a:t> Jiang</a:t>
            </a:r>
            <a:r>
              <a:rPr lang="en-US" sz="5000" dirty="0" smtClean="0"/>
              <a:t>: Henry </a:t>
            </a:r>
            <a:r>
              <a:rPr lang="en-US" sz="5000" dirty="0" err="1" smtClean="0"/>
              <a:t>Samueli</a:t>
            </a:r>
            <a:r>
              <a:rPr lang="en-US" sz="5000" dirty="0" smtClean="0"/>
              <a:t>, CTO Broadcom</a:t>
            </a:r>
          </a:p>
          <a:p>
            <a:pPr lvl="1">
              <a:defRPr/>
            </a:pPr>
            <a:r>
              <a:rPr lang="en-US" sz="5000" b="1" dirty="0" smtClean="0"/>
              <a:t>Takamaro Kikkawa:</a:t>
            </a:r>
            <a:r>
              <a:rPr lang="en-US" sz="5000" dirty="0" smtClean="0"/>
              <a:t>  Mark Bohr, Intel</a:t>
            </a:r>
          </a:p>
          <a:p>
            <a:pPr lvl="1">
              <a:defRPr/>
            </a:pPr>
            <a:r>
              <a:rPr lang="en-US" sz="5000" b="1" dirty="0" smtClean="0"/>
              <a:t>Colin McAndrew: </a:t>
            </a:r>
            <a:r>
              <a:rPr lang="en-US" sz="5000" dirty="0" smtClean="0"/>
              <a:t>Ken Hansen, CTO Freescale Semiconductor</a:t>
            </a:r>
          </a:p>
          <a:p>
            <a:pPr lvl="1">
              <a:defRPr/>
            </a:pPr>
            <a:r>
              <a:rPr lang="en-US" sz="5000" b="1" dirty="0" err="1" smtClean="0"/>
              <a:t>Shariar</a:t>
            </a:r>
            <a:r>
              <a:rPr lang="en-US" sz="5000" b="1" dirty="0" smtClean="0"/>
              <a:t> </a:t>
            </a:r>
            <a:r>
              <a:rPr lang="en-US" sz="5000" b="1" dirty="0" err="1" smtClean="0"/>
              <a:t>Mirrabassi</a:t>
            </a:r>
            <a:r>
              <a:rPr lang="en-US" sz="5000" dirty="0" smtClean="0"/>
              <a:t>: Ian Young, Intel</a:t>
            </a:r>
          </a:p>
          <a:p>
            <a:pPr>
              <a:buFont typeface="Tahoma" pitchFamily="34" charset="0"/>
              <a:buNone/>
              <a:defRPr/>
            </a:pPr>
            <a:r>
              <a:rPr lang="en-US" sz="5000" dirty="0" smtClean="0"/>
              <a:t>Experts:</a:t>
            </a:r>
          </a:p>
          <a:p>
            <a:pPr lvl="1">
              <a:defRPr/>
            </a:pPr>
            <a:r>
              <a:rPr lang="en-US" sz="5000" b="1" dirty="0" smtClean="0"/>
              <a:t>Rajiv Joshi:  </a:t>
            </a:r>
            <a:r>
              <a:rPr lang="en-US" sz="5000" dirty="0" smtClean="0"/>
              <a:t>Dave </a:t>
            </a:r>
            <a:r>
              <a:rPr lang="en-US" sz="5000" dirty="0" err="1" smtClean="0"/>
              <a:t>Ferruchi</a:t>
            </a:r>
            <a:r>
              <a:rPr lang="en-US" sz="5000" dirty="0" smtClean="0"/>
              <a:t> (IBM, Watson Computing System)</a:t>
            </a:r>
            <a:r>
              <a:rPr lang="en-US" sz="5000" b="1" dirty="0" smtClean="0"/>
              <a:t> </a:t>
            </a:r>
            <a:r>
              <a:rPr lang="en-US" sz="5000" dirty="0" err="1" smtClean="0"/>
              <a:t>Anantha</a:t>
            </a:r>
            <a:r>
              <a:rPr lang="en-US" sz="5000" dirty="0" smtClean="0"/>
              <a:t> </a:t>
            </a:r>
            <a:r>
              <a:rPr lang="en-US" sz="5000" dirty="0" err="1" smtClean="0"/>
              <a:t>Chandrakasan</a:t>
            </a:r>
            <a:r>
              <a:rPr lang="en-US" sz="5000" dirty="0" smtClean="0"/>
              <a:t> (MIT)</a:t>
            </a:r>
          </a:p>
          <a:p>
            <a:pPr lvl="1">
              <a:defRPr/>
            </a:pPr>
            <a:r>
              <a:rPr lang="en-US" sz="5000" b="1" dirty="0" smtClean="0"/>
              <a:t>Colin McAndrew: </a:t>
            </a:r>
            <a:r>
              <a:rPr lang="en-US" sz="5000" dirty="0" smtClean="0"/>
              <a:t> Lawrence Krauss (</a:t>
            </a:r>
            <a:r>
              <a:rPr lang="en-US" sz="5000" u="sng" dirty="0" smtClean="0">
                <a:hlinkClick r:id="rId2"/>
              </a:rPr>
              <a:t>http://krauss.faculty.asu.edu/#bio</a:t>
            </a:r>
            <a:r>
              <a:rPr lang="en-US" sz="5000" dirty="0" smtClean="0"/>
              <a:t>). Life, The Universe and Nothing </a:t>
            </a:r>
          </a:p>
          <a:p>
            <a:pPr lvl="1">
              <a:defRPr/>
            </a:pPr>
            <a:r>
              <a:rPr lang="en-US" sz="5000" b="1" dirty="0" smtClean="0"/>
              <a:t>Shahriar </a:t>
            </a:r>
            <a:r>
              <a:rPr lang="en-US" sz="5000" b="1" dirty="0" err="1" smtClean="0"/>
              <a:t>Mirrabassi</a:t>
            </a:r>
            <a:r>
              <a:rPr lang="en-US" sz="5000" dirty="0" smtClean="0"/>
              <a:t>: Chris </a:t>
            </a:r>
            <a:r>
              <a:rPr lang="en-US" sz="5000" dirty="0" err="1" smtClean="0"/>
              <a:t>Toumazou</a:t>
            </a:r>
            <a:r>
              <a:rPr lang="en-US" sz="5000" dirty="0" smtClean="0"/>
              <a:t>, Gangadhar Burra (Q), Reid Harrison</a:t>
            </a:r>
          </a:p>
          <a:p>
            <a:pPr lvl="1">
              <a:defRPr/>
            </a:pPr>
            <a:r>
              <a:rPr lang="en-US" sz="5000" b="1" dirty="0" smtClean="0"/>
              <a:t>Sam Palermo: </a:t>
            </a:r>
            <a:r>
              <a:rPr lang="en-US" sz="5000" dirty="0" smtClean="0"/>
              <a:t>Ken O, UT-Dallas (THz technologies)</a:t>
            </a:r>
          </a:p>
          <a:p>
            <a:pPr lvl="1">
              <a:defRPr/>
            </a:pPr>
            <a:r>
              <a:rPr lang="en-US" sz="5000" b="1" dirty="0" smtClean="0"/>
              <a:t>Ram Venkatraman:</a:t>
            </a:r>
            <a:r>
              <a:rPr lang="en-US" sz="5000" dirty="0" smtClean="0"/>
              <a:t> Krishna Saraswat, Stanford</a:t>
            </a:r>
          </a:p>
        </p:txBody>
      </p:sp>
    </p:spTree>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9394" y="0"/>
            <a:ext cx="8685212" cy="762000"/>
          </a:xfrm>
        </p:spPr>
        <p:txBody>
          <a:bodyPr/>
          <a:lstStyle/>
          <a:p>
            <a:r>
              <a:rPr lang="en-US" dirty="0" smtClean="0"/>
              <a:t>2014 Luncheon Speaker</a:t>
            </a:r>
            <a:endParaRPr lang="en-US" dirty="0"/>
          </a:p>
        </p:txBody>
      </p:sp>
      <p:sp>
        <p:nvSpPr>
          <p:cNvPr id="9" name="Content Placeholder 8"/>
          <p:cNvSpPr>
            <a:spLocks noGrp="1"/>
          </p:cNvSpPr>
          <p:nvPr>
            <p:ph idx="1"/>
          </p:nvPr>
        </p:nvSpPr>
        <p:spPr>
          <a:xfrm>
            <a:off x="1905000" y="914400"/>
            <a:ext cx="6858000" cy="1219200"/>
          </a:xfrm>
          <a:solidFill>
            <a:schemeClr val="accent3"/>
          </a:solidFill>
        </p:spPr>
        <p:txBody>
          <a:bodyPr/>
          <a:lstStyle/>
          <a:p>
            <a:r>
              <a:rPr lang="en-US" sz="2400" dirty="0" smtClean="0">
                <a:solidFill>
                  <a:schemeClr val="tx1"/>
                </a:solidFill>
              </a:rPr>
              <a:t>Tom Lee (Stanford University)</a:t>
            </a:r>
          </a:p>
          <a:p>
            <a:r>
              <a:rPr lang="en-US" sz="2400" dirty="0" smtClean="0">
                <a:solidFill>
                  <a:srgbClr val="0070C0"/>
                </a:solidFill>
              </a:rPr>
              <a:t>The </a:t>
            </a:r>
            <a:r>
              <a:rPr lang="en-US" sz="2400" dirty="0">
                <a:solidFill>
                  <a:srgbClr val="0070C0"/>
                </a:solidFill>
              </a:rPr>
              <a:t>Troubled Birth of Electrical Engineering: Lessons Learned from the First Transatlantic Telegraph </a:t>
            </a:r>
            <a:r>
              <a:rPr lang="en-US" sz="2400" dirty="0" smtClean="0">
                <a:solidFill>
                  <a:srgbClr val="0070C0"/>
                </a:solidFill>
              </a:rPr>
              <a:t>Cable</a:t>
            </a:r>
            <a:endParaRPr lang="en-US" sz="2400" dirty="0">
              <a:solidFill>
                <a:srgbClr val="0070C0"/>
              </a:solidFill>
            </a:endParaRPr>
          </a:p>
        </p:txBody>
      </p:sp>
      <p:pic>
        <p:nvPicPr>
          <p:cNvPr id="3" name="Picture 2"/>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304800" y="685800"/>
            <a:ext cx="1524000" cy="1524000"/>
          </a:xfrm>
          <a:prstGeom prst="rect">
            <a:avLst/>
          </a:prstGeom>
        </p:spPr>
      </p:pic>
      <p:sp>
        <p:nvSpPr>
          <p:cNvPr id="5" name="Content Placeholder 8"/>
          <p:cNvSpPr txBox="1">
            <a:spLocks/>
          </p:cNvSpPr>
          <p:nvPr/>
        </p:nvSpPr>
        <p:spPr bwMode="auto">
          <a:xfrm>
            <a:off x="304800" y="2362200"/>
            <a:ext cx="8457406" cy="4343400"/>
          </a:xfrm>
          <a:prstGeom prst="rect">
            <a:avLst/>
          </a:prstGeom>
          <a:solidFill>
            <a:schemeClr val="accent3"/>
          </a:solidFill>
          <a:ln w="9525">
            <a:noFill/>
            <a:round/>
            <a:headEnd/>
            <a:tailEnd/>
          </a:ln>
        </p:spPr>
        <p:txBody>
          <a:bodyPr vert="horz" wrap="square" lIns="0" tIns="0" rIns="0" bIns="0" numCol="1" anchor="t" anchorCtr="0" compatLnSpc="1">
            <a:prstTxWarp prst="textNoShape">
              <a:avLst/>
            </a:prstTxWarp>
          </a:bodyPr>
          <a:lstStyle>
            <a:lvl1pPr marL="347663" indent="-347663" algn="l" defTabSz="457200" rtl="0" eaLnBrk="0" fontAlgn="base" hangingPunct="0">
              <a:spcBef>
                <a:spcPts val="300"/>
              </a:spcBef>
              <a:spcAft>
                <a:spcPct val="0"/>
              </a:spcAft>
              <a:buClr>
                <a:srgbClr val="000000"/>
              </a:buClr>
              <a:buSzPct val="100000"/>
              <a:buFont typeface="Tahoma" pitchFamily="34" charset="0"/>
              <a:buChar char="•"/>
              <a:defRPr sz="2500">
                <a:solidFill>
                  <a:srgbClr val="000000"/>
                </a:solidFill>
                <a:latin typeface="Calibri" pitchFamily="34" charset="0"/>
                <a:ea typeface="+mn-ea"/>
                <a:cs typeface="+mn-cs"/>
              </a:defRPr>
            </a:lvl1pPr>
            <a:lvl2pPr marL="800100" indent="-338138" algn="l" defTabSz="457200" rtl="0" eaLnBrk="0" fontAlgn="base" hangingPunct="0">
              <a:spcBef>
                <a:spcPts val="300"/>
              </a:spcBef>
              <a:spcAft>
                <a:spcPct val="0"/>
              </a:spcAft>
              <a:buClr>
                <a:srgbClr val="000000"/>
              </a:buClr>
              <a:buSzPct val="100000"/>
              <a:buFont typeface="Tahoma" pitchFamily="34" charset="0"/>
              <a:buChar char="–"/>
              <a:defRPr sz="2200">
                <a:solidFill>
                  <a:srgbClr val="000000"/>
                </a:solidFill>
                <a:latin typeface="Calibri" pitchFamily="34" charset="0"/>
              </a:defRPr>
            </a:lvl2pPr>
            <a:lvl3pPr marL="1263650" indent="-349250" algn="l" defTabSz="457200" rtl="0" eaLnBrk="0" fontAlgn="base" hangingPunct="0">
              <a:spcBef>
                <a:spcPts val="300"/>
              </a:spcBef>
              <a:spcAft>
                <a:spcPct val="0"/>
              </a:spcAft>
              <a:buClr>
                <a:srgbClr val="000000"/>
              </a:buClr>
              <a:buSzPct val="100000"/>
              <a:buFont typeface="Tahoma" pitchFamily="34" charset="0"/>
              <a:buChar char="–"/>
              <a:defRPr sz="2000">
                <a:solidFill>
                  <a:srgbClr val="000000"/>
                </a:solidFill>
                <a:latin typeface="Calibri" pitchFamily="34" charset="0"/>
              </a:defRPr>
            </a:lvl3pPr>
            <a:lvl4pPr marL="1719263" indent="-341313" algn="l" defTabSz="457200" rtl="0" eaLnBrk="0" fontAlgn="base" hangingPunct="0">
              <a:spcBef>
                <a:spcPts val="300"/>
              </a:spcBef>
              <a:spcAft>
                <a:spcPct val="0"/>
              </a:spcAft>
              <a:buClr>
                <a:srgbClr val="000000"/>
              </a:buClr>
              <a:buSzPct val="100000"/>
              <a:buFont typeface="Tahoma" pitchFamily="34" charset="0"/>
              <a:buChar char="–"/>
              <a:defRPr sz="2000">
                <a:solidFill>
                  <a:srgbClr val="000000"/>
                </a:solidFill>
                <a:latin typeface="Calibri" pitchFamily="34" charset="0"/>
              </a:defRPr>
            </a:lvl4pPr>
            <a:lvl5pPr marL="2176463" indent="-342900" algn="l" defTabSz="457200" rtl="0" eaLnBrk="0" fontAlgn="base" hangingPunct="0">
              <a:spcBef>
                <a:spcPts val="300"/>
              </a:spcBef>
              <a:spcAft>
                <a:spcPct val="0"/>
              </a:spcAft>
              <a:buClr>
                <a:srgbClr val="000000"/>
              </a:buClr>
              <a:buSzPct val="100000"/>
              <a:buFont typeface="Tahoma" pitchFamily="34" charset="0"/>
              <a:buChar char="–"/>
              <a:defRPr sz="2000">
                <a:solidFill>
                  <a:srgbClr val="000000"/>
                </a:solidFill>
                <a:latin typeface="Calibri" pitchFamily="34" charset="0"/>
              </a:defRPr>
            </a:lvl5pPr>
            <a:lvl6pPr marL="2633663" indent="-342900" algn="l" defTabSz="457200" rtl="0" eaLnBrk="0" fontAlgn="base" hangingPunct="0">
              <a:spcBef>
                <a:spcPts val="600"/>
              </a:spcBef>
              <a:spcAft>
                <a:spcPct val="0"/>
              </a:spcAft>
              <a:buClr>
                <a:srgbClr val="000000"/>
              </a:buClr>
              <a:buSzPct val="100000"/>
              <a:buFont typeface="Tahoma" charset="0"/>
              <a:buChar char="–"/>
              <a:defRPr sz="2400">
                <a:solidFill>
                  <a:srgbClr val="000000"/>
                </a:solidFill>
                <a:latin typeface="+mn-lt"/>
              </a:defRPr>
            </a:lvl6pPr>
            <a:lvl7pPr marL="3090863" indent="-342900" algn="l" defTabSz="457200" rtl="0" eaLnBrk="0" fontAlgn="base" hangingPunct="0">
              <a:spcBef>
                <a:spcPts val="600"/>
              </a:spcBef>
              <a:spcAft>
                <a:spcPct val="0"/>
              </a:spcAft>
              <a:buClr>
                <a:srgbClr val="000000"/>
              </a:buClr>
              <a:buSzPct val="100000"/>
              <a:buFont typeface="Tahoma" charset="0"/>
              <a:buChar char="–"/>
              <a:defRPr sz="2400">
                <a:solidFill>
                  <a:srgbClr val="000000"/>
                </a:solidFill>
                <a:latin typeface="+mn-lt"/>
              </a:defRPr>
            </a:lvl7pPr>
            <a:lvl8pPr marL="3548063" indent="-342900" algn="l" defTabSz="457200" rtl="0" eaLnBrk="0" fontAlgn="base" hangingPunct="0">
              <a:spcBef>
                <a:spcPts val="600"/>
              </a:spcBef>
              <a:spcAft>
                <a:spcPct val="0"/>
              </a:spcAft>
              <a:buClr>
                <a:srgbClr val="000000"/>
              </a:buClr>
              <a:buSzPct val="100000"/>
              <a:buFont typeface="Tahoma" charset="0"/>
              <a:buChar char="–"/>
              <a:defRPr sz="2400">
                <a:solidFill>
                  <a:srgbClr val="000000"/>
                </a:solidFill>
                <a:latin typeface="+mn-lt"/>
              </a:defRPr>
            </a:lvl8pPr>
            <a:lvl9pPr marL="4005263" indent="-342900" algn="l" defTabSz="457200" rtl="0" eaLnBrk="0" fontAlgn="base" hangingPunct="0">
              <a:spcBef>
                <a:spcPts val="600"/>
              </a:spcBef>
              <a:spcAft>
                <a:spcPct val="0"/>
              </a:spcAft>
              <a:buClr>
                <a:srgbClr val="000000"/>
              </a:buClr>
              <a:buSzPct val="100000"/>
              <a:buFont typeface="Tahoma" charset="0"/>
              <a:buChar char="–"/>
              <a:defRPr sz="2400">
                <a:solidFill>
                  <a:srgbClr val="000000"/>
                </a:solidFill>
                <a:latin typeface="+mn-lt"/>
              </a:defRPr>
            </a:lvl9pPr>
          </a:lstStyle>
          <a:p>
            <a:r>
              <a:rPr lang="en-US" sz="1800" i="1" kern="0" dirty="0" smtClean="0"/>
              <a:t>Abstract: </a:t>
            </a:r>
            <a:r>
              <a:rPr lang="en-US" sz="1800" kern="0" dirty="0" smtClean="0"/>
              <a:t>Electrical engineers are the children of a failure so vast and traumatic that we scarcely even talk about it. The first transatlantic telegraph cable was mainly designed by a medical doctor, with results one would expect on that basis. William Thomson was named the new head of the project, and success followed in 1866. The volt, ohm and ampere were defined shortly thereafter and the profession of electrical engineering was born. Thomson, of course, became Lord Kelvin, and was arguably the first professional electrical engineer. </a:t>
            </a:r>
          </a:p>
          <a:p>
            <a:r>
              <a:rPr lang="en-US" sz="1800" i="1" dirty="0" smtClean="0"/>
              <a:t>Bio: </a:t>
            </a:r>
            <a:r>
              <a:rPr lang="en-US" sz="1800" dirty="0" smtClean="0"/>
              <a:t>Tom </a:t>
            </a:r>
            <a:r>
              <a:rPr lang="en-US" sz="1800" dirty="0"/>
              <a:t>Lee received his degrees from MIT, where he built the world's first CMOS radio in the late 1980s. He's been at Stanford since 1994, and recently completed a tour of duty as Director of the Microsystems Technology Office of DARPA. He is the 2011 recipient of the Ho-Am Prize in Engineering (colloquially known as "the Korean Nobel") for his RF CMOS work. He maintains an unhealthy interest in technology history, as evidenced by his collection of thousands of vacuum tubes, kilograms of early semiconductors, and somewhere between 100 and 200 oscilloscopes. </a:t>
            </a:r>
          </a:p>
          <a:p>
            <a:endParaRPr lang="en-US" sz="1800" kern="0" dirty="0" smtClean="0"/>
          </a:p>
        </p:txBody>
      </p:sp>
    </p:spTree>
    <p:extLst>
      <p:ext uri="{BB962C8B-B14F-4D97-AF65-F5344CB8AC3E}">
        <p14:creationId xmlns:p14="http://schemas.microsoft.com/office/powerpoint/2010/main" val="3936144950"/>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p:cNvSpPr>
          <p:nvPr>
            <p:ph type="title"/>
          </p:nvPr>
        </p:nvSpPr>
        <p:spPr/>
        <p:txBody>
          <a:bodyPr/>
          <a:lstStyle/>
          <a:p>
            <a:r>
              <a:rPr lang="en-US" smtClean="0"/>
              <a:t>Past Luncheon speakers </a:t>
            </a:r>
          </a:p>
        </p:txBody>
      </p:sp>
      <p:sp>
        <p:nvSpPr>
          <p:cNvPr id="5" name="Content Placeholder 2"/>
          <p:cNvSpPr>
            <a:spLocks noGrp="1"/>
          </p:cNvSpPr>
          <p:nvPr>
            <p:ph idx="1"/>
          </p:nvPr>
        </p:nvSpPr>
        <p:spPr>
          <a:xfrm>
            <a:off x="457200" y="914400"/>
            <a:ext cx="8228013" cy="5214938"/>
          </a:xfrm>
        </p:spPr>
        <p:txBody>
          <a:bodyPr/>
          <a:lstStyle/>
          <a:p>
            <a:pPr>
              <a:lnSpc>
                <a:spcPts val="3000"/>
              </a:lnSpc>
            </a:pPr>
            <a:r>
              <a:rPr lang="en-US" sz="2000" b="1" dirty="0" smtClean="0">
                <a:solidFill>
                  <a:schemeClr val="tx1"/>
                </a:solidFill>
              </a:rPr>
              <a:t>2014 – Tom Lee, Stanford, </a:t>
            </a:r>
            <a:r>
              <a:rPr lang="en-US" sz="2000" dirty="0" smtClean="0">
                <a:solidFill>
                  <a:schemeClr val="tx1"/>
                </a:solidFill>
              </a:rPr>
              <a:t> - The Troubled Birth of Electrical Engineering: Lessons Learned from the First Transatlantic Telegraph Cable</a:t>
            </a:r>
          </a:p>
          <a:p>
            <a:pPr>
              <a:lnSpc>
                <a:spcPts val="3000"/>
              </a:lnSpc>
            </a:pPr>
            <a:r>
              <a:rPr lang="en-US" sz="2000" b="1" dirty="0">
                <a:solidFill>
                  <a:schemeClr val="tx1"/>
                </a:solidFill>
              </a:rPr>
              <a:t>2013 – Joseph </a:t>
            </a:r>
            <a:r>
              <a:rPr lang="en-US" sz="2000" b="1" dirty="0" err="1">
                <a:solidFill>
                  <a:schemeClr val="tx1"/>
                </a:solidFill>
              </a:rPr>
              <a:t>Paradiso</a:t>
            </a:r>
            <a:r>
              <a:rPr lang="en-US" sz="2000" b="1" dirty="0">
                <a:solidFill>
                  <a:schemeClr val="tx1"/>
                </a:solidFill>
              </a:rPr>
              <a:t>, MIT Media Laboratory, </a:t>
            </a:r>
            <a:r>
              <a:rPr lang="en-US" sz="2000" dirty="0">
                <a:solidFill>
                  <a:schemeClr val="tx1"/>
                </a:solidFill>
              </a:rPr>
              <a:t> - Connecting with the Emerging Nervous System of Ubiquitous </a:t>
            </a:r>
            <a:r>
              <a:rPr lang="en-US" sz="2000" dirty="0" smtClean="0">
                <a:solidFill>
                  <a:schemeClr val="tx1"/>
                </a:solidFill>
              </a:rPr>
              <a:t>Sensing</a:t>
            </a:r>
          </a:p>
          <a:p>
            <a:pPr>
              <a:lnSpc>
                <a:spcPts val="3000"/>
              </a:lnSpc>
            </a:pPr>
            <a:r>
              <a:rPr lang="en-US" sz="2000" b="1" dirty="0" smtClean="0">
                <a:solidFill>
                  <a:schemeClr val="tx1"/>
                </a:solidFill>
              </a:rPr>
              <a:t>2012 – Shri Agarwal, Jet Propulsion Laboratory </a:t>
            </a:r>
            <a:r>
              <a:rPr lang="en-US" sz="2000" dirty="0" smtClean="0">
                <a:solidFill>
                  <a:schemeClr val="tx1"/>
                </a:solidFill>
              </a:rPr>
              <a:t>– NASA/JPL Space Missions – A Quest for Learning</a:t>
            </a:r>
            <a:endParaRPr lang="en-US" sz="2000" b="1" dirty="0" smtClean="0">
              <a:solidFill>
                <a:schemeClr val="tx1"/>
              </a:solidFill>
            </a:endParaRPr>
          </a:p>
          <a:p>
            <a:pPr>
              <a:lnSpc>
                <a:spcPts val="3000"/>
              </a:lnSpc>
            </a:pPr>
            <a:r>
              <a:rPr lang="en-US" sz="2000" b="1" dirty="0" smtClean="0">
                <a:solidFill>
                  <a:schemeClr val="tx1"/>
                </a:solidFill>
              </a:rPr>
              <a:t>2011 - David Kaiser, Massachusetts Institute of Technology </a:t>
            </a:r>
            <a:r>
              <a:rPr lang="en-US" sz="2000" dirty="0" smtClean="0">
                <a:solidFill>
                  <a:schemeClr val="tx1"/>
                </a:solidFill>
              </a:rPr>
              <a:t>- How the Hippies Saved Physics</a:t>
            </a:r>
            <a:endParaRPr lang="en-US" sz="2000" b="1" dirty="0" smtClean="0"/>
          </a:p>
          <a:p>
            <a:pPr>
              <a:lnSpc>
                <a:spcPts val="3000"/>
              </a:lnSpc>
            </a:pPr>
            <a:r>
              <a:rPr lang="en-US" sz="2000" b="1" dirty="0" smtClean="0"/>
              <a:t>2010 - Ian Wright, </a:t>
            </a:r>
            <a:r>
              <a:rPr lang="en-US" sz="2000" b="1" dirty="0" err="1" smtClean="0"/>
              <a:t>Wrightspeed</a:t>
            </a:r>
            <a:r>
              <a:rPr lang="en-US" sz="2000" b="1" dirty="0" smtClean="0"/>
              <a:t> </a:t>
            </a:r>
            <a:r>
              <a:rPr lang="en-US" sz="2000" dirty="0" smtClean="0"/>
              <a:t>- From Pistons and Gears to Electronics and Software: The Coming Transportation Technology Disruption</a:t>
            </a:r>
          </a:p>
          <a:p>
            <a:pPr>
              <a:lnSpc>
                <a:spcPts val="3000"/>
              </a:lnSpc>
            </a:pPr>
            <a:r>
              <a:rPr lang="en-US" sz="2000" b="1" dirty="0" smtClean="0"/>
              <a:t>2009 -  Alan Title </a:t>
            </a:r>
            <a:r>
              <a:rPr lang="en-US" sz="2000" dirty="0" smtClean="0"/>
              <a:t>– Solar Astronomy</a:t>
            </a:r>
          </a:p>
          <a:p>
            <a:pPr>
              <a:lnSpc>
                <a:spcPts val="3000"/>
              </a:lnSpc>
            </a:pPr>
            <a:r>
              <a:rPr lang="en-US" sz="2000" b="1" dirty="0" smtClean="0"/>
              <a:t>2008 - Dr. Alberto </a:t>
            </a:r>
            <a:r>
              <a:rPr lang="en-US" sz="2000" b="1" dirty="0" err="1" smtClean="0"/>
              <a:t>Sangiovanni-Vincentelli</a:t>
            </a:r>
            <a:r>
              <a:rPr lang="en-US" sz="2000" b="1" dirty="0" smtClean="0"/>
              <a:t> </a:t>
            </a:r>
            <a:r>
              <a:rPr lang="en-US" sz="2000" dirty="0" smtClean="0"/>
              <a:t>– ICs for Automotive Applications</a:t>
            </a:r>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2015 Luncheon speaker suggestions</a:t>
            </a:r>
            <a:endParaRPr lang="en-US" dirty="0"/>
          </a:p>
        </p:txBody>
      </p:sp>
      <p:sp>
        <p:nvSpPr>
          <p:cNvPr id="3" name="Content Placeholder 2"/>
          <p:cNvSpPr>
            <a:spLocks noGrp="1"/>
          </p:cNvSpPr>
          <p:nvPr>
            <p:ph idx="1"/>
          </p:nvPr>
        </p:nvSpPr>
        <p:spPr>
          <a:xfrm>
            <a:off x="457200" y="1066800"/>
            <a:ext cx="8458200" cy="5062539"/>
          </a:xfrm>
        </p:spPr>
        <p:txBody>
          <a:bodyPr/>
          <a:lstStyle/>
          <a:p>
            <a:pPr>
              <a:lnSpc>
                <a:spcPts val="1900"/>
              </a:lnSpc>
            </a:pPr>
            <a:r>
              <a:rPr lang="en-US" sz="2000" dirty="0" smtClean="0"/>
              <a:t>Barrie Gilbert or Paul Brokaw : (Christophe Antoine)</a:t>
            </a:r>
          </a:p>
          <a:p>
            <a:pPr>
              <a:lnSpc>
                <a:spcPts val="1900"/>
              </a:lnSpc>
            </a:pPr>
            <a:r>
              <a:rPr lang="en-US" sz="2000" dirty="0" smtClean="0"/>
              <a:t>Kevin Ashton or David Rose (MIT Media Lab) : Internet of Things  (Ayman </a:t>
            </a:r>
            <a:r>
              <a:rPr lang="en-US" sz="2000" dirty="0" err="1" smtClean="0"/>
              <a:t>Shabra</a:t>
            </a:r>
            <a:r>
              <a:rPr lang="en-US" sz="2000" dirty="0" smtClean="0"/>
              <a:t>)</a:t>
            </a:r>
          </a:p>
          <a:p>
            <a:pPr>
              <a:lnSpc>
                <a:spcPts val="1900"/>
              </a:lnSpc>
            </a:pPr>
            <a:r>
              <a:rPr lang="en-US" sz="2000" dirty="0" smtClean="0"/>
              <a:t>Mary </a:t>
            </a:r>
            <a:r>
              <a:rPr lang="en-US" sz="2000" dirty="0" err="1" smtClean="0"/>
              <a:t>Lanzerotti</a:t>
            </a:r>
            <a:r>
              <a:rPr lang="en-US" sz="2000" dirty="0" smtClean="0"/>
              <a:t> (Editor SSC Magazine) : Fun Facts of Famous Figures in Solid-State Circuits (Stacy Ho)</a:t>
            </a:r>
          </a:p>
          <a:p>
            <a:pPr>
              <a:lnSpc>
                <a:spcPts val="1900"/>
              </a:lnSpc>
            </a:pPr>
            <a:r>
              <a:rPr lang="en-US" sz="2000" dirty="0" smtClean="0"/>
              <a:t>Junko Yoshida (Correspondent for EE Times) : Adventures in EE Journalism (Stacy Ho)</a:t>
            </a:r>
          </a:p>
          <a:p>
            <a:pPr>
              <a:lnSpc>
                <a:spcPts val="1900"/>
              </a:lnSpc>
            </a:pPr>
            <a:r>
              <a:rPr lang="en-US" sz="2000" dirty="0" err="1" smtClean="0"/>
              <a:t>Asad</a:t>
            </a:r>
            <a:r>
              <a:rPr lang="en-US" sz="2000" dirty="0" smtClean="0"/>
              <a:t> </a:t>
            </a:r>
            <a:r>
              <a:rPr lang="en-US" sz="2000" dirty="0" err="1" smtClean="0"/>
              <a:t>Abidi</a:t>
            </a:r>
            <a:r>
              <a:rPr lang="en-US" sz="2000" dirty="0" smtClean="0"/>
              <a:t> (UCLA) : Analog Research Beyond Moore’s Law (</a:t>
            </a:r>
            <a:r>
              <a:rPr lang="en-US" sz="2000" dirty="0" err="1" smtClean="0"/>
              <a:t>Xiaohua</a:t>
            </a:r>
            <a:r>
              <a:rPr lang="en-US" sz="2000" dirty="0" smtClean="0"/>
              <a:t> Fan)</a:t>
            </a:r>
          </a:p>
          <a:p>
            <a:pPr>
              <a:lnSpc>
                <a:spcPts val="1900"/>
              </a:lnSpc>
            </a:pPr>
            <a:r>
              <a:rPr lang="en-US" sz="2000" dirty="0" err="1" smtClean="0"/>
              <a:t>Donhee</a:t>
            </a:r>
            <a:r>
              <a:rPr lang="en-US" sz="2000" dirty="0" smtClean="0"/>
              <a:t> Ham (Harvard) : CMOS Assisted </a:t>
            </a:r>
            <a:r>
              <a:rPr lang="en-US" sz="2000" dirty="0" err="1" smtClean="0"/>
              <a:t>Nano</a:t>
            </a:r>
            <a:r>
              <a:rPr lang="en-US" sz="2000" dirty="0" smtClean="0"/>
              <a:t>-Bio Interface Arrays for </a:t>
            </a:r>
            <a:r>
              <a:rPr lang="en-US" sz="2000" dirty="0" err="1" smtClean="0"/>
              <a:t>Neurotechnology</a:t>
            </a:r>
            <a:r>
              <a:rPr lang="en-US" sz="2000" dirty="0" smtClean="0"/>
              <a:t> (</a:t>
            </a:r>
            <a:r>
              <a:rPr lang="en-US" sz="2000" dirty="0" err="1" smtClean="0"/>
              <a:t>Takamaro</a:t>
            </a:r>
            <a:r>
              <a:rPr lang="en-US" sz="2000" dirty="0" smtClean="0"/>
              <a:t> </a:t>
            </a:r>
            <a:r>
              <a:rPr lang="en-US" sz="2000" dirty="0" err="1" smtClean="0"/>
              <a:t>Kikkawa</a:t>
            </a:r>
            <a:r>
              <a:rPr lang="en-US" sz="2000" dirty="0" smtClean="0"/>
              <a:t>)</a:t>
            </a:r>
          </a:p>
          <a:p>
            <a:pPr>
              <a:lnSpc>
                <a:spcPts val="1900"/>
              </a:lnSpc>
            </a:pPr>
            <a:r>
              <a:rPr lang="en-US" sz="2000" dirty="0" smtClean="0"/>
              <a:t>Craig Venter : DNA Sequencing (Yusuf Haque)</a:t>
            </a:r>
          </a:p>
          <a:p>
            <a:pPr>
              <a:lnSpc>
                <a:spcPts val="1900"/>
              </a:lnSpc>
            </a:pPr>
            <a:endParaRPr lang="en-US" sz="1600" dirty="0" smtClean="0"/>
          </a:p>
          <a:p>
            <a:pPr>
              <a:lnSpc>
                <a:spcPts val="1900"/>
              </a:lnSpc>
            </a:pPr>
            <a:endParaRPr lang="en-US" sz="1400" dirty="0" smtClean="0"/>
          </a:p>
          <a:p>
            <a:pPr>
              <a:lnSpc>
                <a:spcPts val="1900"/>
              </a:lnSpc>
            </a:pPr>
            <a:endParaRPr lang="en-US" sz="1400" dirty="0" smtClean="0"/>
          </a:p>
          <a:p>
            <a:pPr>
              <a:lnSpc>
                <a:spcPts val="1900"/>
              </a:lnSpc>
            </a:pPr>
            <a:endParaRPr lang="en-US" sz="1400" dirty="0" smtClean="0"/>
          </a:p>
          <a:p>
            <a:pPr>
              <a:lnSpc>
                <a:spcPts val="1900"/>
              </a:lnSpc>
            </a:pPr>
            <a:endParaRPr lang="en-US" sz="1400" dirty="0" smtClean="0"/>
          </a:p>
          <a:p>
            <a:pPr>
              <a:lnSpc>
                <a:spcPts val="1900"/>
              </a:lnSpc>
            </a:pPr>
            <a:endParaRPr lang="en-US" sz="1400" dirty="0"/>
          </a:p>
        </p:txBody>
      </p:sp>
    </p:spTree>
    <p:extLst>
      <p:ext uri="{BB962C8B-B14F-4D97-AF65-F5344CB8AC3E}">
        <p14:creationId xmlns:p14="http://schemas.microsoft.com/office/powerpoint/2010/main" val="356635107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p:txBody>
          <a:bodyPr/>
          <a:lstStyle/>
          <a:p>
            <a:r>
              <a:rPr lang="en-US" dirty="0"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2389709884"/>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2014 Luncheon speaker suggestions</a:t>
            </a:r>
            <a:endParaRPr lang="en-US" dirty="0"/>
          </a:p>
        </p:txBody>
      </p:sp>
      <p:sp>
        <p:nvSpPr>
          <p:cNvPr id="3" name="Content Placeholder 2"/>
          <p:cNvSpPr>
            <a:spLocks noGrp="1"/>
          </p:cNvSpPr>
          <p:nvPr>
            <p:ph idx="1"/>
          </p:nvPr>
        </p:nvSpPr>
        <p:spPr>
          <a:xfrm>
            <a:off x="173831" y="1066800"/>
            <a:ext cx="8893969" cy="5062539"/>
          </a:xfrm>
        </p:spPr>
        <p:txBody>
          <a:bodyPr/>
          <a:lstStyle/>
          <a:p>
            <a:pPr>
              <a:lnSpc>
                <a:spcPts val="1900"/>
              </a:lnSpc>
            </a:pPr>
            <a:r>
              <a:rPr lang="en-US" sz="1400" dirty="0"/>
              <a:t>Tom </a:t>
            </a:r>
            <a:r>
              <a:rPr lang="en-US" sz="1400" dirty="0" smtClean="0"/>
              <a:t>Lee (Stanford): Installation </a:t>
            </a:r>
            <a:r>
              <a:rPr lang="en-US" sz="1400" dirty="0"/>
              <a:t>of telegraph cables across Atlantic Ocean and the First </a:t>
            </a:r>
            <a:r>
              <a:rPr lang="en-US" sz="1400" dirty="0" smtClean="0"/>
              <a:t>Engineer (Afshin Momtaz)</a:t>
            </a:r>
          </a:p>
          <a:p>
            <a:pPr>
              <a:lnSpc>
                <a:spcPts val="1900"/>
              </a:lnSpc>
            </a:pPr>
            <a:r>
              <a:rPr lang="en-US" sz="1400" dirty="0" smtClean="0"/>
              <a:t>Steve Mann (University of Toronto, for wearable computing). (Shahriar Mirabbasi)</a:t>
            </a:r>
            <a:r>
              <a:rPr lang="en-US" sz="1400" dirty="0"/>
              <a:t> (Stephen </a:t>
            </a:r>
            <a:r>
              <a:rPr lang="en-US" sz="1400" dirty="0" smtClean="0"/>
              <a:t>O’Driscoll)</a:t>
            </a:r>
          </a:p>
          <a:p>
            <a:pPr>
              <a:lnSpc>
                <a:spcPts val="1900"/>
              </a:lnSpc>
            </a:pPr>
            <a:r>
              <a:rPr lang="en-US" sz="1400" dirty="0" smtClean="0"/>
              <a:t>Babak </a:t>
            </a:r>
            <a:r>
              <a:rPr lang="en-US" sz="1400" dirty="0" err="1" smtClean="0"/>
              <a:t>Parviz</a:t>
            </a:r>
            <a:r>
              <a:rPr lang="en-US" sz="1400" dirty="0" smtClean="0"/>
              <a:t>: Google Glass (Christophe Antoine)</a:t>
            </a:r>
          </a:p>
          <a:p>
            <a:pPr>
              <a:lnSpc>
                <a:spcPts val="1900"/>
              </a:lnSpc>
            </a:pPr>
            <a:r>
              <a:rPr lang="en-US" sz="1400" dirty="0" smtClean="0"/>
              <a:t>Kenyon Kluge: Electric Motorcycle Racing (Don </a:t>
            </a:r>
            <a:r>
              <a:rPr lang="en-US" sz="1400" dirty="0" err="1" smtClean="0"/>
              <a:t>Thelen</a:t>
            </a:r>
            <a:r>
              <a:rPr lang="en-US" sz="1400" dirty="0" smtClean="0"/>
              <a:t>)</a:t>
            </a:r>
          </a:p>
          <a:p>
            <a:pPr>
              <a:lnSpc>
                <a:spcPts val="1900"/>
              </a:lnSpc>
            </a:pPr>
            <a:r>
              <a:rPr lang="en-US" sz="1400" dirty="0" smtClean="0"/>
              <a:t>Jan </a:t>
            </a:r>
            <a:r>
              <a:rPr lang="en-US" sz="1400" dirty="0" err="1"/>
              <a:t>Rabaey</a:t>
            </a:r>
            <a:r>
              <a:rPr lang="en-US" sz="1400" dirty="0"/>
              <a:t> (UC Berkeley</a:t>
            </a:r>
            <a:r>
              <a:rPr lang="en-US" sz="1400" dirty="0" smtClean="0"/>
              <a:t>): </a:t>
            </a:r>
            <a:r>
              <a:rPr lang="en-US" sz="1400" dirty="0"/>
              <a:t>Ethics of </a:t>
            </a:r>
            <a:r>
              <a:rPr lang="en-US" sz="1400" dirty="0" smtClean="0"/>
              <a:t>bio-electronics</a:t>
            </a:r>
          </a:p>
          <a:p>
            <a:pPr>
              <a:lnSpc>
                <a:spcPts val="1900"/>
              </a:lnSpc>
            </a:pPr>
            <a:r>
              <a:rPr lang="en-US" sz="1400" dirty="0" err="1"/>
              <a:t>Elon</a:t>
            </a:r>
            <a:r>
              <a:rPr lang="en-US" sz="1400" dirty="0"/>
              <a:t> </a:t>
            </a:r>
            <a:r>
              <a:rPr lang="en-US" sz="1400" dirty="0" smtClean="0"/>
              <a:t>Musk: </a:t>
            </a:r>
            <a:r>
              <a:rPr lang="en-US" sz="1400" dirty="0"/>
              <a:t>Going from 0 to 60MPH in 3.6 </a:t>
            </a:r>
            <a:r>
              <a:rPr lang="en-US" sz="1400" dirty="0" smtClean="0"/>
              <a:t>seconds</a:t>
            </a:r>
            <a:r>
              <a:rPr lang="en-US" sz="1400" dirty="0"/>
              <a:t> </a:t>
            </a:r>
            <a:r>
              <a:rPr lang="en-US" sz="1400" dirty="0" smtClean="0"/>
              <a:t>-the </a:t>
            </a:r>
            <a:r>
              <a:rPr lang="en-US" sz="1400" dirty="0"/>
              <a:t>electronics that drives Tesla – the all electric </a:t>
            </a:r>
            <a:r>
              <a:rPr lang="en-US" sz="1400" dirty="0" smtClean="0"/>
              <a:t>car (Julian </a:t>
            </a:r>
            <a:r>
              <a:rPr lang="en-US" sz="1400" dirty="0" err="1" smtClean="0"/>
              <a:t>Tham</a:t>
            </a:r>
            <a:r>
              <a:rPr lang="en-US" sz="1400" dirty="0" smtClean="0"/>
              <a:t>)</a:t>
            </a:r>
          </a:p>
          <a:p>
            <a:pPr>
              <a:lnSpc>
                <a:spcPts val="1900"/>
              </a:lnSpc>
            </a:pPr>
            <a:r>
              <a:rPr lang="en-US" sz="1400" dirty="0" smtClean="0"/>
              <a:t>Yannis Tsividis (Columbia): Switched-capacitor </a:t>
            </a:r>
            <a:r>
              <a:rPr lang="en-US" sz="1400" dirty="0"/>
              <a:t>circuits were actually invented by Maxwell</a:t>
            </a:r>
            <a:r>
              <a:rPr lang="en-US" sz="1400" dirty="0" smtClean="0"/>
              <a:t>. (Ken Suyama)</a:t>
            </a:r>
          </a:p>
          <a:p>
            <a:pPr>
              <a:lnSpc>
                <a:spcPts val="1900"/>
              </a:lnSpc>
            </a:pPr>
            <a:r>
              <a:rPr lang="en-US" sz="1400" dirty="0" smtClean="0"/>
              <a:t>Suresh </a:t>
            </a:r>
            <a:r>
              <a:rPr lang="en-US" sz="1400" dirty="0" err="1"/>
              <a:t>Venkatesan</a:t>
            </a:r>
            <a:r>
              <a:rPr lang="en-US" sz="1400" dirty="0"/>
              <a:t>, V.P. Global </a:t>
            </a:r>
            <a:r>
              <a:rPr lang="en-US" sz="1400" dirty="0" smtClean="0"/>
              <a:t>Foundries: </a:t>
            </a:r>
            <a:r>
              <a:rPr lang="en-US" sz="1400" dirty="0"/>
              <a:t>Where is the foundry/fabless model headed? </a:t>
            </a:r>
            <a:endParaRPr lang="en-US" sz="1400" dirty="0" smtClean="0"/>
          </a:p>
          <a:p>
            <a:pPr>
              <a:lnSpc>
                <a:spcPts val="1900"/>
              </a:lnSpc>
            </a:pPr>
            <a:r>
              <a:rPr lang="en-US" sz="1400" dirty="0" smtClean="0"/>
              <a:t>Greg </a:t>
            </a:r>
            <a:r>
              <a:rPr lang="en-US" sz="1400" dirty="0"/>
              <a:t>Huff, CTO, LSI </a:t>
            </a:r>
            <a:r>
              <a:rPr lang="en-US" sz="1400" dirty="0" smtClean="0"/>
              <a:t>Corp: </a:t>
            </a:r>
            <a:r>
              <a:rPr lang="en-US" sz="1400" dirty="0"/>
              <a:t>Storage paradigm – HDD vs. Flash </a:t>
            </a:r>
            <a:r>
              <a:rPr lang="en-US" sz="1400" dirty="0" smtClean="0"/>
              <a:t> </a:t>
            </a:r>
            <a:r>
              <a:rPr lang="en-US" sz="1400" dirty="0"/>
              <a:t>(Ram </a:t>
            </a:r>
            <a:r>
              <a:rPr lang="en-US" sz="1400" dirty="0" smtClean="0"/>
              <a:t>Venkatraman)</a:t>
            </a:r>
          </a:p>
          <a:p>
            <a:pPr>
              <a:lnSpc>
                <a:spcPts val="1900"/>
              </a:lnSpc>
            </a:pPr>
            <a:r>
              <a:rPr lang="en-US" sz="1400" dirty="0" smtClean="0"/>
              <a:t>Ron </a:t>
            </a:r>
            <a:r>
              <a:rPr lang="en-US" sz="1400" dirty="0"/>
              <a:t>Ho (Oracle</a:t>
            </a:r>
            <a:r>
              <a:rPr lang="en-US" sz="1400" dirty="0" smtClean="0"/>
              <a:t>): Photonic Interconnects (Sam Palermo)</a:t>
            </a:r>
          </a:p>
          <a:p>
            <a:pPr>
              <a:lnSpc>
                <a:spcPts val="1900"/>
              </a:lnSpc>
            </a:pPr>
            <a:r>
              <a:rPr lang="en-US" sz="1400" dirty="0" smtClean="0"/>
              <a:t>Chris </a:t>
            </a:r>
            <a:r>
              <a:rPr lang="en-US" sz="1400" dirty="0" err="1"/>
              <a:t>Toumazou</a:t>
            </a:r>
            <a:r>
              <a:rPr lang="en-US" sz="1400" dirty="0"/>
              <a:t> (Imperial College and CEO of DNA Electronics Ltd and of </a:t>
            </a:r>
            <a:r>
              <a:rPr lang="en-US" sz="1400" dirty="0" err="1"/>
              <a:t>Toumaz</a:t>
            </a:r>
            <a:r>
              <a:rPr lang="en-US" sz="1400" dirty="0"/>
              <a:t> Holdings</a:t>
            </a:r>
            <a:r>
              <a:rPr lang="en-US" sz="1400" dirty="0" smtClean="0"/>
              <a:t>)</a:t>
            </a:r>
            <a:r>
              <a:rPr lang="en-US" sz="1400" dirty="0"/>
              <a:t> (Shahriar </a:t>
            </a:r>
            <a:r>
              <a:rPr lang="en-US" sz="1400" dirty="0" smtClean="0"/>
              <a:t>Mirabbasi)</a:t>
            </a:r>
          </a:p>
          <a:p>
            <a:pPr>
              <a:lnSpc>
                <a:spcPts val="1900"/>
              </a:lnSpc>
            </a:pPr>
            <a:r>
              <a:rPr lang="en-US" sz="1400" dirty="0" smtClean="0"/>
              <a:t>John </a:t>
            </a:r>
            <a:r>
              <a:rPr lang="en-US" sz="1400" dirty="0"/>
              <a:t>Cohn (IBM Fellow, for engineering education), </a:t>
            </a:r>
            <a:r>
              <a:rPr lang="en-US" sz="1400" dirty="0" smtClean="0"/>
              <a:t>(</a:t>
            </a:r>
            <a:r>
              <a:rPr lang="en-US" sz="1400" dirty="0"/>
              <a:t>Shahriar </a:t>
            </a:r>
            <a:r>
              <a:rPr lang="en-US" sz="1400" dirty="0" smtClean="0"/>
              <a:t>Mirabbasi)</a:t>
            </a:r>
          </a:p>
          <a:p>
            <a:pPr>
              <a:lnSpc>
                <a:spcPts val="1900"/>
              </a:lnSpc>
            </a:pPr>
            <a:r>
              <a:rPr lang="en-US" sz="1400" dirty="0" smtClean="0"/>
              <a:t>M. Frank Chang, EE chair, UCLA : What does it take to build an world class IC design group? (</a:t>
            </a:r>
            <a:r>
              <a:rPr lang="en-US" sz="1400" dirty="0" err="1" smtClean="0"/>
              <a:t>Xicheng</a:t>
            </a:r>
            <a:r>
              <a:rPr lang="en-US" sz="1400" dirty="0" smtClean="0"/>
              <a:t> Jiang)</a:t>
            </a:r>
          </a:p>
          <a:p>
            <a:pPr>
              <a:lnSpc>
                <a:spcPts val="1900"/>
              </a:lnSpc>
            </a:pPr>
            <a:r>
              <a:rPr lang="en-US" sz="1400" dirty="0" smtClean="0"/>
              <a:t>Laurence Krauss (ASU): (Colin McAndrew)</a:t>
            </a:r>
          </a:p>
          <a:p>
            <a:pPr>
              <a:lnSpc>
                <a:spcPts val="1900"/>
              </a:lnSpc>
            </a:pPr>
            <a:r>
              <a:rPr lang="en-US" sz="1400" dirty="0" smtClean="0"/>
              <a:t>IBM VP of research: The role of semiconductors in a vertically integrated/services company (Kimo Tam)</a:t>
            </a:r>
          </a:p>
          <a:p>
            <a:pPr>
              <a:lnSpc>
                <a:spcPts val="1900"/>
              </a:lnSpc>
            </a:pPr>
            <a:r>
              <a:rPr lang="en-US" sz="1400" dirty="0" smtClean="0"/>
              <a:t>Someone from Google, MIT Media Lab: Wearable Devices (</a:t>
            </a:r>
            <a:r>
              <a:rPr lang="en-US" sz="1400" dirty="0" err="1" smtClean="0"/>
              <a:t>Arif</a:t>
            </a:r>
            <a:r>
              <a:rPr lang="en-US" sz="1400" dirty="0" smtClean="0"/>
              <a:t> Rahman)</a:t>
            </a:r>
          </a:p>
          <a:p>
            <a:pPr>
              <a:lnSpc>
                <a:spcPts val="1900"/>
              </a:lnSpc>
            </a:pPr>
            <a:endParaRPr lang="en-US" sz="1400" dirty="0" smtClean="0"/>
          </a:p>
          <a:p>
            <a:pPr>
              <a:lnSpc>
                <a:spcPts val="1900"/>
              </a:lnSpc>
            </a:pPr>
            <a:endParaRPr lang="en-US" sz="1400" dirty="0" smtClean="0"/>
          </a:p>
          <a:p>
            <a:pPr>
              <a:lnSpc>
                <a:spcPts val="1900"/>
              </a:lnSpc>
            </a:pPr>
            <a:endParaRPr lang="en-US" sz="1400" dirty="0" smtClean="0"/>
          </a:p>
          <a:p>
            <a:pPr>
              <a:lnSpc>
                <a:spcPts val="1900"/>
              </a:lnSpc>
            </a:pPr>
            <a:endParaRPr lang="en-US" sz="1400" dirty="0"/>
          </a:p>
        </p:txBody>
      </p:sp>
    </p:spTree>
    <p:extLst>
      <p:ext uri="{BB962C8B-B14F-4D97-AF65-F5344CB8AC3E}">
        <p14:creationId xmlns:p14="http://schemas.microsoft.com/office/powerpoint/2010/main" val="1124091362"/>
      </p:ext>
    </p:extLst>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p:txBody>
          <a:bodyPr/>
          <a:lstStyle/>
          <a:p>
            <a:r>
              <a:rPr lang="en-US" dirty="0" smtClean="0">
                <a:solidFill>
                  <a:schemeClr val="tx1"/>
                </a:solidFill>
              </a:rPr>
              <a:t>2013 Luncheon speaker suggestions </a:t>
            </a:r>
          </a:p>
        </p:txBody>
      </p:sp>
      <p:sp>
        <p:nvSpPr>
          <p:cNvPr id="14339" name="Content Placeholder 2"/>
          <p:cNvSpPr>
            <a:spLocks noGrp="1"/>
          </p:cNvSpPr>
          <p:nvPr>
            <p:ph idx="1"/>
          </p:nvPr>
        </p:nvSpPr>
        <p:spPr>
          <a:xfrm>
            <a:off x="457200" y="1066800"/>
            <a:ext cx="8228013" cy="5062538"/>
          </a:xfrm>
        </p:spPr>
        <p:txBody>
          <a:bodyPr/>
          <a:lstStyle/>
          <a:p>
            <a:r>
              <a:rPr lang="en-US" sz="2000" dirty="0" smtClean="0"/>
              <a:t>Stanley Williams, HP Labs, </a:t>
            </a:r>
            <a:r>
              <a:rPr lang="en-US" sz="2000" dirty="0" err="1" smtClean="0"/>
              <a:t>Memristor</a:t>
            </a:r>
            <a:endParaRPr lang="en-US" sz="2000" dirty="0" smtClean="0"/>
          </a:p>
          <a:p>
            <a:r>
              <a:rPr lang="en-US" sz="2000" dirty="0" smtClean="0"/>
              <a:t>Karl </a:t>
            </a:r>
            <a:r>
              <a:rPr lang="en-US" sz="2000" dirty="0" err="1" smtClean="0"/>
              <a:t>Deisseroth</a:t>
            </a:r>
            <a:r>
              <a:rPr lang="en-US" sz="2000" dirty="0" smtClean="0"/>
              <a:t>, Stanford University</a:t>
            </a:r>
          </a:p>
          <a:p>
            <a:r>
              <a:rPr lang="en-US" sz="2000" dirty="0" smtClean="0"/>
              <a:t>Barrie Gilbert, he’s always an interesting talk that’s sure to span a bunch of topics</a:t>
            </a:r>
          </a:p>
          <a:p>
            <a:pPr lvl="1"/>
            <a:r>
              <a:rPr lang="en-US" sz="1800" dirty="0" smtClean="0"/>
              <a:t>Circuits that don’t need bipolar transistors anymore (and some that do), vacuum electronics  (2010)</a:t>
            </a:r>
          </a:p>
          <a:p>
            <a:r>
              <a:rPr lang="en-US" sz="2000" dirty="0" smtClean="0"/>
              <a:t>Rajeev </a:t>
            </a:r>
            <a:r>
              <a:rPr lang="en-US" sz="2000" dirty="0" err="1" smtClean="0"/>
              <a:t>Madhavan</a:t>
            </a:r>
            <a:r>
              <a:rPr lang="en-US" sz="2000" dirty="0" smtClean="0"/>
              <a:t>, Magma: Successes and Failures in CAD</a:t>
            </a:r>
          </a:p>
          <a:p>
            <a:r>
              <a:rPr lang="en-US" sz="2000" dirty="0" smtClean="0"/>
              <a:t>Ian Young, Intel</a:t>
            </a:r>
          </a:p>
          <a:p>
            <a:r>
              <a:rPr lang="en-US" sz="2000" dirty="0" smtClean="0"/>
              <a:t>Teresa </a:t>
            </a:r>
            <a:r>
              <a:rPr lang="en-US" sz="2000" dirty="0" err="1" smtClean="0"/>
              <a:t>Meng</a:t>
            </a:r>
            <a:r>
              <a:rPr lang="en-US" sz="2000" dirty="0" smtClean="0"/>
              <a:t>, Stanford: Next Generation Wireless Technology</a:t>
            </a:r>
          </a:p>
          <a:p>
            <a:r>
              <a:rPr lang="en-US" sz="2000" dirty="0" smtClean="0"/>
              <a:t>Peter van </a:t>
            </a:r>
            <a:r>
              <a:rPr lang="en-US" sz="2000" dirty="0" err="1" smtClean="0"/>
              <a:t>Manen</a:t>
            </a:r>
            <a:r>
              <a:rPr lang="en-US" sz="2000" dirty="0" smtClean="0"/>
              <a:t>, McLaren Electronic Systems: Electronics in Formula 1 </a:t>
            </a:r>
          </a:p>
          <a:p>
            <a:r>
              <a:rPr lang="en-US" sz="2000" dirty="0" smtClean="0"/>
              <a:t>Steve Chua: Energy (Sun) Harvesting</a:t>
            </a:r>
          </a:p>
          <a:p>
            <a:r>
              <a:rPr lang="en-US" sz="2000" dirty="0" smtClean="0"/>
              <a:t>Hugo de Man - KU Leuven: Giga-scale dreams to </a:t>
            </a:r>
            <a:r>
              <a:rPr lang="en-US" sz="2000" dirty="0" err="1" smtClean="0"/>
              <a:t>Nano</a:t>
            </a:r>
            <a:r>
              <a:rPr lang="en-US" sz="2000" dirty="0" smtClean="0"/>
              <a:t>-scale Realities</a:t>
            </a:r>
          </a:p>
          <a:p>
            <a:r>
              <a:rPr lang="en-US" sz="2000" dirty="0" smtClean="0"/>
              <a:t>Bill </a:t>
            </a:r>
            <a:r>
              <a:rPr lang="en-US" sz="2000" dirty="0" err="1" smtClean="0"/>
              <a:t>Yurkus</a:t>
            </a:r>
            <a:r>
              <a:rPr lang="en-US" sz="2000" dirty="0" smtClean="0"/>
              <a:t>? - Solar sells</a:t>
            </a:r>
          </a:p>
          <a:p>
            <a:r>
              <a:rPr lang="en-US" sz="2000" dirty="0" smtClean="0"/>
              <a:t>Christian Clayton: The Economy &amp; Semiconductors</a:t>
            </a:r>
          </a:p>
          <a:p>
            <a:r>
              <a:rPr lang="en-US" sz="2000" dirty="0" smtClean="0"/>
              <a:t>Someone from Microsoft; Nokia, LG, Samsung; Steve Wozniak</a:t>
            </a:r>
          </a:p>
        </p:txBody>
      </p:sp>
    </p:spTree>
    <p:extLst>
      <p:ext uri="{BB962C8B-B14F-4D97-AF65-F5344CB8AC3E}">
        <p14:creationId xmlns:p14="http://schemas.microsoft.com/office/powerpoint/2010/main" val="551972835"/>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4"/>
          <p:cNvSpPr>
            <a:spLocks noChangeArrowheads="1"/>
          </p:cNvSpPr>
          <p:nvPr/>
        </p:nvSpPr>
        <p:spPr bwMode="auto">
          <a:xfrm>
            <a:off x="228600" y="1066800"/>
            <a:ext cx="8715375" cy="1981200"/>
          </a:xfrm>
          <a:prstGeom prst="rect">
            <a:avLst/>
          </a:prstGeom>
          <a:solidFill>
            <a:srgbClr val="E8E8EF"/>
          </a:solidFill>
          <a:ln w="9525" algn="ctr">
            <a:solidFill>
              <a:srgbClr val="2F549D"/>
            </a:solidFill>
            <a:round/>
            <a:headEnd/>
            <a:tailEnd/>
          </a:ln>
        </p:spPr>
        <p:txBody>
          <a:bodyPr/>
          <a:lstStyle/>
          <a:p>
            <a:endParaRPr lang="en-US"/>
          </a:p>
        </p:txBody>
      </p:sp>
      <p:sp>
        <p:nvSpPr>
          <p:cNvPr id="5122" name="Title 1"/>
          <p:cNvSpPr>
            <a:spLocks noGrp="1"/>
          </p:cNvSpPr>
          <p:nvPr>
            <p:ph type="title"/>
          </p:nvPr>
        </p:nvSpPr>
        <p:spPr/>
        <p:txBody>
          <a:bodyPr/>
          <a:lstStyle/>
          <a:p>
            <a:r>
              <a:rPr lang="en-US" smtClean="0"/>
              <a:t>Agenda (morning)</a:t>
            </a:r>
          </a:p>
        </p:txBody>
      </p:sp>
      <p:sp>
        <p:nvSpPr>
          <p:cNvPr id="5123" name="Content Placeholder 2"/>
          <p:cNvSpPr>
            <a:spLocks noGrp="1"/>
          </p:cNvSpPr>
          <p:nvPr>
            <p:ph idx="1"/>
          </p:nvPr>
        </p:nvSpPr>
        <p:spPr>
          <a:xfrm>
            <a:off x="457200" y="1143000"/>
            <a:ext cx="8228013" cy="4986338"/>
          </a:xfrm>
        </p:spPr>
        <p:txBody>
          <a:bodyPr/>
          <a:lstStyle/>
          <a:p>
            <a:r>
              <a:rPr lang="en-US" b="1" dirty="0" smtClean="0"/>
              <a:t>9:15 AM	 CICC 2014 organizational reports – Don Thelen</a:t>
            </a:r>
          </a:p>
          <a:p>
            <a:pPr lvl="1"/>
            <a:r>
              <a:rPr lang="en-US" dirty="0" smtClean="0"/>
              <a:t>Organizational subcommittee chair reports </a:t>
            </a:r>
          </a:p>
          <a:p>
            <a:pPr lvl="1"/>
            <a:r>
              <a:rPr lang="en-US" dirty="0" smtClean="0"/>
              <a:t>Topics / speakers suggestions for ed. sessions, panels/forums…</a:t>
            </a:r>
          </a:p>
          <a:p>
            <a:pPr lvl="1"/>
            <a:r>
              <a:rPr lang="en-US" dirty="0" smtClean="0"/>
              <a:t>Contacts / suggestions for sponsorships and exhibits</a:t>
            </a:r>
          </a:p>
          <a:p>
            <a:r>
              <a:rPr lang="en-US" b="1" dirty="0" smtClean="0"/>
              <a:t>9:45 AM	Break</a:t>
            </a:r>
          </a:p>
          <a:p>
            <a:r>
              <a:rPr lang="en-US" b="1" dirty="0" smtClean="0"/>
              <a:t>10:00 AM	Instructions to technical subcommittees – Kimo Tam</a:t>
            </a:r>
          </a:p>
          <a:p>
            <a:r>
              <a:rPr lang="en-US" b="1" dirty="0" smtClean="0"/>
              <a:t>10:05 AM	Technical subcommittee meetings</a:t>
            </a:r>
          </a:p>
          <a:p>
            <a:r>
              <a:rPr lang="en-US" b="1" dirty="0" smtClean="0"/>
              <a:t>12:30 PM	Lunch, organizational subcommittee meetings</a:t>
            </a:r>
          </a:p>
          <a:p>
            <a:r>
              <a:rPr lang="en-US" b="1" dirty="0" smtClean="0"/>
              <a:t>1:30 PM	Continue technical subcommittee meetings </a:t>
            </a:r>
          </a:p>
          <a:p>
            <a:pPr lvl="1"/>
            <a:endParaRPr lang="en-US" dirty="0" smtClean="0"/>
          </a:p>
          <a:p>
            <a:endParaRPr lang="en-US" dirty="0" smtClean="0"/>
          </a:p>
        </p:txBody>
      </p:sp>
    </p:spTree>
    <p:extLst>
      <p:ext uri="{BB962C8B-B14F-4D97-AF65-F5344CB8AC3E}">
        <p14:creationId xmlns:p14="http://schemas.microsoft.com/office/powerpoint/2010/main" val="900160803"/>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p:cNvSpPr>
            <a:spLocks noGrp="1"/>
          </p:cNvSpPr>
          <p:nvPr>
            <p:ph type="title"/>
          </p:nvPr>
        </p:nvSpPr>
        <p:spPr/>
        <p:txBody>
          <a:bodyPr/>
          <a:lstStyle/>
          <a:p>
            <a:r>
              <a:rPr lang="en-US" sz="3200" dirty="0" smtClean="0">
                <a:solidFill>
                  <a:schemeClr val="tx1"/>
                </a:solidFill>
              </a:rPr>
              <a:t>TPC organizational subcommittee chairs</a:t>
            </a:r>
          </a:p>
        </p:txBody>
      </p:sp>
      <p:graphicFrame>
        <p:nvGraphicFramePr>
          <p:cNvPr id="5" name="Table 4"/>
          <p:cNvGraphicFramePr>
            <a:graphicFrameLocks noGrp="1"/>
          </p:cNvGraphicFramePr>
          <p:nvPr>
            <p:extLst>
              <p:ext uri="{D42A27DB-BD31-4B8C-83A1-F6EECF244321}">
                <p14:modId xmlns:p14="http://schemas.microsoft.com/office/powerpoint/2010/main" val="3635473769"/>
              </p:ext>
            </p:extLst>
          </p:nvPr>
        </p:nvGraphicFramePr>
        <p:xfrm>
          <a:off x="228600" y="1295400"/>
          <a:ext cx="8610601" cy="4648199"/>
        </p:xfrm>
        <a:graphic>
          <a:graphicData uri="http://schemas.openxmlformats.org/drawingml/2006/table">
            <a:tbl>
              <a:tblPr/>
              <a:tblGrid>
                <a:gridCol w="1752600"/>
                <a:gridCol w="2286000"/>
                <a:gridCol w="2480855"/>
                <a:gridCol w="2091146"/>
              </a:tblGrid>
              <a:tr h="160148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800" b="1" i="0" u="none" strike="noStrike" kern="1200" cap="none" normalizeH="0" baseline="0" dirty="0" smtClean="0">
                          <a:ln>
                            <a:noFill/>
                          </a:ln>
                          <a:solidFill>
                            <a:schemeClr val="bg1"/>
                          </a:solidFill>
                          <a:effectLst/>
                          <a:latin typeface="Calibri" pitchFamily="34" charset="0"/>
                          <a:ea typeface="+mn-ea"/>
                          <a:cs typeface="Arial" pitchFamily="34" charset="0"/>
                        </a:rPr>
                        <a:t>Organizational subcommittee</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800" b="1" i="0" u="none" strike="noStrike" kern="1200" cap="none" normalizeH="0" baseline="0" dirty="0" smtClean="0">
                          <a:ln>
                            <a:noFill/>
                          </a:ln>
                          <a:solidFill>
                            <a:schemeClr val="bg1"/>
                          </a:solidFill>
                          <a:effectLst/>
                          <a:latin typeface="Calibri" pitchFamily="34" charset="0"/>
                          <a:ea typeface="+mn-ea"/>
                          <a:cs typeface="Arial" pitchFamily="34" charset="0"/>
                        </a:rPr>
                        <a:t>2015 Subcommittee chair</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800" b="1" i="0" u="none" strike="noStrike" kern="1200" cap="none" normalizeH="0" baseline="0" dirty="0" smtClean="0">
                          <a:ln>
                            <a:noFill/>
                          </a:ln>
                          <a:solidFill>
                            <a:schemeClr val="bg1"/>
                          </a:solidFill>
                          <a:effectLst/>
                          <a:latin typeface="Calibri" pitchFamily="34" charset="0"/>
                          <a:ea typeface="+mn-ea"/>
                          <a:cs typeface="Arial" pitchFamily="34" charset="0"/>
                        </a:rPr>
                        <a:t>2014 Subcommittee chair</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800" b="1" i="0" u="none" strike="noStrike" kern="1200" cap="none" normalizeH="0" baseline="0" dirty="0" smtClean="0">
                          <a:ln>
                            <a:noFill/>
                          </a:ln>
                          <a:solidFill>
                            <a:schemeClr val="bg1"/>
                          </a:solidFill>
                          <a:effectLst/>
                          <a:latin typeface="Calibri" pitchFamily="34" charset="0"/>
                          <a:ea typeface="+mn-ea"/>
                          <a:cs typeface="Arial" pitchFamily="34" charset="0"/>
                        </a:rPr>
                        <a:t>2013 Subcommittee chair</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r>
              <a:tr h="468726">
                <a:tc>
                  <a:txBody>
                    <a:bodyPr/>
                    <a:lstStyle/>
                    <a:p>
                      <a:pPr marL="0" marR="0" algn="l">
                        <a:spcBef>
                          <a:spcPts val="0"/>
                        </a:spcBef>
                        <a:spcAft>
                          <a:spcPts val="0"/>
                        </a:spcAft>
                      </a:pPr>
                      <a:r>
                        <a:rPr lang="en-US" sz="1800" b="1" dirty="0">
                          <a:latin typeface="Arial"/>
                          <a:ea typeface="Times New Roman"/>
                          <a:cs typeface="Times New Roman"/>
                        </a:rPr>
                        <a:t>Best paper</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b="1" dirty="0" smtClean="0">
                          <a:latin typeface="Arial"/>
                          <a:ea typeface="Times New Roman"/>
                          <a:cs typeface="Times New Roman"/>
                        </a:rPr>
                        <a:t>Shahriar Mirabbasi</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algn="l">
                        <a:spcBef>
                          <a:spcPts val="0"/>
                        </a:spcBef>
                        <a:spcAft>
                          <a:spcPts val="0"/>
                        </a:spcAft>
                      </a:pPr>
                      <a:r>
                        <a:rPr lang="en-US" sz="1800" b="1" dirty="0" smtClean="0">
                          <a:latin typeface="Arial"/>
                          <a:ea typeface="Times New Roman"/>
                          <a:cs typeface="Times New Roman"/>
                        </a:rPr>
                        <a:t>Ron Kapusta</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b="1" dirty="0" smtClean="0">
                          <a:latin typeface="Arial"/>
                          <a:ea typeface="Times New Roman"/>
                          <a:cs typeface="Times New Roman"/>
                        </a:rPr>
                        <a:t>Ron Kapusta</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468726">
                <a:tc>
                  <a:txBody>
                    <a:bodyPr/>
                    <a:lstStyle/>
                    <a:p>
                      <a:pPr marL="0" marR="0" algn="l">
                        <a:spcBef>
                          <a:spcPts val="0"/>
                        </a:spcBef>
                        <a:spcAft>
                          <a:spcPts val="0"/>
                        </a:spcAft>
                      </a:pPr>
                      <a:r>
                        <a:rPr lang="en-US" sz="1800" b="1" dirty="0" smtClean="0">
                          <a:latin typeface="Arial"/>
                          <a:ea typeface="Times New Roman"/>
                          <a:cs typeface="Times New Roman"/>
                        </a:rPr>
                        <a:t>Educational</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marL="0" marR="0" algn="l">
                        <a:spcBef>
                          <a:spcPts val="0"/>
                        </a:spcBef>
                        <a:spcAft>
                          <a:spcPts val="0"/>
                        </a:spcAft>
                      </a:pPr>
                      <a:r>
                        <a:rPr lang="en-US" sz="1800" b="1" dirty="0" smtClean="0">
                          <a:latin typeface="Arial"/>
                          <a:ea typeface="Times New Roman"/>
                          <a:cs typeface="Times New Roman"/>
                        </a:rPr>
                        <a:t>Fa (Foster)</a:t>
                      </a:r>
                      <a:r>
                        <a:rPr lang="en-US" sz="1800" b="1" baseline="0" dirty="0" smtClean="0">
                          <a:latin typeface="Arial"/>
                          <a:ea typeface="Times New Roman"/>
                          <a:cs typeface="Times New Roman"/>
                        </a:rPr>
                        <a:t> Dai</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marL="0" marR="0" algn="l">
                        <a:spcBef>
                          <a:spcPts val="0"/>
                        </a:spcBef>
                        <a:spcAft>
                          <a:spcPts val="0"/>
                        </a:spcAft>
                      </a:pPr>
                      <a:r>
                        <a:rPr lang="en-US" sz="1800" b="1" dirty="0" smtClean="0">
                          <a:latin typeface="Arial"/>
                          <a:ea typeface="Times New Roman"/>
                          <a:cs typeface="Times New Roman"/>
                        </a:rPr>
                        <a:t>Fa (Foster) Dai</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marL="0" marR="0" algn="l">
                        <a:spcBef>
                          <a:spcPts val="0"/>
                        </a:spcBef>
                        <a:spcAft>
                          <a:spcPts val="0"/>
                        </a:spcAft>
                      </a:pPr>
                      <a:r>
                        <a:rPr lang="en-US" sz="1800" b="1" dirty="0" smtClean="0">
                          <a:latin typeface="Arial"/>
                          <a:ea typeface="Times New Roman"/>
                          <a:cs typeface="Times New Roman"/>
                        </a:rPr>
                        <a:t>Howard Luong</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r>
              <a:tr h="468726">
                <a:tc>
                  <a:txBody>
                    <a:bodyPr/>
                    <a:lstStyle/>
                    <a:p>
                      <a:pPr marL="0" marR="0" algn="l">
                        <a:spcBef>
                          <a:spcPts val="0"/>
                        </a:spcBef>
                        <a:spcAft>
                          <a:spcPts val="0"/>
                        </a:spcAft>
                      </a:pPr>
                      <a:r>
                        <a:rPr lang="en-US" sz="1800" b="1" dirty="0">
                          <a:latin typeface="Arial"/>
                          <a:ea typeface="Times New Roman"/>
                          <a:cs typeface="Times New Roman"/>
                        </a:rPr>
                        <a:t>Exhibits</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b="1" dirty="0" smtClean="0">
                          <a:latin typeface="Arial"/>
                          <a:ea typeface="Times New Roman"/>
                          <a:cs typeface="Times New Roman"/>
                        </a:rPr>
                        <a:t>Yusuf Haque</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algn="l">
                        <a:spcBef>
                          <a:spcPts val="0"/>
                        </a:spcBef>
                        <a:spcAft>
                          <a:spcPts val="0"/>
                        </a:spcAft>
                      </a:pPr>
                      <a:r>
                        <a:rPr lang="en-US" sz="1800" b="1" dirty="0" smtClean="0">
                          <a:latin typeface="Arial"/>
                          <a:ea typeface="Times New Roman"/>
                          <a:cs typeface="Times New Roman"/>
                        </a:rPr>
                        <a:t>Trent McConaghy</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algn="l">
                        <a:spcBef>
                          <a:spcPts val="0"/>
                        </a:spcBef>
                        <a:spcAft>
                          <a:spcPts val="0"/>
                        </a:spcAft>
                      </a:pPr>
                      <a:r>
                        <a:rPr lang="en-US" sz="1800" b="1" dirty="0" smtClean="0">
                          <a:latin typeface="Arial"/>
                          <a:ea typeface="Times New Roman"/>
                          <a:cs typeface="Times New Roman"/>
                        </a:rPr>
                        <a:t>Trent McConaghy</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468726">
                <a:tc>
                  <a:txBody>
                    <a:bodyPr/>
                    <a:lstStyle/>
                    <a:p>
                      <a:pPr marL="0" marR="0" algn="l">
                        <a:spcBef>
                          <a:spcPts val="0"/>
                        </a:spcBef>
                        <a:spcAft>
                          <a:spcPts val="0"/>
                        </a:spcAft>
                      </a:pPr>
                      <a:r>
                        <a:rPr lang="en-US" sz="1800" b="1" dirty="0">
                          <a:latin typeface="Arial"/>
                          <a:ea typeface="Times New Roman"/>
                          <a:cs typeface="Times New Roman"/>
                        </a:rPr>
                        <a:t>Panels</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b="1" dirty="0" smtClean="0">
                          <a:latin typeface="Arial"/>
                          <a:ea typeface="Times New Roman"/>
                          <a:cs typeface="Times New Roman"/>
                        </a:rPr>
                        <a:t>Hua Wang</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b="1" dirty="0" smtClean="0">
                          <a:latin typeface="Arial"/>
                          <a:ea typeface="Times New Roman"/>
                          <a:cs typeface="Times New Roman"/>
                        </a:rPr>
                        <a:t>Ehsan Afshari</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marL="0" marR="0" algn="l">
                        <a:spcBef>
                          <a:spcPts val="0"/>
                        </a:spcBef>
                        <a:spcAft>
                          <a:spcPts val="0"/>
                        </a:spcAft>
                      </a:pPr>
                      <a:r>
                        <a:rPr lang="en-US" sz="1800" b="1" dirty="0" smtClean="0">
                          <a:latin typeface="Arial"/>
                          <a:ea typeface="Times New Roman"/>
                          <a:cs typeface="Times New Roman"/>
                        </a:rPr>
                        <a:t>Kimo Tam</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r>
              <a:tr h="468726">
                <a:tc>
                  <a:txBody>
                    <a:bodyPr/>
                    <a:lstStyle/>
                    <a:p>
                      <a:pPr marL="0" marR="0" algn="l">
                        <a:spcBef>
                          <a:spcPts val="0"/>
                        </a:spcBef>
                        <a:spcAft>
                          <a:spcPts val="0"/>
                        </a:spcAft>
                      </a:pPr>
                      <a:r>
                        <a:rPr lang="en-US" sz="1800" b="1" dirty="0">
                          <a:latin typeface="Arial"/>
                          <a:ea typeface="Times New Roman"/>
                          <a:cs typeface="Times New Roman"/>
                        </a:rPr>
                        <a:t>Publicity</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algn="l">
                        <a:spcBef>
                          <a:spcPts val="0"/>
                        </a:spcBef>
                        <a:spcAft>
                          <a:spcPts val="0"/>
                        </a:spcAft>
                      </a:pPr>
                      <a:r>
                        <a:rPr lang="en-US" sz="1800" b="1" dirty="0" smtClean="0">
                          <a:latin typeface="Arial"/>
                          <a:ea typeface="Times New Roman"/>
                          <a:cs typeface="Times New Roman"/>
                        </a:rPr>
                        <a:t>Colin McAndrew</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algn="l">
                        <a:spcBef>
                          <a:spcPts val="0"/>
                        </a:spcBef>
                        <a:spcAft>
                          <a:spcPts val="0"/>
                        </a:spcAft>
                      </a:pPr>
                      <a:r>
                        <a:rPr lang="en-US" sz="1800" b="1" dirty="0" smtClean="0">
                          <a:latin typeface="Arial"/>
                          <a:ea typeface="Times New Roman"/>
                          <a:cs typeface="Times New Roman"/>
                        </a:rPr>
                        <a:t>Rick Paul</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algn="l">
                        <a:spcBef>
                          <a:spcPts val="0"/>
                        </a:spcBef>
                        <a:spcAft>
                          <a:spcPts val="0"/>
                        </a:spcAft>
                      </a:pPr>
                      <a:r>
                        <a:rPr lang="en-US" sz="1800" b="1" dirty="0" smtClean="0">
                          <a:latin typeface="Arial"/>
                          <a:ea typeface="Times New Roman"/>
                          <a:cs typeface="Times New Roman"/>
                        </a:rPr>
                        <a:t>Ken Suyama</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703089">
                <a:tc>
                  <a:txBody>
                    <a:bodyPr/>
                    <a:lstStyle/>
                    <a:p>
                      <a:pPr marL="0" marR="0" algn="l">
                        <a:spcBef>
                          <a:spcPts val="0"/>
                        </a:spcBef>
                        <a:spcAft>
                          <a:spcPts val="0"/>
                        </a:spcAft>
                      </a:pPr>
                      <a:r>
                        <a:rPr lang="en-US" sz="1800" b="1" dirty="0">
                          <a:latin typeface="Arial"/>
                          <a:ea typeface="Times New Roman"/>
                          <a:cs typeface="Times New Roman"/>
                        </a:rPr>
                        <a:t>Sponsorship</a:t>
                      </a: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marL="0" marR="0" algn="l">
                        <a:spcBef>
                          <a:spcPts val="0"/>
                        </a:spcBef>
                        <a:spcAft>
                          <a:spcPts val="0"/>
                        </a:spcAft>
                      </a:pPr>
                      <a:r>
                        <a:rPr lang="en-US" sz="1800" b="1" dirty="0" smtClean="0">
                          <a:latin typeface="Arial"/>
                          <a:ea typeface="Times New Roman"/>
                          <a:cs typeface="Times New Roman"/>
                        </a:rPr>
                        <a:t>Paul Billig</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marL="0" marR="0" algn="l">
                        <a:spcBef>
                          <a:spcPts val="0"/>
                        </a:spcBef>
                        <a:spcAft>
                          <a:spcPts val="0"/>
                        </a:spcAft>
                      </a:pPr>
                      <a:r>
                        <a:rPr lang="en-US" sz="1800" b="1" dirty="0" smtClean="0">
                          <a:latin typeface="Arial"/>
                          <a:ea typeface="Times New Roman"/>
                          <a:cs typeface="Times New Roman"/>
                        </a:rPr>
                        <a:t>Christophe Antoine</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c>
                  <a:txBody>
                    <a:bodyPr/>
                    <a:lstStyle/>
                    <a:p>
                      <a:pPr marL="0" marR="0" algn="l">
                        <a:spcBef>
                          <a:spcPts val="0"/>
                        </a:spcBef>
                        <a:spcAft>
                          <a:spcPts val="0"/>
                        </a:spcAft>
                      </a:pPr>
                      <a:r>
                        <a:rPr lang="en-US" sz="1800" b="1" dirty="0" smtClean="0">
                          <a:latin typeface="Arial"/>
                          <a:ea typeface="Times New Roman"/>
                          <a:cs typeface="Times New Roman"/>
                        </a:rPr>
                        <a:t>Alessandro Piovaccari</a:t>
                      </a:r>
                      <a:endParaRPr lang="en-US" sz="1800" b="1" dirty="0">
                        <a:latin typeface="Arial"/>
                        <a:ea typeface="Times New Roman"/>
                        <a:cs typeface="Times New Roman"/>
                      </a:endParaRPr>
                    </a:p>
                  </a:txBody>
                  <a:tcPr marL="68580" marR="6858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8"/>
                    </a:solidFill>
                  </a:tcPr>
                </a:tc>
              </a:tr>
            </a:tbl>
          </a:graphicData>
        </a:graphic>
      </p:graphicFrame>
    </p:spTree>
    <p:extLst>
      <p:ext uri="{BB962C8B-B14F-4D97-AF65-F5344CB8AC3E}">
        <p14:creationId xmlns:p14="http://schemas.microsoft.com/office/powerpoint/2010/main" val="3003803972"/>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7649" name="Slide Number Placeholder 4"/>
          <p:cNvSpPr txBox="1">
            <a:spLocks noGrp="1"/>
          </p:cNvSpPr>
          <p:nvPr/>
        </p:nvSpPr>
        <p:spPr bwMode="auto">
          <a:xfrm>
            <a:off x="6705600" y="6477000"/>
            <a:ext cx="2133600" cy="457200"/>
          </a:xfrm>
          <a:prstGeom prst="rect">
            <a:avLst/>
          </a:prstGeom>
          <a:noFill/>
          <a:ln w="9525">
            <a:noFill/>
            <a:miter lim="800000"/>
            <a:headEnd/>
            <a:tailEnd/>
          </a:ln>
        </p:spPr>
        <p:txBody>
          <a:bodyPr/>
          <a:lstStyle/>
          <a:p>
            <a:pPr algn="r" eaLnBrk="0" hangingPunct="0"/>
            <a:r>
              <a:rPr lang="en-US" sz="1200"/>
              <a:t>Page </a:t>
            </a:r>
            <a:fld id="{873E5C8C-CE08-42C8-9465-4AF7E6860116}" type="slidenum">
              <a:rPr lang="en-US" sz="1200"/>
              <a:pPr algn="r" eaLnBrk="0" hangingPunct="0"/>
              <a:t>54</a:t>
            </a:fld>
            <a:endParaRPr lang="en-US" sz="1200"/>
          </a:p>
          <a:p>
            <a:pPr algn="r" eaLnBrk="0" hangingPunct="0"/>
            <a:r>
              <a:rPr lang="en-US" sz="1200"/>
              <a:t> </a:t>
            </a:r>
            <a:endParaRPr lang="en-US" sz="1400" b="1">
              <a:solidFill>
                <a:srgbClr val="FF0000"/>
              </a:solidFill>
              <a:latin typeface="Arial" charset="0"/>
            </a:endParaRPr>
          </a:p>
        </p:txBody>
      </p:sp>
      <p:sp>
        <p:nvSpPr>
          <p:cNvPr id="27650" name="Rectangle 2"/>
          <p:cNvSpPr>
            <a:spLocks noGrp="1" noChangeArrowheads="1"/>
          </p:cNvSpPr>
          <p:nvPr>
            <p:ph type="title"/>
          </p:nvPr>
        </p:nvSpPr>
        <p:spPr/>
        <p:txBody>
          <a:bodyPr/>
          <a:lstStyle/>
          <a:p>
            <a:r>
              <a:rPr lang="en-US" sz="3200" dirty="0" smtClean="0">
                <a:solidFill>
                  <a:schemeClr val="tx1"/>
                </a:solidFill>
              </a:rPr>
              <a:t>2014</a:t>
            </a:r>
            <a:r>
              <a:rPr lang="en-US" sz="3200" dirty="0" smtClean="0"/>
              <a:t> Best Paper</a:t>
            </a:r>
          </a:p>
        </p:txBody>
      </p:sp>
      <p:sp>
        <p:nvSpPr>
          <p:cNvPr id="2" name="Content Placeholder 1"/>
          <p:cNvSpPr>
            <a:spLocks noGrp="1"/>
          </p:cNvSpPr>
          <p:nvPr>
            <p:ph idx="1"/>
          </p:nvPr>
        </p:nvSpPr>
        <p:spPr/>
        <p:txBody>
          <a:bodyPr/>
          <a:lstStyle/>
          <a:p>
            <a:r>
              <a:rPr lang="en-US" sz="2400" dirty="0"/>
              <a:t>Best Invited Paper</a:t>
            </a:r>
          </a:p>
          <a:p>
            <a:pPr marL="363538" lvl="1" indent="0" algn="just">
              <a:buNone/>
            </a:pPr>
            <a:r>
              <a:rPr lang="en-US" sz="2000" dirty="0"/>
              <a:t>J.R. </a:t>
            </a:r>
            <a:r>
              <a:rPr lang="en-US" sz="2000" dirty="0" err="1"/>
              <a:t>Westra</a:t>
            </a:r>
            <a:r>
              <a:rPr lang="en-US" sz="2000" dirty="0"/>
              <a:t>, et al., Broadcom Netherlands, </a:t>
            </a:r>
            <a:r>
              <a:rPr lang="en-US" sz="2000" b="1" dirty="0"/>
              <a:t>“Design Considerations for Low-Power Analog Front Ends in Full-Duplex 10GBASE-T Transceivers”</a:t>
            </a:r>
            <a:r>
              <a:rPr lang="en-US" sz="2000" dirty="0"/>
              <a:t> </a:t>
            </a:r>
          </a:p>
          <a:p>
            <a:r>
              <a:rPr lang="en-US" sz="2400" dirty="0"/>
              <a:t>Best Regular Paper</a:t>
            </a:r>
          </a:p>
          <a:p>
            <a:pPr marL="363538" lvl="1" indent="0" algn="just">
              <a:buNone/>
            </a:pPr>
            <a:r>
              <a:rPr lang="en-US" sz="2100" dirty="0" err="1"/>
              <a:t>Jafar</a:t>
            </a:r>
            <a:r>
              <a:rPr lang="en-US" sz="2100" dirty="0"/>
              <a:t> </a:t>
            </a:r>
            <a:r>
              <a:rPr lang="en-US" sz="2100" dirty="0" err="1"/>
              <a:t>Savoj</a:t>
            </a:r>
            <a:r>
              <a:rPr lang="en-US" sz="2100" dirty="0"/>
              <a:t>, et al., Xilinx, San Jose and *Xilinx Ireland, Cork, </a:t>
            </a:r>
            <a:r>
              <a:rPr lang="en-US" sz="2100" b="1" dirty="0"/>
              <a:t>“Wideband Flexible-Reach Techniques for a 0.5-16.3Gb/s Fully-Adaptive Transceiver in 20nm CMOS”</a:t>
            </a:r>
          </a:p>
          <a:p>
            <a:r>
              <a:rPr lang="en-US" sz="2400" dirty="0"/>
              <a:t>Best Student Paper</a:t>
            </a:r>
          </a:p>
          <a:p>
            <a:pPr marL="363538" lvl="1" indent="0" algn="just">
              <a:buNone/>
            </a:pPr>
            <a:r>
              <a:rPr lang="en-US" sz="2100" dirty="0"/>
              <a:t>Ming-</a:t>
            </a:r>
            <a:r>
              <a:rPr lang="en-US" sz="2100" dirty="0" err="1"/>
              <a:t>Shuan</a:t>
            </a:r>
            <a:r>
              <a:rPr lang="en-US" sz="2100" dirty="0"/>
              <a:t> Chen and </a:t>
            </a:r>
            <a:r>
              <a:rPr lang="en-US" sz="2100" dirty="0" err="1"/>
              <a:t>Chih</a:t>
            </a:r>
            <a:r>
              <a:rPr lang="en-US" sz="2100" dirty="0"/>
              <a:t>-Kong Ken Yang, UCLA, </a:t>
            </a:r>
            <a:r>
              <a:rPr lang="en-US" sz="2100" b="1" dirty="0"/>
              <a:t>“A 50 - 64 Gb/s Serializing Transmitter With a 4-tap, LC-Ladder-Filter-Based FFE in 65-nm CMOS”</a:t>
            </a:r>
          </a:p>
          <a:p>
            <a:r>
              <a:rPr lang="en-US" sz="2400" dirty="0"/>
              <a:t>Best Poster</a:t>
            </a:r>
          </a:p>
          <a:p>
            <a:pPr marL="363538" lvl="1" indent="0" algn="just">
              <a:buNone/>
            </a:pPr>
            <a:r>
              <a:rPr lang="en-US" sz="2000" dirty="0"/>
              <a:t>Adam Neale and </a:t>
            </a:r>
            <a:r>
              <a:rPr lang="en-US" sz="2000" dirty="0" err="1"/>
              <a:t>Manoj</a:t>
            </a:r>
            <a:r>
              <a:rPr lang="en-US" sz="2000" dirty="0"/>
              <a:t> </a:t>
            </a:r>
            <a:r>
              <a:rPr lang="en-US" sz="2000" dirty="0" err="1"/>
              <a:t>Sachdev</a:t>
            </a:r>
            <a:r>
              <a:rPr lang="en-US" sz="2000" dirty="0"/>
              <a:t>, University of </a:t>
            </a:r>
            <a:r>
              <a:rPr lang="en-US" sz="2000" dirty="0" err="1"/>
              <a:t>Waterloo</a:t>
            </a:r>
            <a:r>
              <a:rPr lang="en-US" sz="2000" b="1" dirty="0" err="1"/>
              <a:t>“A</a:t>
            </a:r>
            <a:r>
              <a:rPr lang="en-US" sz="2000" b="1" dirty="0"/>
              <a:t> 0.4 V 75 </a:t>
            </a:r>
            <a:r>
              <a:rPr lang="en-US" sz="2000" b="1" dirty="0" err="1"/>
              <a:t>kbit</a:t>
            </a:r>
            <a:r>
              <a:rPr lang="en-US" sz="2000" b="1" dirty="0"/>
              <a:t> SRAM Macro in 28 nm CMOS Featuring a 3-Adjacent MBU Correcting ECC</a:t>
            </a:r>
            <a:r>
              <a:rPr lang="en-US" sz="1800" b="1" dirty="0"/>
              <a:t>”</a:t>
            </a:r>
          </a:p>
          <a:p>
            <a:endParaRPr lang="en-US" sz="1800" dirty="0"/>
          </a:p>
        </p:txBody>
      </p:sp>
    </p:spTree>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7649" name="Slide Number Placeholder 4"/>
          <p:cNvSpPr txBox="1">
            <a:spLocks noGrp="1"/>
          </p:cNvSpPr>
          <p:nvPr/>
        </p:nvSpPr>
        <p:spPr bwMode="auto">
          <a:xfrm>
            <a:off x="6705600" y="6477000"/>
            <a:ext cx="2133600" cy="457200"/>
          </a:xfrm>
          <a:prstGeom prst="rect">
            <a:avLst/>
          </a:prstGeom>
          <a:noFill/>
          <a:ln w="9525">
            <a:noFill/>
            <a:miter lim="800000"/>
            <a:headEnd/>
            <a:tailEnd/>
          </a:ln>
        </p:spPr>
        <p:txBody>
          <a:bodyPr/>
          <a:lstStyle/>
          <a:p>
            <a:pPr algn="r" eaLnBrk="0" hangingPunct="0"/>
            <a:r>
              <a:rPr lang="en-US" sz="1200"/>
              <a:t>Page </a:t>
            </a:r>
            <a:fld id="{873E5C8C-CE08-42C8-9465-4AF7E6860116}" type="slidenum">
              <a:rPr lang="en-US" sz="1200"/>
              <a:pPr algn="r" eaLnBrk="0" hangingPunct="0"/>
              <a:t>55</a:t>
            </a:fld>
            <a:endParaRPr lang="en-US" sz="1200"/>
          </a:p>
          <a:p>
            <a:pPr algn="r" eaLnBrk="0" hangingPunct="0"/>
            <a:r>
              <a:rPr lang="en-US" sz="1200"/>
              <a:t> </a:t>
            </a:r>
            <a:endParaRPr lang="en-US" sz="1400" b="1">
              <a:solidFill>
                <a:srgbClr val="FF0000"/>
              </a:solidFill>
              <a:latin typeface="Arial" charset="0"/>
            </a:endParaRPr>
          </a:p>
        </p:txBody>
      </p:sp>
      <p:sp>
        <p:nvSpPr>
          <p:cNvPr id="27650" name="Rectangle 2"/>
          <p:cNvSpPr>
            <a:spLocks noGrp="1" noChangeArrowheads="1"/>
          </p:cNvSpPr>
          <p:nvPr>
            <p:ph type="title"/>
          </p:nvPr>
        </p:nvSpPr>
        <p:spPr/>
        <p:txBody>
          <a:bodyPr/>
          <a:lstStyle/>
          <a:p>
            <a:r>
              <a:rPr lang="en-US" sz="3200" dirty="0" smtClean="0">
                <a:solidFill>
                  <a:schemeClr val="tx1"/>
                </a:solidFill>
              </a:rPr>
              <a:t>2014</a:t>
            </a:r>
            <a:r>
              <a:rPr lang="en-US" sz="3200" dirty="0" smtClean="0"/>
              <a:t> Educational Sessions</a:t>
            </a:r>
          </a:p>
        </p:txBody>
      </p:sp>
      <p:sp>
        <p:nvSpPr>
          <p:cNvPr id="2" name="Content Placeholder 1"/>
          <p:cNvSpPr>
            <a:spLocks noGrp="1"/>
          </p:cNvSpPr>
          <p:nvPr>
            <p:ph idx="1"/>
          </p:nvPr>
        </p:nvSpPr>
        <p:spPr>
          <a:xfrm>
            <a:off x="457200" y="914400"/>
            <a:ext cx="8228013" cy="5062539"/>
          </a:xfrm>
        </p:spPr>
        <p:txBody>
          <a:bodyPr/>
          <a:lstStyle/>
          <a:p>
            <a:r>
              <a:rPr lang="en-US" sz="1800" dirty="0" smtClean="0"/>
              <a:t>Calibrated Time-Interleaved High-Speed ADC’s</a:t>
            </a:r>
          </a:p>
          <a:p>
            <a:pPr lvl="1"/>
            <a:r>
              <a:rPr lang="en-US" sz="1800" dirty="0" smtClean="0"/>
              <a:t>Aaron Buchwald (</a:t>
            </a:r>
            <a:r>
              <a:rPr lang="en-US" sz="1800" kern="1200" dirty="0">
                <a:solidFill>
                  <a:schemeClr val="tx1"/>
                </a:solidFill>
              </a:rPr>
              <a:t>41, 45, </a:t>
            </a:r>
            <a:r>
              <a:rPr lang="en-US" sz="1800" kern="1200" dirty="0" smtClean="0">
                <a:solidFill>
                  <a:schemeClr val="tx1"/>
                </a:solidFill>
              </a:rPr>
              <a:t>46)</a:t>
            </a:r>
            <a:endParaRPr lang="en-US" sz="1800" dirty="0" smtClean="0"/>
          </a:p>
          <a:p>
            <a:r>
              <a:rPr lang="en-US" sz="1800" dirty="0" smtClean="0"/>
              <a:t>Miniaturized Energy-Harvesting Piezoelectric Chargers</a:t>
            </a:r>
          </a:p>
          <a:p>
            <a:pPr lvl="1"/>
            <a:r>
              <a:rPr lang="en-US" sz="1800" dirty="0" smtClean="0"/>
              <a:t>Gabriel Rincon-</a:t>
            </a:r>
            <a:r>
              <a:rPr lang="en-US" sz="1800" dirty="0" err="1" smtClean="0"/>
              <a:t>Mora</a:t>
            </a:r>
            <a:r>
              <a:rPr lang="en-US" sz="1800" dirty="0" smtClean="0"/>
              <a:t> (15)</a:t>
            </a:r>
          </a:p>
          <a:p>
            <a:r>
              <a:rPr lang="en-US" sz="1800" dirty="0" smtClean="0"/>
              <a:t>High-Performance Analog/Mixed-Signal Characterization Techniques</a:t>
            </a:r>
          </a:p>
          <a:p>
            <a:pPr lvl="1"/>
            <a:r>
              <a:rPr lang="en-US" sz="1800" dirty="0" smtClean="0"/>
              <a:t>Doug Garrity (26, 30)</a:t>
            </a:r>
          </a:p>
          <a:p>
            <a:r>
              <a:rPr lang="en-US" sz="1800" dirty="0" smtClean="0"/>
              <a:t>Fractional-N PLLs for Frequency Synthesis</a:t>
            </a:r>
          </a:p>
          <a:p>
            <a:pPr lvl="1"/>
            <a:r>
              <a:rPr lang="en-US" sz="1800" dirty="0" smtClean="0"/>
              <a:t>Ian Galton (34, 43)</a:t>
            </a:r>
          </a:p>
          <a:p>
            <a:r>
              <a:rPr lang="en-US" sz="1800" dirty="0" smtClean="0"/>
              <a:t>An Introduction to Design Considerations of DRAM Memory Controllers</a:t>
            </a:r>
          </a:p>
          <a:p>
            <a:pPr lvl="1"/>
            <a:r>
              <a:rPr lang="en-US" sz="1800" dirty="0" smtClean="0"/>
              <a:t>David Wang (16, 21)</a:t>
            </a:r>
          </a:p>
          <a:p>
            <a:r>
              <a:rPr lang="en-US" sz="1800" dirty="0" smtClean="0"/>
              <a:t>Advanced Modeling and Simulation of State-of-the-Art High-Speed I/O Interfaces</a:t>
            </a:r>
          </a:p>
          <a:p>
            <a:pPr lvl="1"/>
            <a:r>
              <a:rPr lang="en-US" sz="1800" dirty="0" err="1" smtClean="0"/>
              <a:t>Jaeha</a:t>
            </a:r>
            <a:r>
              <a:rPr lang="en-US" sz="1800" dirty="0" smtClean="0"/>
              <a:t> Kim (40, 45)</a:t>
            </a:r>
          </a:p>
          <a:p>
            <a:pPr marL="347663" lvl="1" indent="-347663">
              <a:buFont typeface="Tahoma" pitchFamily="34" charset="0"/>
              <a:buChar char="•"/>
            </a:pPr>
            <a:r>
              <a:rPr lang="en-US" sz="1800" dirty="0">
                <a:ea typeface="+mn-ea"/>
                <a:cs typeface="+mn-cs"/>
              </a:rPr>
              <a:t>Recent </a:t>
            </a:r>
            <a:r>
              <a:rPr lang="en-US" sz="1800" dirty="0" smtClean="0">
                <a:ea typeface="+mn-ea"/>
                <a:cs typeface="+mn-cs"/>
              </a:rPr>
              <a:t>Developments </a:t>
            </a:r>
            <a:r>
              <a:rPr lang="en-US" sz="1800" dirty="0">
                <a:ea typeface="+mn-ea"/>
                <a:cs typeface="+mn-cs"/>
              </a:rPr>
              <a:t>in RF </a:t>
            </a:r>
            <a:r>
              <a:rPr lang="en-US" sz="1800" dirty="0" smtClean="0">
                <a:ea typeface="+mn-ea"/>
                <a:cs typeface="+mn-cs"/>
              </a:rPr>
              <a:t>Receivers</a:t>
            </a:r>
          </a:p>
          <a:p>
            <a:pPr lvl="1"/>
            <a:r>
              <a:rPr lang="en-US" sz="1800" dirty="0" err="1" smtClean="0"/>
              <a:t>Razavi</a:t>
            </a:r>
            <a:r>
              <a:rPr lang="en-US" sz="1800" dirty="0" smtClean="0"/>
              <a:t> (62, 55)</a:t>
            </a:r>
          </a:p>
          <a:p>
            <a:pPr marL="347663" lvl="1" indent="-347663">
              <a:buFont typeface="Tahoma" pitchFamily="34" charset="0"/>
              <a:buChar char="•"/>
            </a:pPr>
            <a:r>
              <a:rPr lang="en-US" sz="1800" dirty="0"/>
              <a:t>Reconfigurable SDR Front-end Techniques </a:t>
            </a:r>
            <a:endParaRPr lang="en-US" sz="1800" dirty="0" smtClean="0"/>
          </a:p>
          <a:p>
            <a:pPr lvl="1"/>
            <a:r>
              <a:rPr lang="en-US" sz="1800" dirty="0"/>
              <a:t>Nauta </a:t>
            </a:r>
            <a:r>
              <a:rPr lang="en-US" sz="1800" dirty="0" smtClean="0"/>
              <a:t>(50, </a:t>
            </a:r>
            <a:r>
              <a:rPr lang="en-US" sz="1800" dirty="0"/>
              <a:t>55)</a:t>
            </a:r>
          </a:p>
          <a:p>
            <a:pPr marL="461962" lvl="1" indent="0">
              <a:buNone/>
            </a:pPr>
            <a:endParaRPr lang="en-US" sz="1800" dirty="0"/>
          </a:p>
        </p:txBody>
      </p:sp>
    </p:spTree>
    <p:extLst>
      <p:ext uri="{BB962C8B-B14F-4D97-AF65-F5344CB8AC3E}">
        <p14:creationId xmlns:p14="http://schemas.microsoft.com/office/powerpoint/2010/main" val="221631597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80999" y="1219200"/>
            <a:ext cx="8228013" cy="4681539"/>
          </a:xfrm>
        </p:spPr>
        <p:txBody>
          <a:bodyPr/>
          <a:lstStyle/>
          <a:p>
            <a:r>
              <a:rPr lang="en-US" dirty="0"/>
              <a:t>Lorentz Solution, Inc. </a:t>
            </a:r>
          </a:p>
          <a:p>
            <a:pPr lvl="1"/>
            <a:r>
              <a:rPr lang="en-US" dirty="0" smtClean="0">
                <a:hlinkClick r:id="rId2"/>
              </a:rPr>
              <a:t>http</a:t>
            </a:r>
            <a:r>
              <a:rPr lang="en-US" dirty="0">
                <a:hlinkClick r:id="rId2"/>
              </a:rPr>
              <a:t>://</a:t>
            </a:r>
            <a:r>
              <a:rPr lang="en-US" dirty="0" smtClean="0">
                <a:hlinkClick r:id="rId2"/>
              </a:rPr>
              <a:t>www.lorentzsolution.com</a:t>
            </a:r>
            <a:endParaRPr lang="en-US" dirty="0"/>
          </a:p>
          <a:p>
            <a:r>
              <a:rPr lang="en-US" dirty="0" smtClean="0"/>
              <a:t>Teledyne </a:t>
            </a:r>
            <a:r>
              <a:rPr lang="en-US" dirty="0" err="1" smtClean="0"/>
              <a:t>LeCroy</a:t>
            </a:r>
            <a:endParaRPr lang="en-US" dirty="0" smtClean="0"/>
          </a:p>
          <a:p>
            <a:pPr lvl="1"/>
            <a:r>
              <a:rPr lang="en-US" dirty="0" smtClean="0">
                <a:hlinkClick r:id="rId3"/>
              </a:rPr>
              <a:t>http://teledynelecroy.com</a:t>
            </a:r>
            <a:r>
              <a:rPr lang="en-US" dirty="0" smtClean="0"/>
              <a:t> </a:t>
            </a:r>
            <a:endParaRPr lang="en-US" dirty="0"/>
          </a:p>
          <a:p>
            <a:r>
              <a:rPr lang="en-US" dirty="0" smtClean="0"/>
              <a:t>Sonnet Software</a:t>
            </a:r>
          </a:p>
          <a:p>
            <a:pPr lvl="1"/>
            <a:r>
              <a:rPr lang="en-US" dirty="0" smtClean="0">
                <a:hlinkClick r:id="rId4"/>
              </a:rPr>
              <a:t>http</a:t>
            </a:r>
            <a:r>
              <a:rPr lang="en-US" dirty="0">
                <a:hlinkClick r:id="rId4"/>
              </a:rPr>
              <a:t>://</a:t>
            </a:r>
            <a:r>
              <a:rPr lang="en-US" dirty="0" smtClean="0">
                <a:hlinkClick r:id="rId4"/>
              </a:rPr>
              <a:t>www.sonnetsoftware.com</a:t>
            </a:r>
            <a:endParaRPr lang="en-US" dirty="0"/>
          </a:p>
          <a:p>
            <a:r>
              <a:rPr lang="en-US" dirty="0" smtClean="0"/>
              <a:t>Efabless.com</a:t>
            </a:r>
            <a:endParaRPr lang="en-US" dirty="0"/>
          </a:p>
          <a:p>
            <a:pPr lvl="1"/>
            <a:r>
              <a:rPr lang="en-US" sz="2000" dirty="0" smtClean="0">
                <a:hlinkClick r:id="rId5"/>
              </a:rPr>
              <a:t>http</a:t>
            </a:r>
            <a:r>
              <a:rPr lang="en-US" sz="2000" dirty="0">
                <a:hlinkClick r:id="rId5"/>
              </a:rPr>
              <a:t>://</a:t>
            </a:r>
            <a:r>
              <a:rPr lang="en-US" sz="2000" dirty="0" smtClean="0">
                <a:hlinkClick r:id="rId5"/>
              </a:rPr>
              <a:t>www.efabless.com</a:t>
            </a:r>
            <a:endParaRPr lang="en-US" sz="2000" dirty="0"/>
          </a:p>
          <a:p>
            <a:pPr marL="347663" lvl="1" indent="-347663">
              <a:buFont typeface="Tahoma" pitchFamily="34" charset="0"/>
              <a:buChar char="•"/>
            </a:pPr>
            <a:r>
              <a:rPr lang="en-US" dirty="0" smtClean="0"/>
              <a:t>X-FAB Semiconductor </a:t>
            </a:r>
            <a:r>
              <a:rPr lang="en-US" dirty="0"/>
              <a:t>(shared booth with </a:t>
            </a:r>
            <a:r>
              <a:rPr lang="en-US" dirty="0" err="1"/>
              <a:t>efabless</a:t>
            </a:r>
            <a:r>
              <a:rPr lang="en-US" dirty="0" smtClean="0"/>
              <a:t>)</a:t>
            </a:r>
          </a:p>
          <a:p>
            <a:pPr lvl="1"/>
            <a:r>
              <a:rPr lang="en-US" sz="2000" dirty="0" smtClean="0">
                <a:hlinkClick r:id="rId6"/>
              </a:rPr>
              <a:t>http</a:t>
            </a:r>
            <a:r>
              <a:rPr lang="en-US" sz="2000" dirty="0">
                <a:hlinkClick r:id="rId6"/>
              </a:rPr>
              <a:t>://www.xfab.com</a:t>
            </a:r>
            <a:r>
              <a:rPr lang="en-US" sz="2000" dirty="0" smtClean="0"/>
              <a:t>)</a:t>
            </a:r>
          </a:p>
          <a:p>
            <a:r>
              <a:rPr lang="en-US" sz="2300" dirty="0">
                <a:solidFill>
                  <a:schemeClr val="tx1"/>
                </a:solidFill>
              </a:rPr>
              <a:t>Integrand Software </a:t>
            </a:r>
            <a:endParaRPr lang="en-US" sz="2300" dirty="0" smtClean="0">
              <a:solidFill>
                <a:schemeClr val="tx1"/>
              </a:solidFill>
            </a:endParaRPr>
          </a:p>
          <a:p>
            <a:pPr lvl="1"/>
            <a:r>
              <a:rPr lang="en-US" sz="2000" dirty="0" smtClean="0">
                <a:solidFill>
                  <a:schemeClr val="tx1"/>
                </a:solidFill>
              </a:rPr>
              <a:t>(</a:t>
            </a:r>
            <a:r>
              <a:rPr lang="en-US" sz="2000" dirty="0">
                <a:solidFill>
                  <a:schemeClr val="tx1"/>
                </a:solidFill>
                <a:hlinkClick r:id="rId7"/>
              </a:rPr>
              <a:t>http://www.integrandsoftware.com</a:t>
            </a:r>
            <a:r>
              <a:rPr lang="en-US" sz="2000" dirty="0">
                <a:solidFill>
                  <a:schemeClr val="tx1"/>
                </a:solidFill>
              </a:rPr>
              <a:t>)</a:t>
            </a:r>
          </a:p>
          <a:p>
            <a:pPr marL="461962" lvl="1" indent="0">
              <a:buNone/>
            </a:pPr>
            <a:endParaRPr lang="en-US" sz="2000" dirty="0"/>
          </a:p>
        </p:txBody>
      </p:sp>
      <p:sp>
        <p:nvSpPr>
          <p:cNvPr id="4" name="Rectangle 2"/>
          <p:cNvSpPr txBox="1">
            <a:spLocks noChangeArrowheads="1"/>
          </p:cNvSpPr>
          <p:nvPr/>
        </p:nvSpPr>
        <p:spPr bwMode="auto">
          <a:xfrm>
            <a:off x="762000" y="153988"/>
            <a:ext cx="7770813" cy="989012"/>
          </a:xfrm>
          <a:prstGeom prst="rect">
            <a:avLst/>
          </a:prstGeom>
          <a:noFill/>
          <a:ln w="9525">
            <a:noFill/>
            <a:round/>
            <a:headEnd/>
            <a:tailEnd/>
          </a:ln>
        </p:spPr>
        <p:txBody>
          <a:bodyPr vert="horz" wrap="square" lIns="90000" tIns="46800" rIns="90000" bIns="46800" numCol="1" anchor="ctr" anchorCtr="0" compatLnSpc="1">
            <a:prstTxWarp prst="textNoShape">
              <a:avLst/>
            </a:prstTxWarp>
          </a:bodyPr>
          <a:lstStyle>
            <a:lvl1pPr algn="l"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ea typeface="+mj-ea"/>
                <a:cs typeface="+mj-cs"/>
              </a:defRPr>
            </a:lvl1pPr>
            <a:lvl2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2pPr>
            <a:lvl3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3pPr>
            <a:lvl4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4pPr>
            <a:lvl5pPr algn="ctr" defTabSz="457200" rtl="0" eaLnBrk="0" fontAlgn="base" hangingPunct="0">
              <a:spcBef>
                <a:spcPct val="0"/>
              </a:spcBef>
              <a:spcAft>
                <a:spcPct val="0"/>
              </a:spcAft>
              <a:buClr>
                <a:srgbClr val="000000"/>
              </a:buClr>
              <a:buSzPct val="100000"/>
              <a:buFont typeface="Tahoma" pitchFamily="34" charset="0"/>
              <a:defRPr sz="3600" b="1">
                <a:solidFill>
                  <a:srgbClr val="000000"/>
                </a:solidFill>
                <a:latin typeface="Calibri" pitchFamily="34" charset="0"/>
              </a:defRPr>
            </a:lvl5pPr>
            <a:lvl6pPr marL="4572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6pPr>
            <a:lvl7pPr marL="9144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7pPr>
            <a:lvl8pPr marL="13716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8pPr>
            <a:lvl9pPr marL="1828800" algn="l" defTabSz="457200" rtl="0" eaLnBrk="0" fontAlgn="base" hangingPunct="0">
              <a:spcBef>
                <a:spcPct val="0"/>
              </a:spcBef>
              <a:spcAft>
                <a:spcPct val="0"/>
              </a:spcAft>
              <a:buClr>
                <a:srgbClr val="000000"/>
              </a:buClr>
              <a:buSzPct val="100000"/>
              <a:buFont typeface="Tahoma" charset="0"/>
              <a:defRPr sz="3600" b="1">
                <a:solidFill>
                  <a:srgbClr val="000000"/>
                </a:solidFill>
                <a:latin typeface="Tahoma" charset="0"/>
              </a:defRPr>
            </a:lvl9pPr>
          </a:lstStyle>
          <a:p>
            <a:r>
              <a:rPr lang="en-US" sz="3200" kern="0" dirty="0" smtClean="0">
                <a:solidFill>
                  <a:schemeClr val="tx1"/>
                </a:solidFill>
              </a:rPr>
              <a:t>2014</a:t>
            </a:r>
            <a:r>
              <a:rPr lang="en-US" sz="3200" kern="0" dirty="0" smtClean="0"/>
              <a:t> Exhibitors</a:t>
            </a:r>
          </a:p>
        </p:txBody>
      </p:sp>
    </p:spTree>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sz="2800" dirty="0" smtClean="0">
                <a:solidFill>
                  <a:schemeClr val="tx1"/>
                </a:solidFill>
              </a:rPr>
              <a:t>Forum 1 – Emerging Device/Material Technologies</a:t>
            </a:r>
          </a:p>
          <a:p>
            <a:pPr lvl="1"/>
            <a:r>
              <a:rPr lang="en-US" dirty="0" smtClean="0">
                <a:solidFill>
                  <a:srgbClr val="FF0000"/>
                </a:solidFill>
              </a:rPr>
              <a:t>Cancelled</a:t>
            </a:r>
            <a:endParaRPr lang="en-US" dirty="0">
              <a:solidFill>
                <a:srgbClr val="FF0000"/>
              </a:solidFill>
            </a:endParaRPr>
          </a:p>
          <a:p>
            <a:endParaRPr lang="en-US" sz="2800" dirty="0">
              <a:solidFill>
                <a:schemeClr val="tx1"/>
              </a:solidFill>
            </a:endParaRPr>
          </a:p>
          <a:p>
            <a:r>
              <a:rPr lang="en-US" sz="2800" dirty="0">
                <a:solidFill>
                  <a:schemeClr val="tx1"/>
                </a:solidFill>
              </a:rPr>
              <a:t>Forum 2 </a:t>
            </a:r>
            <a:r>
              <a:rPr lang="en-US" sz="2800" dirty="0" smtClean="0">
                <a:solidFill>
                  <a:schemeClr val="tx1"/>
                </a:solidFill>
              </a:rPr>
              <a:t>– Wearable Electronics and Computing</a:t>
            </a:r>
          </a:p>
          <a:p>
            <a:pPr lvl="1"/>
            <a:r>
              <a:rPr lang="en-US" dirty="0" smtClean="0">
                <a:solidFill>
                  <a:schemeClr val="tx1"/>
                </a:solidFill>
              </a:rPr>
              <a:t>15 </a:t>
            </a:r>
            <a:r>
              <a:rPr lang="en-US" dirty="0">
                <a:solidFill>
                  <a:schemeClr val="tx1"/>
                </a:solidFill>
              </a:rPr>
              <a:t>Attendees</a:t>
            </a:r>
          </a:p>
          <a:p>
            <a:endParaRPr lang="en-US" sz="2800" dirty="0">
              <a:solidFill>
                <a:schemeClr val="tx1"/>
              </a:solidFill>
            </a:endParaRPr>
          </a:p>
          <a:p>
            <a:r>
              <a:rPr lang="en-US" sz="2800" dirty="0" smtClean="0">
                <a:solidFill>
                  <a:schemeClr val="tx1"/>
                </a:solidFill>
              </a:rPr>
              <a:t>Panel – Academia vs. Industry</a:t>
            </a:r>
          </a:p>
          <a:p>
            <a:pPr lvl="1"/>
            <a:r>
              <a:rPr lang="en-US" dirty="0" smtClean="0">
                <a:solidFill>
                  <a:srgbClr val="FF0000"/>
                </a:solidFill>
              </a:rPr>
              <a:t>Cancelled</a:t>
            </a:r>
            <a:endParaRPr lang="en-US" dirty="0">
              <a:solidFill>
                <a:srgbClr val="FF0000"/>
              </a:solidFill>
            </a:endParaRPr>
          </a:p>
          <a:p>
            <a:pPr marL="0" indent="0">
              <a:buNone/>
            </a:pPr>
            <a:endParaRPr lang="en-US" dirty="0"/>
          </a:p>
        </p:txBody>
      </p:sp>
      <p:sp>
        <p:nvSpPr>
          <p:cNvPr id="5" name="Rectangle 2"/>
          <p:cNvSpPr>
            <a:spLocks noGrp="1" noChangeArrowheads="1"/>
          </p:cNvSpPr>
          <p:nvPr>
            <p:ph type="title"/>
          </p:nvPr>
        </p:nvSpPr>
        <p:spPr>
          <a:xfrm>
            <a:off x="609600" y="1588"/>
            <a:ext cx="7770813" cy="989012"/>
          </a:xfrm>
        </p:spPr>
        <p:txBody>
          <a:bodyPr/>
          <a:lstStyle/>
          <a:p>
            <a:r>
              <a:rPr lang="en-US" sz="3200" dirty="0" smtClean="0">
                <a:solidFill>
                  <a:schemeClr val="tx1"/>
                </a:solidFill>
              </a:rPr>
              <a:t>2014</a:t>
            </a:r>
            <a:r>
              <a:rPr lang="en-US" sz="3200" dirty="0" smtClean="0"/>
              <a:t> Panels and Forums</a:t>
            </a:r>
          </a:p>
        </p:txBody>
      </p:sp>
    </p:spTree>
    <p:extLst>
      <p:ext uri="{BB962C8B-B14F-4D97-AF65-F5344CB8AC3E}">
        <p14:creationId xmlns:p14="http://schemas.microsoft.com/office/powerpoint/2010/main" val="557059178"/>
      </p:ext>
    </p:extLst>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Multiple avenues followed</a:t>
            </a:r>
          </a:p>
          <a:p>
            <a:pPr lvl="1"/>
            <a:r>
              <a:rPr lang="en-US" dirty="0" smtClean="0"/>
              <a:t>usual bulk e-mailings</a:t>
            </a:r>
          </a:p>
          <a:p>
            <a:pPr lvl="1"/>
            <a:r>
              <a:rPr lang="en-US" dirty="0" smtClean="0"/>
              <a:t>personal solicitation/advertising by TPC members</a:t>
            </a:r>
          </a:p>
          <a:p>
            <a:pPr lvl="2"/>
            <a:r>
              <a:rPr lang="en-US" dirty="0" smtClean="0"/>
              <a:t>requests to technical subcommittee chairs to rattle chains also</a:t>
            </a:r>
          </a:p>
          <a:p>
            <a:pPr lvl="1"/>
            <a:r>
              <a:rPr lang="en-US" dirty="0" smtClean="0"/>
              <a:t>CFP distribution at other conferences (ISSCC, ICMTS, ...)</a:t>
            </a:r>
          </a:p>
          <a:p>
            <a:pPr lvl="1"/>
            <a:r>
              <a:rPr lang="en-US" dirty="0" smtClean="0"/>
              <a:t>Designer’s Guide Consulting banner</a:t>
            </a:r>
          </a:p>
          <a:p>
            <a:pPr lvl="1"/>
            <a:r>
              <a:rPr lang="en-US" dirty="0" smtClean="0"/>
              <a:t>LinkedIn group</a:t>
            </a:r>
          </a:p>
          <a:p>
            <a:pPr lvl="1"/>
            <a:r>
              <a:rPr lang="en-US" dirty="0" smtClean="0"/>
              <a:t>blurb in local IEEE chapter newsletters</a:t>
            </a:r>
          </a:p>
          <a:p>
            <a:pPr lvl="1"/>
            <a:r>
              <a:rPr lang="en-US" dirty="0" smtClean="0"/>
              <a:t>web site</a:t>
            </a:r>
          </a:p>
          <a:p>
            <a:r>
              <a:rPr lang="en-US" dirty="0" smtClean="0"/>
              <a:t>Difficult to quantify effectiveness of each approach though</a:t>
            </a:r>
          </a:p>
          <a:p>
            <a:r>
              <a:rPr lang="en-US" dirty="0" smtClean="0"/>
              <a:t>Good  program (papers, well respected presenters) is key</a:t>
            </a:r>
          </a:p>
          <a:p>
            <a:r>
              <a:rPr lang="en-US" dirty="0" smtClean="0"/>
              <a:t>Should emphasize local area</a:t>
            </a:r>
            <a:endParaRPr lang="en-US" dirty="0"/>
          </a:p>
        </p:txBody>
      </p:sp>
      <p:sp>
        <p:nvSpPr>
          <p:cNvPr id="5" name="Rectangle 2"/>
          <p:cNvSpPr>
            <a:spLocks noGrp="1" noChangeArrowheads="1"/>
          </p:cNvSpPr>
          <p:nvPr>
            <p:ph type="title"/>
          </p:nvPr>
        </p:nvSpPr>
        <p:spPr>
          <a:xfrm>
            <a:off x="609600" y="1588"/>
            <a:ext cx="7770813" cy="989012"/>
          </a:xfrm>
        </p:spPr>
        <p:txBody>
          <a:bodyPr/>
          <a:lstStyle/>
          <a:p>
            <a:r>
              <a:rPr lang="en-US" sz="3200" dirty="0" smtClean="0">
                <a:solidFill>
                  <a:schemeClr val="tx1"/>
                </a:solidFill>
              </a:rPr>
              <a:t>2014</a:t>
            </a:r>
            <a:r>
              <a:rPr lang="en-US" sz="3200" dirty="0" smtClean="0"/>
              <a:t> Publicity</a:t>
            </a:r>
          </a:p>
        </p:txBody>
      </p:sp>
    </p:spTree>
    <p:extLst>
      <p:ext uri="{BB962C8B-B14F-4D97-AF65-F5344CB8AC3E}">
        <p14:creationId xmlns:p14="http://schemas.microsoft.com/office/powerpoint/2010/main" val="1511138691"/>
      </p:ext>
    </p:extLst>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Group 3"/>
          <p:cNvGraphicFramePr>
            <a:graphicFrameLocks noGrp="1"/>
          </p:cNvGraphicFramePr>
          <p:nvPr>
            <p:extLst>
              <p:ext uri="{D42A27DB-BD31-4B8C-83A1-F6EECF244321}">
                <p14:modId xmlns:p14="http://schemas.microsoft.com/office/powerpoint/2010/main" val="2586894111"/>
              </p:ext>
            </p:extLst>
          </p:nvPr>
        </p:nvGraphicFramePr>
        <p:xfrm>
          <a:off x="685800" y="990600"/>
          <a:ext cx="8001000" cy="3370989"/>
        </p:xfrm>
        <a:graphic>
          <a:graphicData uri="http://schemas.openxmlformats.org/drawingml/2006/table">
            <a:tbl>
              <a:tblPr>
                <a:tableStyleId>{775DCB02-9BB8-47FD-8907-85C794F793BA}</a:tableStyleId>
              </a:tblPr>
              <a:tblGrid>
                <a:gridCol w="2438400"/>
                <a:gridCol w="5562600"/>
              </a:tblGrid>
              <a:tr h="408120">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800" u="sng" strike="noStrike" cap="none" normalizeH="0" baseline="0" dirty="0" smtClean="0">
                          <a:ln>
                            <a:noFill/>
                          </a:ln>
                          <a:effectLst/>
                        </a:rPr>
                        <a:t>Company</a:t>
                      </a:r>
                      <a:endParaRPr kumimoji="0" lang="en-US" sz="2800" b="1" i="0" u="sng" strike="noStrike" cap="none" normalizeH="0" baseline="0" dirty="0" smtClean="0">
                        <a:ln>
                          <a:noFill/>
                        </a:ln>
                        <a:solidFill>
                          <a:srgbClr val="FFFFFF"/>
                        </a:solidFill>
                        <a:effectLst/>
                        <a:latin typeface="Arial" charset="0"/>
                        <a:ea typeface="ＭＳ Ｐゴシック" charset="-128"/>
                      </a:endParaRPr>
                    </a:p>
                  </a:txBody>
                  <a:tcPr marL="90000" marR="90000" marT="96125" marB="46803" horzOverflow="overflow"/>
                </a:tc>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800" u="sng" strike="noStrike" cap="none" normalizeH="0" baseline="0" dirty="0" smtClean="0">
                          <a:ln>
                            <a:noFill/>
                          </a:ln>
                          <a:effectLst/>
                        </a:rPr>
                        <a:t>Sponsored</a:t>
                      </a:r>
                      <a:endParaRPr kumimoji="0" lang="en-US" sz="2800" b="1" i="0" u="sng" strike="noStrike" cap="none" normalizeH="0" baseline="0" dirty="0" smtClean="0">
                        <a:ln>
                          <a:noFill/>
                        </a:ln>
                        <a:solidFill>
                          <a:srgbClr val="FFFFFF"/>
                        </a:solidFill>
                        <a:effectLst/>
                        <a:latin typeface="Arial" charset="0"/>
                        <a:ea typeface="ＭＳ Ｐゴシック" charset="-128"/>
                      </a:endParaRPr>
                    </a:p>
                  </a:txBody>
                  <a:tcPr marL="90000" marR="90000" marT="96125" marB="46803" horzOverflow="overflow"/>
                </a:tc>
              </a:tr>
              <a:tr h="408120">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u="none" strike="noStrike" cap="none" normalizeH="0" baseline="0" dirty="0" smtClean="0">
                          <a:ln>
                            <a:noFill/>
                          </a:ln>
                          <a:effectLst/>
                        </a:rPr>
                        <a:t>ADI</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125" marB="46803" horzOverflow="overflow">
                    <a:solidFill>
                      <a:schemeClr val="bg1"/>
                    </a:solidFill>
                  </a:tcPr>
                </a:tc>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defRPr/>
                      </a:pPr>
                      <a:r>
                        <a:rPr kumimoji="0" lang="en-US" sz="2000" u="none" strike="noStrike" cap="none" normalizeH="0" baseline="0" dirty="0" smtClean="0">
                          <a:ln>
                            <a:noFill/>
                          </a:ln>
                          <a:effectLst/>
                        </a:rPr>
                        <a:t>Mon. Poster, Best Regular Paper, Student Reg.</a:t>
                      </a:r>
                    </a:p>
                  </a:txBody>
                  <a:tcPr marL="90000" marR="90000" marT="96125" marB="46803" horzOverflow="overflow">
                    <a:solidFill>
                      <a:schemeClr val="bg1"/>
                    </a:solidFill>
                  </a:tcPr>
                </a:tc>
              </a:tr>
              <a:tr h="408120">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u="none" strike="noStrike" cap="none" normalizeH="0" baseline="0" dirty="0" smtClean="0">
                          <a:ln>
                            <a:noFill/>
                          </a:ln>
                          <a:effectLst/>
                        </a:rPr>
                        <a:t>Silicon Laboratories</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125" marB="46803" horzOverflow="overflow">
                    <a:solidFill>
                      <a:schemeClr val="bg1"/>
                    </a:solidFill>
                  </a:tcPr>
                </a:tc>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u="none" strike="noStrike" cap="none" normalizeH="0" baseline="0" dirty="0" smtClean="0">
                          <a:ln>
                            <a:noFill/>
                          </a:ln>
                          <a:effectLst/>
                        </a:rPr>
                        <a:t>Tue. Poster, Conference Proceedings</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125" marB="46803" horzOverflow="overflow">
                    <a:solidFill>
                      <a:schemeClr val="bg1"/>
                    </a:solidFill>
                  </a:tcPr>
                </a:tc>
              </a:tr>
              <a:tr h="408120">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b="0" i="0" u="none" strike="noStrike" cap="none" normalizeH="0" baseline="0" dirty="0" smtClean="0">
                          <a:ln>
                            <a:noFill/>
                          </a:ln>
                          <a:solidFill>
                            <a:srgbClr val="000000"/>
                          </a:solidFill>
                          <a:effectLst/>
                          <a:latin typeface="Arial" charset="0"/>
                          <a:ea typeface="ＭＳ Ｐゴシック" charset="-128"/>
                        </a:rPr>
                        <a:t>TI</a:t>
                      </a:r>
                    </a:p>
                  </a:txBody>
                  <a:tcPr marL="90000" marR="90000" marT="96125" marB="46803" horzOverflow="overflow">
                    <a:solidFill>
                      <a:schemeClr val="bg1"/>
                    </a:solidFill>
                  </a:tcPr>
                </a:tc>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defRPr/>
                      </a:pPr>
                      <a:r>
                        <a:rPr kumimoji="0" lang="en-US" sz="2000" u="none" strike="noStrike" cap="none" normalizeH="0" baseline="0" dirty="0" smtClean="0">
                          <a:ln>
                            <a:noFill/>
                          </a:ln>
                          <a:effectLst/>
                        </a:rPr>
                        <a:t>Tech. Sessions, Best Poster, Student Reg.</a:t>
                      </a:r>
                    </a:p>
                  </a:txBody>
                  <a:tcPr marL="90000" marR="90000" marT="96125" marB="46803" horzOverflow="overflow">
                    <a:solidFill>
                      <a:schemeClr val="bg1"/>
                    </a:solidFill>
                  </a:tcPr>
                </a:tc>
              </a:tr>
              <a:tr h="408120">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u="none" strike="noStrike" cap="none" normalizeH="0" baseline="0" dirty="0" smtClean="0">
                          <a:ln>
                            <a:noFill/>
                          </a:ln>
                          <a:effectLst/>
                        </a:rPr>
                        <a:t>Intel</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125" marB="46803" horzOverflow="overflow">
                    <a:solidFill>
                      <a:schemeClr val="bg1"/>
                    </a:solidFill>
                  </a:tcPr>
                </a:tc>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u="none" strike="noStrike" cap="none" normalizeH="0" baseline="0" dirty="0" smtClean="0">
                          <a:ln>
                            <a:noFill/>
                          </a:ln>
                          <a:effectLst/>
                        </a:rPr>
                        <a:t>Best Student Paper, Student Reg.</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125" marB="46803" horzOverflow="overflow">
                    <a:solidFill>
                      <a:schemeClr val="bg1"/>
                    </a:solidFill>
                  </a:tcPr>
                </a:tc>
              </a:tr>
              <a:tr h="408120">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u="none" strike="noStrike" cap="none" normalizeH="0" baseline="0" dirty="0" smtClean="0">
                          <a:ln>
                            <a:noFill/>
                          </a:ln>
                          <a:effectLst/>
                        </a:rPr>
                        <a:t>Catalyst Foundation</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125" marB="46803" horzOverflow="overflow">
                    <a:solidFill>
                      <a:schemeClr val="bg1"/>
                    </a:solidFill>
                  </a:tcPr>
                </a:tc>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u="none" strike="noStrike" cap="none" normalizeH="0" baseline="0" dirty="0" smtClean="0">
                          <a:ln>
                            <a:noFill/>
                          </a:ln>
                          <a:effectLst/>
                        </a:rPr>
                        <a:t>Student Reg.</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125" marB="46803" horzOverflow="overflow">
                    <a:solidFill>
                      <a:schemeClr val="bg1"/>
                    </a:solidFill>
                  </a:tcPr>
                </a:tc>
              </a:tr>
              <a:tr h="408120">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u="none" strike="noStrike" cap="none" normalizeH="0" baseline="0" dirty="0" err="1" smtClean="0">
                          <a:ln>
                            <a:noFill/>
                          </a:ln>
                          <a:effectLst/>
                        </a:rPr>
                        <a:t>Macom</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077" marB="46780" horzOverflow="overflow">
                    <a:solidFill>
                      <a:schemeClr val="bg1"/>
                    </a:solidFill>
                  </a:tcPr>
                </a:tc>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defRPr/>
                      </a:pPr>
                      <a:r>
                        <a:rPr kumimoji="0" lang="en-US" sz="2000" u="none" strike="noStrike" cap="none" normalizeH="0" baseline="0" dirty="0" smtClean="0">
                          <a:ln>
                            <a:noFill/>
                          </a:ln>
                          <a:effectLst/>
                        </a:rPr>
                        <a:t>Monday Coffee</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077" marB="46780" horzOverflow="overflow">
                    <a:solidFill>
                      <a:schemeClr val="bg1"/>
                    </a:solidFill>
                  </a:tcPr>
                </a:tc>
              </a:tr>
              <a:tr h="408120">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u="none" strike="noStrike" cap="none" normalizeH="0" baseline="0" dirty="0" err="1" smtClean="0">
                          <a:ln>
                            <a:noFill/>
                          </a:ln>
                          <a:effectLst/>
                        </a:rPr>
                        <a:t>eFabless</a:t>
                      </a:r>
                      <a:r>
                        <a:rPr kumimoji="0" lang="en-US" sz="2000" u="none" strike="noStrike" cap="none" normalizeH="0" baseline="0" dirty="0" smtClean="0">
                          <a:ln>
                            <a:noFill/>
                          </a:ln>
                          <a:effectLst/>
                        </a:rPr>
                        <a:t> &amp; </a:t>
                      </a:r>
                      <a:r>
                        <a:rPr kumimoji="0" lang="en-US" sz="2000" u="none" strike="noStrike" cap="none" normalizeH="0" baseline="0" dirty="0" err="1" smtClean="0">
                          <a:ln>
                            <a:noFill/>
                          </a:ln>
                          <a:effectLst/>
                        </a:rPr>
                        <a:t>XFab</a:t>
                      </a:r>
                      <a:endParaRPr kumimoji="0" lang="en-US" sz="2000" b="0" i="0" u="none" strike="noStrike" cap="none" normalizeH="0" baseline="0" dirty="0" smtClean="0">
                        <a:ln>
                          <a:noFill/>
                        </a:ln>
                        <a:solidFill>
                          <a:srgbClr val="000000"/>
                        </a:solidFill>
                        <a:effectLst/>
                        <a:latin typeface="Arial" charset="0"/>
                        <a:ea typeface="ＭＳ Ｐゴシック" charset="-128"/>
                      </a:endParaRPr>
                    </a:p>
                  </a:txBody>
                  <a:tcPr marL="90000" marR="90000" marT="96125" marB="46803" horzOverflow="overflow">
                    <a:solidFill>
                      <a:schemeClr val="bg1"/>
                    </a:solidFill>
                  </a:tcPr>
                </a:tc>
                <a:tc>
                  <a:txBody>
                    <a:bodyPr/>
                    <a:lstStyle/>
                    <a:p>
                      <a:pPr marL="0" marR="0" lvl="0" indent="0" algn="l" defTabSz="457200" rtl="0" eaLnBrk="1" fontAlgn="base" latinLnBrk="0" hangingPunct="1">
                        <a:lnSpc>
                          <a:spcPct val="87000"/>
                        </a:lnSpc>
                        <a:spcBef>
                          <a:spcPct val="0"/>
                        </a:spcBef>
                        <a:spcAft>
                          <a:spcPct val="0"/>
                        </a:spcAft>
                        <a:buClrTx/>
                        <a:buSzPct val="100000"/>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kumimoji="0" lang="en-US" sz="2000" b="0" i="0" u="none" strike="noStrike" cap="none" normalizeH="0" baseline="0" dirty="0" smtClean="0">
                          <a:ln>
                            <a:noFill/>
                          </a:ln>
                          <a:solidFill>
                            <a:srgbClr val="000000"/>
                          </a:solidFill>
                          <a:effectLst/>
                          <a:latin typeface="Arial" charset="0"/>
                          <a:ea typeface="ＭＳ Ｐゴシック" charset="-128"/>
                        </a:rPr>
                        <a:t>Keynote Coffee</a:t>
                      </a:r>
                    </a:p>
                  </a:txBody>
                  <a:tcPr marL="90000" marR="90000" marT="96125" marB="46803" horzOverflow="overflow">
                    <a:solidFill>
                      <a:schemeClr val="bg1"/>
                    </a:solidFill>
                  </a:tcPr>
                </a:tc>
              </a:tr>
            </a:tbl>
          </a:graphicData>
        </a:graphic>
      </p:graphicFrame>
      <p:sp>
        <p:nvSpPr>
          <p:cNvPr id="2" name="TextBox 1"/>
          <p:cNvSpPr txBox="1"/>
          <p:nvPr/>
        </p:nvSpPr>
        <p:spPr>
          <a:xfrm>
            <a:off x="990600" y="5715000"/>
            <a:ext cx="5867400" cy="400050"/>
          </a:xfrm>
          <a:prstGeom prst="rect">
            <a:avLst/>
          </a:prstGeom>
          <a:noFill/>
        </p:spPr>
        <p:txBody>
          <a:bodyPr>
            <a:spAutoFit/>
          </a:bodyPr>
          <a:lstStyle/>
          <a:p>
            <a:pPr>
              <a:defRPr/>
            </a:pPr>
            <a:r>
              <a:rPr lang="en-US" sz="2000" dirty="0">
                <a:latin typeface="+mn-lt"/>
                <a:ea typeface="ＭＳ Ｐゴシック" charset="0"/>
                <a:cs typeface="ＭＳ Ｐゴシック" charset="0"/>
              </a:rPr>
              <a:t>(*) - $3,000 for USB keys, $2,000 in cash</a:t>
            </a:r>
          </a:p>
        </p:txBody>
      </p:sp>
      <p:sp>
        <p:nvSpPr>
          <p:cNvPr id="7" name="Rectangle 2"/>
          <p:cNvSpPr>
            <a:spLocks noGrp="1" noChangeArrowheads="1"/>
          </p:cNvSpPr>
          <p:nvPr>
            <p:ph type="title"/>
          </p:nvPr>
        </p:nvSpPr>
        <p:spPr>
          <a:xfrm>
            <a:off x="609600" y="1588"/>
            <a:ext cx="7770813" cy="989012"/>
          </a:xfrm>
        </p:spPr>
        <p:txBody>
          <a:bodyPr/>
          <a:lstStyle/>
          <a:p>
            <a:r>
              <a:rPr lang="en-US" sz="3200" dirty="0" smtClean="0">
                <a:solidFill>
                  <a:schemeClr val="tx1"/>
                </a:solidFill>
              </a:rPr>
              <a:t>2014</a:t>
            </a:r>
            <a:r>
              <a:rPr lang="en-US" sz="3200" dirty="0" smtClean="0"/>
              <a:t> Sponsorships</a:t>
            </a:r>
          </a:p>
        </p:txBody>
      </p:sp>
      <p:sp>
        <p:nvSpPr>
          <p:cNvPr id="5" name="TextBox 4"/>
          <p:cNvSpPr txBox="1"/>
          <p:nvPr/>
        </p:nvSpPr>
        <p:spPr>
          <a:xfrm>
            <a:off x="1905000" y="4495800"/>
            <a:ext cx="5105400" cy="830997"/>
          </a:xfrm>
          <a:prstGeom prst="rect">
            <a:avLst/>
          </a:prstGeom>
          <a:noFill/>
        </p:spPr>
        <p:txBody>
          <a:bodyPr wrap="square" rtlCol="0">
            <a:spAutoFit/>
          </a:bodyPr>
          <a:lstStyle/>
          <a:p>
            <a:r>
              <a:rPr lang="en-US" sz="2400" b="1" dirty="0" smtClean="0">
                <a:solidFill>
                  <a:schemeClr val="tx1"/>
                </a:solidFill>
              </a:rPr>
              <a:t>Total 2014 Sponsorships: $40,400</a:t>
            </a:r>
          </a:p>
          <a:p>
            <a:pPr marL="568325" indent="-279400">
              <a:buFont typeface="Arial"/>
              <a:buChar char="•"/>
            </a:pPr>
            <a:r>
              <a:rPr lang="en-US" sz="2400" b="1" dirty="0" smtClean="0">
                <a:solidFill>
                  <a:schemeClr val="tx1"/>
                </a:solidFill>
              </a:rPr>
              <a:t>50% increase over 2013</a:t>
            </a:r>
          </a:p>
        </p:txBody>
      </p:sp>
      <p:sp>
        <p:nvSpPr>
          <p:cNvPr id="8" name="TextBox 7"/>
          <p:cNvSpPr txBox="1"/>
          <p:nvPr/>
        </p:nvSpPr>
        <p:spPr>
          <a:xfrm>
            <a:off x="685800" y="5334000"/>
            <a:ext cx="7696200" cy="1200328"/>
          </a:xfrm>
          <a:prstGeom prst="rect">
            <a:avLst/>
          </a:prstGeom>
          <a:noFill/>
        </p:spPr>
        <p:txBody>
          <a:bodyPr wrap="square" rtlCol="0">
            <a:spAutoFit/>
          </a:bodyPr>
          <a:lstStyle/>
          <a:p>
            <a:pPr algn="ctr"/>
            <a:r>
              <a:rPr lang="en-US" sz="2400" b="1" dirty="0" smtClean="0">
                <a:solidFill>
                  <a:schemeClr val="tx1"/>
                </a:solidFill>
              </a:rPr>
              <a:t>Thanks to the 2014 TPC members and Sponsorship Committee members for making this happen </a:t>
            </a:r>
          </a:p>
          <a:p>
            <a:pPr algn="ctr"/>
            <a:endParaRPr lang="en-US" sz="2400" dirty="0"/>
          </a:p>
        </p:txBody>
      </p:sp>
    </p:spTree>
    <p:extLst>
      <p:ext uri="{BB962C8B-B14F-4D97-AF65-F5344CB8AC3E}">
        <p14:creationId xmlns:p14="http://schemas.microsoft.com/office/powerpoint/2010/main" val="372320586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4"/>
          <p:cNvSpPr>
            <a:spLocks noChangeArrowheads="1"/>
          </p:cNvSpPr>
          <p:nvPr/>
        </p:nvSpPr>
        <p:spPr bwMode="auto">
          <a:xfrm>
            <a:off x="228600" y="1524000"/>
            <a:ext cx="8715375" cy="1143000"/>
          </a:xfrm>
          <a:prstGeom prst="rect">
            <a:avLst/>
          </a:prstGeom>
          <a:solidFill>
            <a:srgbClr val="E8E8EF"/>
          </a:solidFill>
          <a:ln w="9525" algn="ctr">
            <a:solidFill>
              <a:srgbClr val="2F549D"/>
            </a:solidFill>
            <a:round/>
            <a:headEnd/>
            <a:tailEnd/>
          </a:ln>
        </p:spPr>
        <p:txBody>
          <a:bodyPr/>
          <a:lstStyle/>
          <a:p>
            <a:endParaRPr lang="en-US"/>
          </a:p>
        </p:txBody>
      </p:sp>
      <p:sp>
        <p:nvSpPr>
          <p:cNvPr id="4098" name="Title 1"/>
          <p:cNvSpPr>
            <a:spLocks noGrp="1"/>
          </p:cNvSpPr>
          <p:nvPr>
            <p:ph type="title"/>
          </p:nvPr>
        </p:nvSpPr>
        <p:spPr/>
        <p:txBody>
          <a:bodyPr/>
          <a:lstStyle/>
          <a:p>
            <a:r>
              <a:rPr lang="en-US" smtClean="0"/>
              <a:t>Agenda (morning)</a:t>
            </a:r>
          </a:p>
        </p:txBody>
      </p:sp>
      <p:sp>
        <p:nvSpPr>
          <p:cNvPr id="4099" name="Content Placeholder 2"/>
          <p:cNvSpPr>
            <a:spLocks noGrp="1"/>
          </p:cNvSpPr>
          <p:nvPr>
            <p:ph idx="1"/>
          </p:nvPr>
        </p:nvSpPr>
        <p:spPr>
          <a:xfrm>
            <a:off x="457200" y="1143000"/>
            <a:ext cx="8458200" cy="4986338"/>
          </a:xfrm>
        </p:spPr>
        <p:txBody>
          <a:bodyPr/>
          <a:lstStyle/>
          <a:p>
            <a:r>
              <a:rPr lang="en-US" b="1" dirty="0" smtClean="0">
                <a:solidFill>
                  <a:schemeClr val="tx1"/>
                </a:solidFill>
              </a:rPr>
              <a:t>7:30 AM	Meet the committee and continental breakfast</a:t>
            </a:r>
          </a:p>
          <a:p>
            <a:r>
              <a:rPr lang="en-US" b="1" dirty="0" smtClean="0">
                <a:solidFill>
                  <a:schemeClr val="tx1"/>
                </a:solidFill>
              </a:rPr>
              <a:t>8:00 AM	Call to order </a:t>
            </a:r>
          </a:p>
          <a:p>
            <a:pPr lvl="1"/>
            <a:r>
              <a:rPr lang="en-US" dirty="0" smtClean="0"/>
              <a:t>Introductory remarks – </a:t>
            </a:r>
            <a:r>
              <a:rPr lang="en-US" dirty="0" smtClean="0">
                <a:solidFill>
                  <a:schemeClr val="tx1"/>
                </a:solidFill>
              </a:rPr>
              <a:t>Ramesh Harjani</a:t>
            </a:r>
            <a:r>
              <a:rPr lang="en-US" dirty="0" smtClean="0"/>
              <a:t>, General Chair</a:t>
            </a:r>
          </a:p>
          <a:p>
            <a:pPr lvl="1"/>
            <a:r>
              <a:rPr lang="en-US" dirty="0" smtClean="0"/>
              <a:t>Welcome, new member introduction – Kimo Tam, Technical Chair</a:t>
            </a:r>
          </a:p>
          <a:p>
            <a:r>
              <a:rPr lang="en-US" b="1" dirty="0" smtClean="0">
                <a:solidFill>
                  <a:schemeClr val="tx1"/>
                </a:solidFill>
              </a:rPr>
              <a:t>8:20 AM	CICC 2014 review &amp; feedback</a:t>
            </a:r>
          </a:p>
          <a:p>
            <a:pPr lvl="1"/>
            <a:r>
              <a:rPr lang="en-US" dirty="0" smtClean="0"/>
              <a:t>Don Thelen, Conference Chair</a:t>
            </a:r>
          </a:p>
          <a:p>
            <a:r>
              <a:rPr lang="en-US" b="1" dirty="0" smtClean="0">
                <a:solidFill>
                  <a:schemeClr val="tx1"/>
                </a:solidFill>
              </a:rPr>
              <a:t>8:30 AM	CICC 2015 TPC – Kimo Tam</a:t>
            </a:r>
          </a:p>
          <a:p>
            <a:pPr lvl="1"/>
            <a:r>
              <a:rPr lang="en-US" dirty="0" smtClean="0"/>
              <a:t>Goals and responsibilities</a:t>
            </a:r>
          </a:p>
          <a:p>
            <a:pPr lvl="1"/>
            <a:r>
              <a:rPr lang="en-US" dirty="0" smtClean="0"/>
              <a:t>TPC questionnaire feedback </a:t>
            </a:r>
          </a:p>
          <a:p>
            <a:r>
              <a:rPr lang="en-US" b="1" dirty="0" smtClean="0">
                <a:solidFill>
                  <a:schemeClr val="tx1"/>
                </a:solidFill>
              </a:rPr>
              <a:t>9:00 AM	Special events planning</a:t>
            </a:r>
          </a:p>
          <a:p>
            <a:pPr lvl="1"/>
            <a:r>
              <a:rPr lang="en-US" dirty="0" smtClean="0"/>
              <a:t>Keynote speaker – Ramesh Harjani</a:t>
            </a:r>
          </a:p>
          <a:p>
            <a:pPr lvl="1"/>
            <a:r>
              <a:rPr lang="en-US" dirty="0" smtClean="0"/>
              <a:t>Luncheon speaker – Don Thelen</a:t>
            </a:r>
          </a:p>
          <a:p>
            <a:endParaRPr lang="en-US" dirty="0" smtClean="0"/>
          </a:p>
        </p:txBody>
      </p:sp>
    </p:spTree>
    <p:extLst>
      <p:ext uri="{BB962C8B-B14F-4D97-AF65-F5344CB8AC3E}">
        <p14:creationId xmlns:p14="http://schemas.microsoft.com/office/powerpoint/2010/main" val="3273378539"/>
      </p:ext>
    </p:extLst>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Title 1"/>
          <p:cNvSpPr>
            <a:spLocks noGrp="1"/>
          </p:cNvSpPr>
          <p:nvPr>
            <p:ph type="title"/>
          </p:nvPr>
        </p:nvSpPr>
        <p:spPr/>
        <p:txBody>
          <a:bodyPr/>
          <a:lstStyle/>
          <a:p>
            <a:r>
              <a:rPr lang="en-US" smtClean="0"/>
              <a:t>Subcommittee brainstorming questions</a:t>
            </a:r>
          </a:p>
        </p:txBody>
      </p:sp>
      <p:sp>
        <p:nvSpPr>
          <p:cNvPr id="54275" name="Content Placeholder 2"/>
          <p:cNvSpPr>
            <a:spLocks noGrp="1"/>
          </p:cNvSpPr>
          <p:nvPr>
            <p:ph idx="1"/>
          </p:nvPr>
        </p:nvSpPr>
        <p:spPr>
          <a:xfrm>
            <a:off x="457200" y="1066800"/>
            <a:ext cx="8228013" cy="5062538"/>
          </a:xfrm>
        </p:spPr>
        <p:txBody>
          <a:bodyPr/>
          <a:lstStyle/>
          <a:p>
            <a:r>
              <a:rPr lang="en-US" b="1" smtClean="0"/>
              <a:t>Please focus on the following three subcommittees</a:t>
            </a:r>
            <a:endParaRPr lang="en-US" smtClean="0"/>
          </a:p>
          <a:p>
            <a:pPr lvl="1"/>
            <a:r>
              <a:rPr lang="en-US" smtClean="0"/>
              <a:t>Forum (Insightful discussion on Tech, Business, …)</a:t>
            </a:r>
          </a:p>
          <a:p>
            <a:pPr lvl="2"/>
            <a:r>
              <a:rPr lang="en-US" smtClean="0"/>
              <a:t>Expert insightful &amp; opinion; no silicon necessary</a:t>
            </a:r>
          </a:p>
          <a:p>
            <a:pPr lvl="1"/>
            <a:r>
              <a:rPr lang="en-US" smtClean="0"/>
              <a:t>Panel (Q&amp;A session on topics that are debated)</a:t>
            </a:r>
          </a:p>
          <a:p>
            <a:pPr lvl="2"/>
            <a:r>
              <a:rPr lang="en-US" smtClean="0"/>
              <a:t>Controversial Topics encouraging audience participation </a:t>
            </a:r>
          </a:p>
          <a:p>
            <a:pPr lvl="1"/>
            <a:r>
              <a:rPr lang="en-US" smtClean="0"/>
              <a:t>Education (In-depth discussion)</a:t>
            </a:r>
          </a:p>
          <a:p>
            <a:pPr lvl="2"/>
            <a:r>
              <a:rPr lang="en-US" smtClean="0"/>
              <a:t>In-depth subject exposure</a:t>
            </a:r>
          </a:p>
          <a:p>
            <a:endParaRPr lang="en-US" smtClean="0"/>
          </a:p>
          <a:p>
            <a:r>
              <a:rPr lang="en-US" b="1" smtClean="0"/>
              <a:t>Identify topics that your peers, subordinates or superiors would be interesting in attending, learning, ……</a:t>
            </a:r>
          </a:p>
          <a:p>
            <a:r>
              <a:rPr lang="en-US" b="1" smtClean="0"/>
              <a:t>Identify topics that are on everyone’s mind these days</a:t>
            </a:r>
          </a:p>
          <a:p>
            <a:endParaRPr lang="en-US" smtClean="0"/>
          </a:p>
        </p:txBody>
      </p:sp>
    </p:spTree>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a:spLocks noChangeArrowheads="1"/>
          </p:cNvSpPr>
          <p:nvPr/>
        </p:nvSpPr>
        <p:spPr bwMode="auto">
          <a:xfrm>
            <a:off x="228600" y="3048000"/>
            <a:ext cx="8715375" cy="838200"/>
          </a:xfrm>
          <a:prstGeom prst="rect">
            <a:avLst/>
          </a:prstGeom>
          <a:solidFill>
            <a:srgbClr val="E8E8EF"/>
          </a:solidFill>
          <a:ln w="9525" algn="ctr">
            <a:solidFill>
              <a:srgbClr val="2F549D"/>
            </a:solidFill>
            <a:round/>
            <a:headEnd/>
            <a:tailEnd/>
          </a:ln>
        </p:spPr>
        <p:txBody>
          <a:bodyPr/>
          <a:lstStyle/>
          <a:p>
            <a:endParaRPr lang="en-US"/>
          </a:p>
        </p:txBody>
      </p:sp>
      <p:sp>
        <p:nvSpPr>
          <p:cNvPr id="5122" name="Title 1"/>
          <p:cNvSpPr>
            <a:spLocks noGrp="1"/>
          </p:cNvSpPr>
          <p:nvPr>
            <p:ph type="title"/>
          </p:nvPr>
        </p:nvSpPr>
        <p:spPr/>
        <p:txBody>
          <a:bodyPr/>
          <a:lstStyle/>
          <a:p>
            <a:r>
              <a:rPr lang="en-US" smtClean="0"/>
              <a:t>Agenda (morning)</a:t>
            </a:r>
          </a:p>
        </p:txBody>
      </p:sp>
      <p:sp>
        <p:nvSpPr>
          <p:cNvPr id="5123" name="Content Placeholder 2"/>
          <p:cNvSpPr>
            <a:spLocks noGrp="1"/>
          </p:cNvSpPr>
          <p:nvPr>
            <p:ph idx="1"/>
          </p:nvPr>
        </p:nvSpPr>
        <p:spPr>
          <a:xfrm>
            <a:off x="457200" y="1143000"/>
            <a:ext cx="8228013" cy="4986338"/>
          </a:xfrm>
        </p:spPr>
        <p:txBody>
          <a:bodyPr/>
          <a:lstStyle/>
          <a:p>
            <a:r>
              <a:rPr lang="en-US" b="1" dirty="0" smtClean="0"/>
              <a:t>9:15 AM	 CICC 2014 organizational reports – Don Thelen</a:t>
            </a:r>
          </a:p>
          <a:p>
            <a:pPr lvl="1"/>
            <a:r>
              <a:rPr lang="en-US" dirty="0" smtClean="0"/>
              <a:t>Organizational subcommittee chair reports </a:t>
            </a:r>
          </a:p>
          <a:p>
            <a:pPr lvl="1"/>
            <a:r>
              <a:rPr lang="en-US" dirty="0" smtClean="0"/>
              <a:t>Topics / speakers suggestions for ed. sessions, panels/forums…</a:t>
            </a:r>
          </a:p>
          <a:p>
            <a:pPr lvl="1"/>
            <a:r>
              <a:rPr lang="en-US" dirty="0" smtClean="0"/>
              <a:t>Contacts / suggestions for sponsorships and exhibits</a:t>
            </a:r>
          </a:p>
          <a:p>
            <a:r>
              <a:rPr lang="en-US" b="1" dirty="0" smtClean="0"/>
              <a:t>9:45 AM	Break</a:t>
            </a:r>
          </a:p>
          <a:p>
            <a:r>
              <a:rPr lang="en-US" b="1" dirty="0" smtClean="0"/>
              <a:t>10:00 AM	Instructions to technical subcommittees – Kimo Tam</a:t>
            </a:r>
          </a:p>
          <a:p>
            <a:r>
              <a:rPr lang="en-US" b="1" dirty="0" smtClean="0"/>
              <a:t>10:05 AM	Technical subcommittee meetings</a:t>
            </a:r>
          </a:p>
          <a:p>
            <a:r>
              <a:rPr lang="en-US" b="1" dirty="0" smtClean="0"/>
              <a:t>12:30 PM	Lunch, organizational subcommittee meetings</a:t>
            </a:r>
          </a:p>
          <a:p>
            <a:r>
              <a:rPr lang="en-US" b="1" dirty="0" smtClean="0"/>
              <a:t>1:30 PM	Continue technical subcommittee meetings </a:t>
            </a:r>
          </a:p>
          <a:p>
            <a:pPr lvl="1"/>
            <a:endParaRPr lang="en-US" dirty="0" smtClean="0"/>
          </a:p>
          <a:p>
            <a:endParaRPr lang="en-US" dirty="0" smtClean="0"/>
          </a:p>
        </p:txBody>
      </p:sp>
    </p:spTree>
    <p:extLst>
      <p:ext uri="{BB962C8B-B14F-4D97-AF65-F5344CB8AC3E}">
        <p14:creationId xmlns:p14="http://schemas.microsoft.com/office/powerpoint/2010/main" val="843855411"/>
      </p:ext>
    </p:extLst>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Title 1"/>
          <p:cNvSpPr>
            <a:spLocks noGrp="1"/>
          </p:cNvSpPr>
          <p:nvPr>
            <p:ph type="title"/>
          </p:nvPr>
        </p:nvSpPr>
        <p:spPr/>
        <p:txBody>
          <a:bodyPr/>
          <a:lstStyle/>
          <a:p>
            <a:r>
              <a:rPr lang="en-US" smtClean="0"/>
              <a:t>Technical subcommittee instructions</a:t>
            </a:r>
          </a:p>
        </p:txBody>
      </p:sp>
      <p:sp>
        <p:nvSpPr>
          <p:cNvPr id="57347" name="Content Placeholder 2"/>
          <p:cNvSpPr>
            <a:spLocks noGrp="1"/>
          </p:cNvSpPr>
          <p:nvPr>
            <p:ph idx="1"/>
          </p:nvPr>
        </p:nvSpPr>
        <p:spPr>
          <a:xfrm>
            <a:off x="457200" y="1066800"/>
            <a:ext cx="8228013" cy="5062538"/>
          </a:xfrm>
        </p:spPr>
        <p:txBody>
          <a:bodyPr/>
          <a:lstStyle/>
          <a:p>
            <a:r>
              <a:rPr lang="en-US" b="1" dirty="0" smtClean="0"/>
              <a:t>Technical subcommittees</a:t>
            </a:r>
          </a:p>
          <a:p>
            <a:pPr lvl="1"/>
            <a:r>
              <a:rPr lang="en-US" dirty="0" smtClean="0"/>
              <a:t>Get acquainted with your subcommittee members </a:t>
            </a:r>
          </a:p>
          <a:p>
            <a:pPr lvl="1"/>
            <a:r>
              <a:rPr lang="en-US" dirty="0" smtClean="0"/>
              <a:t>Share exciting work at your institution and elsewhere</a:t>
            </a:r>
            <a:endParaRPr lang="en-US" dirty="0" smtClean="0"/>
          </a:p>
          <a:p>
            <a:pPr lvl="1"/>
            <a:r>
              <a:rPr lang="en-US" dirty="0" smtClean="0"/>
              <a:t>Follow-up on the pre-TPCI discussions</a:t>
            </a:r>
          </a:p>
          <a:p>
            <a:pPr marL="0" indent="0">
              <a:buNone/>
            </a:pPr>
            <a:endParaRPr lang="en-US" dirty="0" smtClean="0"/>
          </a:p>
          <a:p>
            <a:r>
              <a:rPr lang="en-US" b="1" dirty="0" smtClean="0"/>
              <a:t>Administrative</a:t>
            </a:r>
          </a:p>
          <a:p>
            <a:pPr lvl="1"/>
            <a:r>
              <a:rPr lang="en-US" dirty="0" smtClean="0"/>
              <a:t>Chairperson, fill out form that outlines your activities for 2015</a:t>
            </a:r>
          </a:p>
          <a:p>
            <a:pPr lvl="1"/>
            <a:r>
              <a:rPr lang="en-US" dirty="0" smtClean="0"/>
              <a:t>Chairperson, report on your outline after lunch (2:00 PM)</a:t>
            </a:r>
          </a:p>
          <a:p>
            <a:pPr lvl="1"/>
            <a:r>
              <a:rPr lang="en-US" dirty="0" smtClean="0"/>
              <a:t>Finalize Call for Papers paragraph; bring me your updates before you leave</a:t>
            </a:r>
          </a:p>
          <a:p>
            <a:pPr lvl="1"/>
            <a:r>
              <a:rPr lang="en-US" dirty="0" smtClean="0"/>
              <a:t>Elect a co-chair if </a:t>
            </a:r>
            <a:r>
              <a:rPr lang="en-US" dirty="0" smtClean="0"/>
              <a:t>needed (record in 2:00 PM report)</a:t>
            </a:r>
            <a:endParaRPr lang="en-US" dirty="0" smtClean="0"/>
          </a:p>
        </p:txBody>
      </p:sp>
    </p:spTree>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Title 1"/>
          <p:cNvSpPr>
            <a:spLocks noGrp="1"/>
          </p:cNvSpPr>
          <p:nvPr>
            <p:ph type="title"/>
          </p:nvPr>
        </p:nvSpPr>
        <p:spPr/>
        <p:txBody>
          <a:bodyPr/>
          <a:lstStyle/>
          <a:p>
            <a:r>
              <a:rPr lang="en-US" smtClean="0"/>
              <a:t>Co-chair responsibilities</a:t>
            </a:r>
          </a:p>
        </p:txBody>
      </p:sp>
      <p:sp>
        <p:nvSpPr>
          <p:cNvPr id="58371" name="Content Placeholder 2"/>
          <p:cNvSpPr>
            <a:spLocks noGrp="1"/>
          </p:cNvSpPr>
          <p:nvPr>
            <p:ph idx="1"/>
          </p:nvPr>
        </p:nvSpPr>
        <p:spPr>
          <a:xfrm>
            <a:off x="457200" y="1066800"/>
            <a:ext cx="8228013" cy="5062538"/>
          </a:xfrm>
        </p:spPr>
        <p:txBody>
          <a:bodyPr/>
          <a:lstStyle/>
          <a:p>
            <a:r>
              <a:rPr lang="en-US" b="1" smtClean="0"/>
              <a:t>Help chair and take over subcommittee responsibilities when chair is not available</a:t>
            </a:r>
          </a:p>
          <a:p>
            <a:pPr lvl="1"/>
            <a:r>
              <a:rPr lang="en-US" smtClean="0"/>
              <a:t>Co-chair is candidate for future chair position</a:t>
            </a:r>
          </a:p>
          <a:p>
            <a:r>
              <a:rPr lang="en-US" b="1" smtClean="0"/>
              <a:t>Technical subcommittees</a:t>
            </a:r>
          </a:p>
          <a:p>
            <a:pPr lvl="1"/>
            <a:r>
              <a:rPr lang="en-US" smtClean="0"/>
              <a:t>Subcommittees choose co-chairs</a:t>
            </a:r>
          </a:p>
          <a:p>
            <a:pPr lvl="1"/>
            <a:r>
              <a:rPr lang="en-US" smtClean="0"/>
              <a:t>Guideline is 2 years.   No fixed policy for duration of term</a:t>
            </a:r>
          </a:p>
          <a:p>
            <a:pPr lvl="1"/>
            <a:r>
              <a:rPr lang="en-US" smtClean="0"/>
              <a:t>When chair is in 2nd term, give more responsibility to the co-chair, so that the co-chair can learn all that is required to be chair</a:t>
            </a:r>
          </a:p>
          <a:p>
            <a:r>
              <a:rPr lang="en-US" b="1" smtClean="0"/>
              <a:t>Organizing subcommittees</a:t>
            </a:r>
          </a:p>
          <a:p>
            <a:pPr lvl="1"/>
            <a:r>
              <a:rPr lang="en-US" smtClean="0"/>
              <a:t>Steering committee names co-chairs, but volunteers are important;  esp. sponsorships, exhibits, publicity</a:t>
            </a:r>
          </a:p>
          <a:p>
            <a:pPr lvl="1"/>
            <a:r>
              <a:rPr lang="en-US" smtClean="0"/>
              <a:t>Normally the chair term is 2 years.  When chair is in the second year, give more responsibilities to co-chair</a:t>
            </a:r>
          </a:p>
          <a:p>
            <a:endParaRPr lang="en-US" smtClean="0"/>
          </a:p>
        </p:txBody>
      </p:sp>
    </p:spTree>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Title 1"/>
          <p:cNvSpPr>
            <a:spLocks noGrp="1"/>
          </p:cNvSpPr>
          <p:nvPr>
            <p:ph type="title"/>
          </p:nvPr>
        </p:nvSpPr>
        <p:spPr/>
        <p:txBody>
          <a:bodyPr/>
          <a:lstStyle/>
          <a:p>
            <a:r>
              <a:rPr lang="en-US" smtClean="0"/>
              <a:t>Themes, targeting companies</a:t>
            </a:r>
          </a:p>
        </p:txBody>
      </p:sp>
      <p:sp>
        <p:nvSpPr>
          <p:cNvPr id="59395" name="Content Placeholder 2"/>
          <p:cNvSpPr>
            <a:spLocks noGrp="1"/>
          </p:cNvSpPr>
          <p:nvPr>
            <p:ph idx="1"/>
          </p:nvPr>
        </p:nvSpPr>
        <p:spPr>
          <a:xfrm>
            <a:off x="457200" y="1066800"/>
            <a:ext cx="8228013" cy="5062538"/>
          </a:xfrm>
        </p:spPr>
        <p:txBody>
          <a:bodyPr/>
          <a:lstStyle/>
          <a:p>
            <a:r>
              <a:rPr lang="en-US" b="1" dirty="0" smtClean="0"/>
              <a:t>Points to ponder</a:t>
            </a:r>
          </a:p>
          <a:p>
            <a:pPr lvl="1"/>
            <a:r>
              <a:rPr lang="en-US" dirty="0" smtClean="0"/>
              <a:t>Build on your discussion prior to TPCI</a:t>
            </a:r>
          </a:p>
          <a:p>
            <a:pPr lvl="1"/>
            <a:r>
              <a:rPr lang="en-US" dirty="0" smtClean="0"/>
              <a:t>Choose a “problem area” as a theme to drive paper solicitation (e.g. 14nm, design challenges, system complexity, power, signal integrity, analog morphing, etc.)</a:t>
            </a:r>
          </a:p>
          <a:p>
            <a:pPr lvl="1"/>
            <a:r>
              <a:rPr lang="en-US" dirty="0" smtClean="0"/>
              <a:t>Choose invited papers that will attract audience, for example</a:t>
            </a:r>
          </a:p>
          <a:p>
            <a:pPr lvl="2"/>
            <a:r>
              <a:rPr lang="en-US" dirty="0" smtClean="0"/>
              <a:t>What’s the pressing item of the moment, etc.</a:t>
            </a:r>
          </a:p>
          <a:p>
            <a:pPr lvl="2"/>
            <a:r>
              <a:rPr lang="en-US" dirty="0" smtClean="0"/>
              <a:t>What’s new and exciting! Go after areas of new emerging ideas and technologies</a:t>
            </a:r>
          </a:p>
          <a:p>
            <a:pPr lvl="1"/>
            <a:r>
              <a:rPr lang="en-US" dirty="0" smtClean="0"/>
              <a:t>Apply themes that we’re considering for the luncheon and the keynote or identify synergies with the themes</a:t>
            </a:r>
          </a:p>
          <a:p>
            <a:pPr lvl="1"/>
            <a:r>
              <a:rPr lang="en-US" dirty="0" smtClean="0"/>
              <a:t>Consider targeting growing companies, not just individuals</a:t>
            </a:r>
          </a:p>
          <a:p>
            <a:pPr lvl="1"/>
            <a:r>
              <a:rPr lang="en-US" dirty="0" smtClean="0"/>
              <a:t>Enthusiasm is infectious! </a:t>
            </a:r>
          </a:p>
          <a:p>
            <a:endParaRPr lang="en-US" dirty="0" smtClean="0"/>
          </a:p>
        </p:txBody>
      </p:sp>
    </p:spTree>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4"/>
          <p:cNvSpPr>
            <a:spLocks noChangeArrowheads="1"/>
          </p:cNvSpPr>
          <p:nvPr/>
        </p:nvSpPr>
        <p:spPr bwMode="auto">
          <a:xfrm>
            <a:off x="228600" y="3886200"/>
            <a:ext cx="8715375" cy="381000"/>
          </a:xfrm>
          <a:prstGeom prst="rect">
            <a:avLst/>
          </a:prstGeom>
          <a:solidFill>
            <a:srgbClr val="E8E8EF"/>
          </a:solidFill>
          <a:ln w="9525" algn="ctr">
            <a:solidFill>
              <a:srgbClr val="2F549D"/>
            </a:solidFill>
            <a:round/>
            <a:headEnd/>
            <a:tailEnd/>
          </a:ln>
        </p:spPr>
        <p:txBody>
          <a:bodyPr/>
          <a:lstStyle/>
          <a:p>
            <a:endParaRPr lang="en-US"/>
          </a:p>
        </p:txBody>
      </p:sp>
      <p:sp>
        <p:nvSpPr>
          <p:cNvPr id="5122" name="Title 1"/>
          <p:cNvSpPr>
            <a:spLocks noGrp="1"/>
          </p:cNvSpPr>
          <p:nvPr>
            <p:ph type="title"/>
          </p:nvPr>
        </p:nvSpPr>
        <p:spPr/>
        <p:txBody>
          <a:bodyPr/>
          <a:lstStyle/>
          <a:p>
            <a:r>
              <a:rPr lang="en-US" smtClean="0"/>
              <a:t>Agenda (morning)</a:t>
            </a:r>
          </a:p>
        </p:txBody>
      </p:sp>
      <p:sp>
        <p:nvSpPr>
          <p:cNvPr id="5123" name="Content Placeholder 2"/>
          <p:cNvSpPr>
            <a:spLocks noGrp="1"/>
          </p:cNvSpPr>
          <p:nvPr>
            <p:ph idx="1"/>
          </p:nvPr>
        </p:nvSpPr>
        <p:spPr>
          <a:xfrm>
            <a:off x="457200" y="1143000"/>
            <a:ext cx="8228013" cy="4986338"/>
          </a:xfrm>
        </p:spPr>
        <p:txBody>
          <a:bodyPr/>
          <a:lstStyle/>
          <a:p>
            <a:r>
              <a:rPr lang="en-US" b="1" dirty="0" smtClean="0"/>
              <a:t>9:15 AM	 CICC 2014 organizational reports – Don Thelen</a:t>
            </a:r>
          </a:p>
          <a:p>
            <a:pPr lvl="1"/>
            <a:r>
              <a:rPr lang="en-US" dirty="0" smtClean="0"/>
              <a:t>Organizational subcommittee chair reports </a:t>
            </a:r>
          </a:p>
          <a:p>
            <a:pPr lvl="1"/>
            <a:r>
              <a:rPr lang="en-US" dirty="0" smtClean="0"/>
              <a:t>Topics / speakers suggestions for ed. sessions, panels/forums…</a:t>
            </a:r>
          </a:p>
          <a:p>
            <a:pPr lvl="1"/>
            <a:r>
              <a:rPr lang="en-US" dirty="0" smtClean="0"/>
              <a:t>Contacts / suggestions for sponsorships and exhibits</a:t>
            </a:r>
          </a:p>
          <a:p>
            <a:r>
              <a:rPr lang="en-US" b="1" dirty="0" smtClean="0"/>
              <a:t>9:45 AM	Break</a:t>
            </a:r>
          </a:p>
          <a:p>
            <a:r>
              <a:rPr lang="en-US" b="1" dirty="0" smtClean="0"/>
              <a:t>10:00 AM	Instructions to technical subcommittees – Kimo Tam</a:t>
            </a:r>
          </a:p>
          <a:p>
            <a:r>
              <a:rPr lang="en-US" b="1" dirty="0" smtClean="0"/>
              <a:t>10:05 AM	Technical subcommittee meetings</a:t>
            </a:r>
          </a:p>
          <a:p>
            <a:r>
              <a:rPr lang="en-US" b="1" dirty="0" smtClean="0"/>
              <a:t>12:30 PM	Lunch, organizational subcommittee meetings</a:t>
            </a:r>
          </a:p>
          <a:p>
            <a:r>
              <a:rPr lang="en-US" b="1" dirty="0" smtClean="0"/>
              <a:t>1:30 PM	Continue technical subcommittee meetings </a:t>
            </a:r>
          </a:p>
          <a:p>
            <a:pPr lvl="1"/>
            <a:endParaRPr lang="en-US" dirty="0" smtClean="0"/>
          </a:p>
          <a:p>
            <a:endParaRPr lang="en-US" dirty="0" smtClean="0"/>
          </a:p>
        </p:txBody>
      </p:sp>
    </p:spTree>
    <p:extLst>
      <p:ext uri="{BB962C8B-B14F-4D97-AF65-F5344CB8AC3E}">
        <p14:creationId xmlns:p14="http://schemas.microsoft.com/office/powerpoint/2010/main" val="2361265133"/>
      </p:ext>
    </p:extLst>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Title 1"/>
          <p:cNvSpPr>
            <a:spLocks noGrp="1"/>
          </p:cNvSpPr>
          <p:nvPr>
            <p:ph type="title"/>
          </p:nvPr>
        </p:nvSpPr>
        <p:spPr/>
        <p:txBody>
          <a:bodyPr/>
          <a:lstStyle/>
          <a:p>
            <a:r>
              <a:rPr lang="en-US" sz="3400" smtClean="0"/>
              <a:t>Organizational subcommittee instructions</a:t>
            </a:r>
          </a:p>
        </p:txBody>
      </p:sp>
      <p:sp>
        <p:nvSpPr>
          <p:cNvPr id="60419" name="Content Placeholder 2"/>
          <p:cNvSpPr>
            <a:spLocks noGrp="1"/>
          </p:cNvSpPr>
          <p:nvPr>
            <p:ph idx="1"/>
          </p:nvPr>
        </p:nvSpPr>
        <p:spPr>
          <a:xfrm>
            <a:off x="457200" y="1066800"/>
            <a:ext cx="8228013" cy="5062538"/>
          </a:xfrm>
        </p:spPr>
        <p:txBody>
          <a:bodyPr/>
          <a:lstStyle/>
          <a:p>
            <a:r>
              <a:rPr lang="en-US" b="1" dirty="0" smtClean="0"/>
              <a:t>Organizational subcommittees (during lunch)</a:t>
            </a:r>
          </a:p>
          <a:p>
            <a:pPr lvl="1"/>
            <a:r>
              <a:rPr lang="en-US" dirty="0" smtClean="0"/>
              <a:t>Eat! </a:t>
            </a:r>
          </a:p>
          <a:p>
            <a:pPr lvl="1"/>
            <a:r>
              <a:rPr lang="en-US" dirty="0" smtClean="0"/>
              <a:t>Get acquainted with your subcommittee members </a:t>
            </a:r>
          </a:p>
          <a:p>
            <a:pPr lvl="1"/>
            <a:r>
              <a:rPr lang="en-US" dirty="0" smtClean="0"/>
              <a:t>Get acquainted with the plans of your chairperson</a:t>
            </a:r>
          </a:p>
          <a:p>
            <a:pPr lvl="1"/>
            <a:r>
              <a:rPr lang="en-US" dirty="0" smtClean="0"/>
              <a:t>Get involved – sign up for an action!</a:t>
            </a:r>
          </a:p>
          <a:p>
            <a:pPr lvl="1"/>
            <a:r>
              <a:rPr lang="en-US" dirty="0" smtClean="0"/>
              <a:t>Chairperson, report on your 2015 plans after lunch (3:00pm)</a:t>
            </a:r>
          </a:p>
          <a:p>
            <a:pPr lvl="1"/>
            <a:endParaRPr lang="en-US" dirty="0" smtClean="0"/>
          </a:p>
          <a:p>
            <a:r>
              <a:rPr lang="en-US" b="1" dirty="0" smtClean="0"/>
              <a:t>With everyone's effort and energy the subcommittees will accomplish the task at hand</a:t>
            </a:r>
          </a:p>
          <a:p>
            <a:endParaRPr lang="en-US" dirty="0" smtClean="0"/>
          </a:p>
          <a:p>
            <a:endParaRPr lang="en-US" dirty="0" smtClean="0"/>
          </a:p>
        </p:txBody>
      </p:sp>
    </p:spTree>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le 1"/>
          <p:cNvSpPr>
            <a:spLocks noGrp="1"/>
          </p:cNvSpPr>
          <p:nvPr>
            <p:ph type="title"/>
          </p:nvPr>
        </p:nvSpPr>
        <p:spPr/>
        <p:txBody>
          <a:bodyPr/>
          <a:lstStyle/>
          <a:p>
            <a:r>
              <a:rPr lang="en-US" dirty="0" smtClean="0"/>
              <a:t>Agenda (afternoon)</a:t>
            </a:r>
          </a:p>
        </p:txBody>
      </p:sp>
      <p:sp>
        <p:nvSpPr>
          <p:cNvPr id="6147" name="Content Placeholder 2"/>
          <p:cNvSpPr>
            <a:spLocks noGrp="1"/>
          </p:cNvSpPr>
          <p:nvPr>
            <p:ph idx="1"/>
          </p:nvPr>
        </p:nvSpPr>
        <p:spPr>
          <a:xfrm>
            <a:off x="457200" y="1143000"/>
            <a:ext cx="8228013" cy="4648200"/>
          </a:xfrm>
          <a:solidFill>
            <a:srgbClr val="E8E8F8"/>
          </a:solidFill>
        </p:spPr>
        <p:txBody>
          <a:bodyPr/>
          <a:lstStyle/>
          <a:p>
            <a:r>
              <a:rPr lang="en-US" b="1" dirty="0" smtClean="0"/>
              <a:t>2:00 PM 	Technical subcommittee chair reports</a:t>
            </a:r>
          </a:p>
          <a:p>
            <a:pPr lvl="1"/>
            <a:r>
              <a:rPr lang="en-US" dirty="0" smtClean="0"/>
              <a:t>Analog Circuit Design – </a:t>
            </a:r>
            <a:r>
              <a:rPr lang="en-US" dirty="0" err="1" smtClean="0"/>
              <a:t>Xicheng</a:t>
            </a:r>
            <a:r>
              <a:rPr lang="en-US" dirty="0" smtClean="0"/>
              <a:t> Jiang</a:t>
            </a:r>
          </a:p>
          <a:p>
            <a:pPr lvl="1"/>
            <a:r>
              <a:rPr lang="en-US" dirty="0" smtClean="0"/>
              <a:t>Data Converters – John McNeill</a:t>
            </a:r>
            <a:endParaRPr lang="en-US" dirty="0" smtClean="0"/>
          </a:p>
          <a:p>
            <a:pPr lvl="1"/>
            <a:r>
              <a:rPr lang="en-US" dirty="0" smtClean="0"/>
              <a:t>Biomedical, Actuators, MEMS, and Sensors – </a:t>
            </a:r>
            <a:r>
              <a:rPr lang="en-US" dirty="0" err="1" smtClean="0"/>
              <a:t>Pedram</a:t>
            </a:r>
            <a:r>
              <a:rPr lang="en-US" dirty="0" smtClean="0"/>
              <a:t> </a:t>
            </a:r>
            <a:r>
              <a:rPr lang="en-US" dirty="0" err="1" smtClean="0"/>
              <a:t>Mohseni</a:t>
            </a:r>
            <a:endParaRPr lang="en-US" dirty="0" smtClean="0"/>
          </a:p>
          <a:p>
            <a:pPr lvl="1"/>
            <a:r>
              <a:rPr lang="en-US" dirty="0" smtClean="0"/>
              <a:t>IC Manufacturing – Richard </a:t>
            </a:r>
            <a:r>
              <a:rPr lang="en-US" dirty="0" err="1" smtClean="0"/>
              <a:t>Gao</a:t>
            </a:r>
            <a:endParaRPr lang="en-US" dirty="0" smtClean="0"/>
          </a:p>
          <a:p>
            <a:pPr lvl="1"/>
            <a:r>
              <a:rPr lang="en-US" dirty="0" smtClean="0"/>
              <a:t>Memory – Jean-Christophe Vial</a:t>
            </a:r>
          </a:p>
          <a:p>
            <a:pPr lvl="1"/>
            <a:r>
              <a:rPr lang="en-US" dirty="0" smtClean="0"/>
              <a:t>Power Management – Hoi Lee</a:t>
            </a:r>
          </a:p>
          <a:p>
            <a:pPr lvl="1"/>
            <a:r>
              <a:rPr lang="en-US" dirty="0" smtClean="0"/>
              <a:t>Simulation and Modeling – </a:t>
            </a:r>
            <a:r>
              <a:rPr lang="en-US" dirty="0" smtClean="0">
                <a:solidFill>
                  <a:schemeClr val="tx1"/>
                </a:solidFill>
              </a:rPr>
              <a:t>Kevin Cao</a:t>
            </a:r>
          </a:p>
          <a:p>
            <a:pPr lvl="1"/>
            <a:r>
              <a:rPr lang="en-US" dirty="0" smtClean="0"/>
              <a:t>System on Chip and 3D – Visvesh Sathe</a:t>
            </a:r>
          </a:p>
          <a:p>
            <a:pPr lvl="1"/>
            <a:r>
              <a:rPr lang="en-US" dirty="0" smtClean="0"/>
              <a:t>Test, Debug &amp; Reliability – </a:t>
            </a:r>
            <a:r>
              <a:rPr lang="en-US" dirty="0" smtClean="0">
                <a:solidFill>
                  <a:schemeClr val="tx1"/>
                </a:solidFill>
              </a:rPr>
              <a:t>Takahiro Yamaguchi</a:t>
            </a:r>
          </a:p>
          <a:p>
            <a:pPr lvl="1"/>
            <a:r>
              <a:rPr lang="en-US" dirty="0" smtClean="0"/>
              <a:t>Wireless Designs – </a:t>
            </a:r>
            <a:r>
              <a:rPr lang="en-US" dirty="0" smtClean="0">
                <a:solidFill>
                  <a:schemeClr val="tx1"/>
                </a:solidFill>
              </a:rPr>
              <a:t>Howard </a:t>
            </a:r>
            <a:r>
              <a:rPr lang="en-US" dirty="0" err="1" smtClean="0">
                <a:solidFill>
                  <a:schemeClr val="tx1"/>
                </a:solidFill>
              </a:rPr>
              <a:t>Luong</a:t>
            </a:r>
            <a:endParaRPr lang="en-US" dirty="0" smtClean="0">
              <a:solidFill>
                <a:schemeClr val="tx1"/>
              </a:solidFill>
            </a:endParaRPr>
          </a:p>
          <a:p>
            <a:pPr lvl="1"/>
            <a:r>
              <a:rPr lang="en-US" dirty="0" smtClean="0"/>
              <a:t>Wireline Communications – </a:t>
            </a:r>
            <a:r>
              <a:rPr lang="en-US" dirty="0" err="1" smtClean="0">
                <a:solidFill>
                  <a:schemeClr val="tx1"/>
                </a:solidFill>
              </a:rPr>
              <a:t>Ela</a:t>
            </a:r>
            <a:r>
              <a:rPr lang="en-US" dirty="0" err="1" smtClean="0">
                <a:solidFill>
                  <a:schemeClr val="tx1"/>
                </a:solidFill>
              </a:rPr>
              <a:t>d</a:t>
            </a:r>
            <a:r>
              <a:rPr lang="en-US" dirty="0" smtClean="0">
                <a:solidFill>
                  <a:schemeClr val="tx1"/>
                </a:solidFill>
              </a:rPr>
              <a:t> </a:t>
            </a:r>
            <a:r>
              <a:rPr lang="en-US" dirty="0" err="1" smtClean="0">
                <a:solidFill>
                  <a:schemeClr val="tx1"/>
                </a:solidFill>
              </a:rPr>
              <a:t>Alon</a:t>
            </a:r>
            <a:endParaRPr lang="en-US" dirty="0" smtClean="0">
              <a:solidFill>
                <a:schemeClr val="tx1"/>
              </a:solidFill>
            </a:endParaRPr>
          </a:p>
        </p:txBody>
      </p:sp>
    </p:spTree>
    <p:extLst>
      <p:ext uri="{BB962C8B-B14F-4D97-AF65-F5344CB8AC3E}">
        <p14:creationId xmlns:p14="http://schemas.microsoft.com/office/powerpoint/2010/main" val="4097138408"/>
      </p:ext>
    </p:extLst>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4"/>
          <p:cNvSpPr>
            <a:spLocks noChangeArrowheads="1"/>
          </p:cNvSpPr>
          <p:nvPr/>
        </p:nvSpPr>
        <p:spPr bwMode="auto">
          <a:xfrm>
            <a:off x="228600" y="1066800"/>
            <a:ext cx="8715375" cy="2743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3731689219"/>
      </p:ext>
    </p:extLst>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4"/>
          <p:cNvSpPr>
            <a:spLocks noChangeArrowheads="1"/>
          </p:cNvSpPr>
          <p:nvPr/>
        </p:nvSpPr>
        <p:spPr bwMode="auto">
          <a:xfrm>
            <a:off x="228600" y="1066800"/>
            <a:ext cx="8715375" cy="2743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364130143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ounded Rectangle 10"/>
          <p:cNvSpPr>
            <a:spLocks noChangeArrowheads="1"/>
          </p:cNvSpPr>
          <p:nvPr/>
        </p:nvSpPr>
        <p:spPr bwMode="auto">
          <a:xfrm>
            <a:off x="381000" y="838200"/>
            <a:ext cx="8305800" cy="2438400"/>
          </a:xfrm>
          <a:prstGeom prst="roundRect">
            <a:avLst>
              <a:gd name="adj" fmla="val 16667"/>
            </a:avLst>
          </a:prstGeom>
          <a:solidFill>
            <a:srgbClr val="CDCDDE"/>
          </a:solidFill>
          <a:ln w="9525" algn="ctr">
            <a:solidFill>
              <a:schemeClr val="tx1"/>
            </a:solidFill>
            <a:round/>
            <a:headEnd/>
            <a:tailEnd/>
          </a:ln>
        </p:spPr>
        <p:txBody>
          <a:bodyPr/>
          <a:lstStyle/>
          <a:p>
            <a:endParaRPr lang="en-US" dirty="0"/>
          </a:p>
          <a:p>
            <a:endParaRPr lang="en-US" dirty="0"/>
          </a:p>
          <a:p>
            <a:endParaRPr lang="en-US" dirty="0"/>
          </a:p>
          <a:p>
            <a:pPr algn="ctr"/>
            <a:endParaRPr lang="en-US" dirty="0"/>
          </a:p>
          <a:p>
            <a:pPr algn="ctr"/>
            <a:r>
              <a:rPr lang="en-US" b="1" u="sng" dirty="0">
                <a:solidFill>
                  <a:srgbClr val="000000"/>
                </a:solidFill>
              </a:rPr>
              <a:t>ORGANIZATIONAL COMMITTEE</a:t>
            </a:r>
          </a:p>
          <a:p>
            <a:pPr algn="ctr"/>
            <a:r>
              <a:rPr lang="en-US" b="1" dirty="0">
                <a:solidFill>
                  <a:srgbClr val="000000"/>
                </a:solidFill>
              </a:rPr>
              <a:t>Steering Committee + Chairs of </a:t>
            </a:r>
            <a:r>
              <a:rPr lang="en-US" b="1" dirty="0" smtClean="0">
                <a:solidFill>
                  <a:srgbClr val="000000"/>
                </a:solidFill>
              </a:rPr>
              <a:t>best paper, educational </a:t>
            </a:r>
            <a:r>
              <a:rPr lang="en-US" b="1" dirty="0">
                <a:solidFill>
                  <a:srgbClr val="000000"/>
                </a:solidFill>
              </a:rPr>
              <a:t>sessions, </a:t>
            </a:r>
            <a:r>
              <a:rPr lang="en-US" b="1" dirty="0" smtClean="0">
                <a:solidFill>
                  <a:srgbClr val="000000"/>
                </a:solidFill>
              </a:rPr>
              <a:t>exhibits, forums/panels</a:t>
            </a:r>
            <a:r>
              <a:rPr lang="en-US" b="1" dirty="0">
                <a:solidFill>
                  <a:srgbClr val="000000"/>
                </a:solidFill>
              </a:rPr>
              <a:t>, </a:t>
            </a:r>
            <a:r>
              <a:rPr lang="en-US" b="1" dirty="0" smtClean="0">
                <a:solidFill>
                  <a:srgbClr val="000000"/>
                </a:solidFill>
              </a:rPr>
              <a:t>publicity, sponsorships &amp; special projects subcommittees</a:t>
            </a:r>
            <a:endParaRPr lang="en-US" dirty="0"/>
          </a:p>
        </p:txBody>
      </p:sp>
      <p:sp>
        <p:nvSpPr>
          <p:cNvPr id="9219" name="Title 1"/>
          <p:cNvSpPr>
            <a:spLocks noGrp="1"/>
          </p:cNvSpPr>
          <p:nvPr>
            <p:ph type="title"/>
          </p:nvPr>
        </p:nvSpPr>
        <p:spPr/>
        <p:txBody>
          <a:bodyPr/>
          <a:lstStyle/>
          <a:p>
            <a:r>
              <a:rPr lang="en-US" dirty="0" smtClean="0"/>
              <a:t>CICC organization</a:t>
            </a:r>
          </a:p>
        </p:txBody>
      </p:sp>
      <p:sp>
        <p:nvSpPr>
          <p:cNvPr id="9220" name="Rounded Rectangle 9"/>
          <p:cNvSpPr>
            <a:spLocks noChangeArrowheads="1"/>
          </p:cNvSpPr>
          <p:nvPr/>
        </p:nvSpPr>
        <p:spPr bwMode="auto">
          <a:xfrm>
            <a:off x="533400" y="1066800"/>
            <a:ext cx="8001000" cy="990600"/>
          </a:xfrm>
          <a:prstGeom prst="roundRect">
            <a:avLst>
              <a:gd name="adj" fmla="val 16667"/>
            </a:avLst>
          </a:prstGeom>
          <a:solidFill>
            <a:srgbClr val="2C59B2"/>
          </a:solidFill>
          <a:ln w="9525" algn="ctr">
            <a:solidFill>
              <a:schemeClr val="tx1"/>
            </a:solidFill>
            <a:round/>
            <a:headEnd/>
            <a:tailEnd/>
          </a:ln>
        </p:spPr>
        <p:txBody>
          <a:bodyPr/>
          <a:lstStyle/>
          <a:p>
            <a:pPr algn="ctr"/>
            <a:r>
              <a:rPr lang="en-US" b="1" u="sng"/>
              <a:t>STEERING COMMITTEE</a:t>
            </a:r>
          </a:p>
          <a:p>
            <a:pPr algn="ctr"/>
            <a:r>
              <a:rPr lang="en-US"/>
              <a:t>Technical program chair, conference chair, general chair, past 3 general chairs, and conference administrator </a:t>
            </a:r>
          </a:p>
          <a:p>
            <a:pPr algn="ctr"/>
            <a:endParaRPr lang="en-US"/>
          </a:p>
        </p:txBody>
      </p:sp>
      <p:sp>
        <p:nvSpPr>
          <p:cNvPr id="9221" name="Rounded Rectangle 11"/>
          <p:cNvSpPr>
            <a:spLocks noChangeArrowheads="1"/>
          </p:cNvSpPr>
          <p:nvPr/>
        </p:nvSpPr>
        <p:spPr bwMode="auto">
          <a:xfrm>
            <a:off x="381000" y="3429000"/>
            <a:ext cx="3810000" cy="2590800"/>
          </a:xfrm>
          <a:prstGeom prst="roundRect">
            <a:avLst>
              <a:gd name="adj" fmla="val 16667"/>
            </a:avLst>
          </a:prstGeom>
          <a:solidFill>
            <a:srgbClr val="CDCDDE"/>
          </a:solidFill>
          <a:ln w="9525" algn="ctr">
            <a:solidFill>
              <a:schemeClr val="tx1"/>
            </a:solidFill>
            <a:round/>
            <a:headEnd/>
            <a:tailEnd/>
          </a:ln>
        </p:spPr>
        <p:txBody>
          <a:bodyPr/>
          <a:lstStyle/>
          <a:p>
            <a:pPr marL="174625" indent="-174625" algn="ctr"/>
            <a:r>
              <a:rPr lang="en-US" sz="1400" b="1" u="sng">
                <a:solidFill>
                  <a:srgbClr val="000000"/>
                </a:solidFill>
              </a:rPr>
              <a:t>Technical Program subcommittees</a:t>
            </a:r>
            <a:endParaRPr lang="en-US" sz="1400" b="1">
              <a:solidFill>
                <a:schemeClr val="tx1"/>
              </a:solidFill>
              <a:latin typeface="Calibri" pitchFamily="34" charset="0"/>
            </a:endParaRPr>
          </a:p>
          <a:p>
            <a:pPr marL="174625" indent="-174625">
              <a:buFont typeface="Arial" charset="0"/>
              <a:buChar char="•"/>
            </a:pPr>
            <a:r>
              <a:rPr lang="en-US" sz="1400" b="1">
                <a:solidFill>
                  <a:schemeClr val="tx1"/>
                </a:solidFill>
                <a:latin typeface="Calibri" pitchFamily="34" charset="0"/>
              </a:rPr>
              <a:t>Analog Circuit Design </a:t>
            </a:r>
          </a:p>
          <a:p>
            <a:pPr marL="174625" indent="-174625">
              <a:buFont typeface="Arial" charset="0"/>
              <a:buChar char="•"/>
            </a:pPr>
            <a:r>
              <a:rPr lang="en-US" sz="1400" b="1">
                <a:solidFill>
                  <a:schemeClr val="tx1"/>
                </a:solidFill>
                <a:latin typeface="Calibri" pitchFamily="34" charset="0"/>
              </a:rPr>
              <a:t>Biomedical, Actuators, MEMS, and Sensors </a:t>
            </a:r>
          </a:p>
          <a:p>
            <a:pPr marL="174625" indent="-174625">
              <a:buFont typeface="Arial" charset="0"/>
              <a:buChar char="•"/>
            </a:pPr>
            <a:r>
              <a:rPr lang="en-US" sz="1400" b="1">
                <a:solidFill>
                  <a:schemeClr val="tx1"/>
                </a:solidFill>
                <a:latin typeface="Calibri" pitchFamily="34" charset="0"/>
              </a:rPr>
              <a:t>IC Manufacturing</a:t>
            </a:r>
          </a:p>
          <a:p>
            <a:pPr marL="174625" indent="-174625">
              <a:buFont typeface="Arial" charset="0"/>
              <a:buChar char="•"/>
            </a:pPr>
            <a:r>
              <a:rPr lang="en-US" sz="1400" b="1">
                <a:solidFill>
                  <a:schemeClr val="tx1"/>
                </a:solidFill>
                <a:latin typeface="Calibri" pitchFamily="34" charset="0"/>
              </a:rPr>
              <a:t>Memory</a:t>
            </a:r>
          </a:p>
          <a:p>
            <a:pPr marL="174625" indent="-174625">
              <a:buFont typeface="Arial" charset="0"/>
              <a:buChar char="•"/>
            </a:pPr>
            <a:r>
              <a:rPr lang="en-US" sz="1400" b="1">
                <a:solidFill>
                  <a:schemeClr val="tx1"/>
                </a:solidFill>
                <a:latin typeface="Calibri" pitchFamily="34" charset="0"/>
              </a:rPr>
              <a:t>Power Management</a:t>
            </a:r>
          </a:p>
          <a:p>
            <a:pPr marL="174625" indent="-174625">
              <a:buFont typeface="Arial" charset="0"/>
              <a:buChar char="•"/>
            </a:pPr>
            <a:r>
              <a:rPr lang="en-US" sz="1400" b="1">
                <a:solidFill>
                  <a:schemeClr val="tx1"/>
                </a:solidFill>
                <a:latin typeface="Calibri" pitchFamily="34" charset="0"/>
              </a:rPr>
              <a:t>Simulation and Modeling</a:t>
            </a:r>
          </a:p>
          <a:p>
            <a:pPr marL="174625" indent="-174625">
              <a:buFont typeface="Arial" charset="0"/>
              <a:buChar char="•"/>
            </a:pPr>
            <a:r>
              <a:rPr lang="en-US" sz="1400" b="1">
                <a:solidFill>
                  <a:schemeClr val="tx1"/>
                </a:solidFill>
                <a:latin typeface="Calibri" pitchFamily="34" charset="0"/>
              </a:rPr>
              <a:t>System on Chip and 3D</a:t>
            </a:r>
          </a:p>
          <a:p>
            <a:pPr marL="174625" indent="-174625">
              <a:buFont typeface="Arial" charset="0"/>
              <a:buChar char="•"/>
            </a:pPr>
            <a:r>
              <a:rPr lang="en-US" sz="1400" b="1">
                <a:solidFill>
                  <a:schemeClr val="tx1"/>
                </a:solidFill>
                <a:latin typeface="Calibri" pitchFamily="34" charset="0"/>
              </a:rPr>
              <a:t>Test, Debug &amp; Reliability</a:t>
            </a:r>
          </a:p>
          <a:p>
            <a:pPr marL="174625" indent="-174625">
              <a:buFont typeface="Arial" charset="0"/>
              <a:buChar char="•"/>
            </a:pPr>
            <a:r>
              <a:rPr lang="en-US" sz="1400" b="1">
                <a:solidFill>
                  <a:schemeClr val="tx1"/>
                </a:solidFill>
                <a:latin typeface="Calibri" pitchFamily="34" charset="0"/>
              </a:rPr>
              <a:t>Wireless Designs</a:t>
            </a:r>
          </a:p>
          <a:p>
            <a:pPr marL="174625" indent="-174625">
              <a:buFont typeface="Arial" charset="0"/>
              <a:buChar char="•"/>
            </a:pPr>
            <a:r>
              <a:rPr lang="en-US" sz="1400" b="1">
                <a:solidFill>
                  <a:schemeClr val="tx1"/>
                </a:solidFill>
                <a:latin typeface="Calibri" pitchFamily="34" charset="0"/>
              </a:rPr>
              <a:t>Wireline Communications</a:t>
            </a:r>
          </a:p>
        </p:txBody>
      </p:sp>
      <p:sp>
        <p:nvSpPr>
          <p:cNvPr id="9222" name="Rounded Rectangle 12"/>
          <p:cNvSpPr>
            <a:spLocks noChangeArrowheads="1"/>
          </p:cNvSpPr>
          <p:nvPr/>
        </p:nvSpPr>
        <p:spPr bwMode="auto">
          <a:xfrm>
            <a:off x="4876800" y="3429000"/>
            <a:ext cx="3810000" cy="2590800"/>
          </a:xfrm>
          <a:prstGeom prst="roundRect">
            <a:avLst>
              <a:gd name="adj" fmla="val 16667"/>
            </a:avLst>
          </a:prstGeom>
          <a:solidFill>
            <a:srgbClr val="CDCDDE"/>
          </a:solidFill>
          <a:ln w="9525" algn="ctr">
            <a:solidFill>
              <a:schemeClr val="tx1"/>
            </a:solidFill>
            <a:round/>
            <a:headEnd/>
            <a:tailEnd/>
          </a:ln>
        </p:spPr>
        <p:txBody>
          <a:bodyPr/>
          <a:lstStyle/>
          <a:p>
            <a:pPr marL="174625" indent="-174625" algn="ctr"/>
            <a:r>
              <a:rPr lang="en-US" sz="1400" b="1" u="sng" dirty="0">
                <a:solidFill>
                  <a:srgbClr val="000000"/>
                </a:solidFill>
              </a:rPr>
              <a:t>Organizational subcommittees</a:t>
            </a:r>
            <a:endParaRPr lang="en-US" sz="1400" b="1" dirty="0">
              <a:solidFill>
                <a:schemeClr val="tx1"/>
              </a:solidFill>
              <a:latin typeface="Calibri" pitchFamily="34" charset="0"/>
            </a:endParaRPr>
          </a:p>
          <a:p>
            <a:pPr marL="174625" indent="-174625">
              <a:buFont typeface="Arial" charset="0"/>
              <a:buChar char="•"/>
            </a:pPr>
            <a:r>
              <a:rPr lang="en-US" sz="1400" b="1" dirty="0" smtClean="0">
                <a:solidFill>
                  <a:schemeClr val="tx1"/>
                </a:solidFill>
                <a:latin typeface="Calibri" pitchFamily="34" charset="0"/>
              </a:rPr>
              <a:t>Best papers</a:t>
            </a:r>
          </a:p>
          <a:p>
            <a:pPr marL="174625" indent="-174625">
              <a:buFont typeface="Arial" charset="0"/>
              <a:buChar char="•"/>
            </a:pPr>
            <a:r>
              <a:rPr lang="en-US" sz="1400" b="1" dirty="0" smtClean="0">
                <a:solidFill>
                  <a:schemeClr val="tx1"/>
                </a:solidFill>
                <a:latin typeface="Calibri" pitchFamily="34" charset="0"/>
              </a:rPr>
              <a:t>Educational </a:t>
            </a:r>
            <a:r>
              <a:rPr lang="en-US" sz="1400" b="1" dirty="0">
                <a:solidFill>
                  <a:schemeClr val="tx1"/>
                </a:solidFill>
                <a:latin typeface="Calibri" pitchFamily="34" charset="0"/>
              </a:rPr>
              <a:t>Sessions </a:t>
            </a:r>
          </a:p>
          <a:p>
            <a:pPr marL="174625" indent="-174625">
              <a:buFont typeface="Arial" charset="0"/>
              <a:buChar char="•"/>
            </a:pPr>
            <a:r>
              <a:rPr lang="en-US" sz="1400" b="1" dirty="0" smtClean="0">
                <a:solidFill>
                  <a:schemeClr val="tx1"/>
                </a:solidFill>
                <a:latin typeface="Calibri" pitchFamily="34" charset="0"/>
              </a:rPr>
              <a:t>Exhibits</a:t>
            </a:r>
          </a:p>
          <a:p>
            <a:pPr marL="174625" indent="-174625">
              <a:buFont typeface="Arial" charset="0"/>
              <a:buChar char="•"/>
            </a:pPr>
            <a:r>
              <a:rPr lang="en-US" sz="1400" b="1" dirty="0" smtClean="0">
                <a:solidFill>
                  <a:schemeClr val="tx1"/>
                </a:solidFill>
                <a:latin typeface="Calibri" pitchFamily="34" charset="0"/>
              </a:rPr>
              <a:t>Panels/Forums</a:t>
            </a:r>
          </a:p>
          <a:p>
            <a:pPr marL="174625" indent="-174625">
              <a:buFont typeface="Arial" charset="0"/>
              <a:buChar char="•"/>
            </a:pPr>
            <a:r>
              <a:rPr lang="en-US" sz="1400" b="1" dirty="0" smtClean="0">
                <a:solidFill>
                  <a:schemeClr val="tx1"/>
                </a:solidFill>
                <a:latin typeface="Calibri" pitchFamily="34" charset="0"/>
              </a:rPr>
              <a:t>Publicity</a:t>
            </a:r>
            <a:endParaRPr lang="en-US" sz="1400" b="1" dirty="0">
              <a:solidFill>
                <a:schemeClr val="tx1"/>
              </a:solidFill>
              <a:latin typeface="Calibri" pitchFamily="34" charset="0"/>
            </a:endParaRPr>
          </a:p>
          <a:p>
            <a:pPr marL="174625" indent="-174625">
              <a:buFont typeface="Arial" charset="0"/>
              <a:buChar char="•"/>
            </a:pPr>
            <a:r>
              <a:rPr lang="en-US" sz="1400" b="1" dirty="0" smtClean="0">
                <a:solidFill>
                  <a:schemeClr val="tx1"/>
                </a:solidFill>
                <a:latin typeface="Calibri" pitchFamily="34" charset="0"/>
              </a:rPr>
              <a:t>Sponsorships</a:t>
            </a:r>
          </a:p>
          <a:p>
            <a:pPr marL="174625" indent="-174625">
              <a:buFont typeface="Arial" charset="0"/>
              <a:buChar char="•"/>
            </a:pPr>
            <a:r>
              <a:rPr lang="en-US" sz="1400" b="1" dirty="0" smtClean="0">
                <a:solidFill>
                  <a:schemeClr val="tx1"/>
                </a:solidFill>
                <a:latin typeface="Calibri" pitchFamily="34" charset="0"/>
              </a:rPr>
              <a:t>Special Projects</a:t>
            </a:r>
            <a:endParaRPr lang="en-US" sz="1400" b="1" dirty="0">
              <a:solidFill>
                <a:schemeClr val="tx1"/>
              </a:solidFill>
              <a:latin typeface="Calibri" pitchFamily="34" charset="0"/>
            </a:endParaRPr>
          </a:p>
          <a:p>
            <a:pPr marL="174625" indent="-174625">
              <a:buFont typeface="Arial" charset="0"/>
              <a:buChar char="•"/>
            </a:pPr>
            <a:endParaRPr lang="en-US" sz="1400" b="1" dirty="0">
              <a:solidFill>
                <a:schemeClr val="tx1"/>
              </a:solidFill>
              <a:latin typeface="Calibri" pitchFamily="34" charset="0"/>
            </a:endParaRPr>
          </a:p>
        </p:txBody>
      </p:sp>
    </p:spTree>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a:spLocks noChangeArrowheads="1"/>
          </p:cNvSpPr>
          <p:nvPr/>
        </p:nvSpPr>
        <p:spPr bwMode="auto">
          <a:xfrm>
            <a:off x="228600" y="1524000"/>
            <a:ext cx="8715375" cy="457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1566147034"/>
      </p:ext>
    </p:extLst>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a:spLocks noChangeArrowheads="1"/>
          </p:cNvSpPr>
          <p:nvPr/>
        </p:nvSpPr>
        <p:spPr bwMode="auto">
          <a:xfrm>
            <a:off x="228600" y="1905000"/>
            <a:ext cx="8715375" cy="457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1442841940"/>
      </p:ext>
    </p:extLst>
  </p:cSld>
  <p:clrMapOvr>
    <a:masterClrMapping/>
  </p:clrMapOvr>
  <p:timing>
    <p:tnLst>
      <p:par>
        <p:cTn id="1" dur="indefinite" restart="never" nodeType="tmRoot"/>
      </p:par>
    </p:tnLst>
  </p:timing>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a:spLocks noChangeArrowheads="1"/>
          </p:cNvSpPr>
          <p:nvPr/>
        </p:nvSpPr>
        <p:spPr bwMode="auto">
          <a:xfrm>
            <a:off x="228600" y="2286000"/>
            <a:ext cx="8715375" cy="457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2897127209"/>
      </p:ext>
    </p:extLst>
  </p:cSld>
  <p:clrMapOvr>
    <a:masterClrMapping/>
  </p:clrMapOvr>
  <p:timing>
    <p:tnLst>
      <p:par>
        <p:cTn id="1" dur="indefinite" restart="never" nodeType="tmRoot"/>
      </p:par>
    </p:tnLst>
  </p:timing>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a:spLocks noChangeArrowheads="1"/>
          </p:cNvSpPr>
          <p:nvPr/>
        </p:nvSpPr>
        <p:spPr bwMode="auto">
          <a:xfrm>
            <a:off x="228600" y="2590800"/>
            <a:ext cx="8715375" cy="457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4284739368"/>
      </p:ext>
    </p:extLst>
  </p:cSld>
  <p:clrMapOvr>
    <a:masterClrMapping/>
  </p:clrMapOvr>
  <p:timing>
    <p:tnLst>
      <p:par>
        <p:cTn id="1" dur="indefinite" restart="never" nodeType="tmRoot"/>
      </p:par>
    </p:tnLst>
  </p:timing>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a:spLocks noChangeArrowheads="1"/>
          </p:cNvSpPr>
          <p:nvPr/>
        </p:nvSpPr>
        <p:spPr bwMode="auto">
          <a:xfrm>
            <a:off x="228600" y="2590800"/>
            <a:ext cx="8715375" cy="457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3029572398"/>
      </p:ext>
    </p:extLst>
  </p:cSld>
  <p:clrMapOvr>
    <a:masterClrMapping/>
  </p:clrMapOvr>
  <p:timing>
    <p:tnLst>
      <p:par>
        <p:cTn id="1" dur="indefinite" restart="never" nodeType="tmRoot"/>
      </p:par>
    </p:tnLst>
  </p:timing>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a:spLocks noChangeArrowheads="1"/>
          </p:cNvSpPr>
          <p:nvPr/>
        </p:nvSpPr>
        <p:spPr bwMode="auto">
          <a:xfrm>
            <a:off x="228600" y="2971800"/>
            <a:ext cx="8715375" cy="457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331737463"/>
      </p:ext>
    </p:extLst>
  </p:cSld>
  <p:clrMapOvr>
    <a:masterClrMapping/>
  </p:clrMapOvr>
  <p:timing>
    <p:tnLst>
      <p:par>
        <p:cTn id="1" dur="indefinite" restart="never" nodeType="tmRoot"/>
      </p:par>
    </p:tnLst>
  </p:timing>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a:spLocks noChangeArrowheads="1"/>
          </p:cNvSpPr>
          <p:nvPr/>
        </p:nvSpPr>
        <p:spPr bwMode="auto">
          <a:xfrm>
            <a:off x="228600" y="3352800"/>
            <a:ext cx="8715375" cy="457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Fa Foster Dai</a:t>
            </a:r>
          </a:p>
          <a:p>
            <a:pPr lvl="1"/>
            <a:r>
              <a:rPr lang="en-US" dirty="0" smtClean="0"/>
              <a:t>Publicity (10 min) –  Colin McAndrew</a:t>
            </a:r>
          </a:p>
          <a:p>
            <a:pPr lvl="1"/>
            <a:r>
              <a:rPr lang="en-US" dirty="0" smtClean="0"/>
              <a:t>Sponsorships (10 min) –  Paul Billig</a:t>
            </a:r>
            <a:endParaRPr lang="en-US" dirty="0" smtClean="0">
              <a:solidFill>
                <a:srgbClr val="FF0000"/>
              </a:solidFill>
            </a:endParaRPr>
          </a:p>
          <a:p>
            <a:pPr lvl="1"/>
            <a:r>
              <a:rPr lang="en-US" dirty="0" smtClean="0"/>
              <a:t>Exhibits (10 min) –  Yusuf Haque</a:t>
            </a:r>
          </a:p>
          <a:p>
            <a:pPr lvl="1"/>
            <a:r>
              <a:rPr lang="en-US" dirty="0" smtClean="0"/>
              <a:t>Panels/Forums (10 min) – Hua Wang</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1472820636"/>
      </p:ext>
    </p:extLst>
  </p:cSld>
  <p:clrMapOvr>
    <a:masterClrMapping/>
  </p:clrMapOvr>
  <p:timing>
    <p:tnLst>
      <p:par>
        <p:cTn id="1" dur="indefinite" restart="never" nodeType="tmRoot"/>
      </p:par>
    </p:tnLst>
  </p:timing>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Title 1"/>
          <p:cNvSpPr>
            <a:spLocks noGrp="1"/>
          </p:cNvSpPr>
          <p:nvPr>
            <p:ph type="title"/>
          </p:nvPr>
        </p:nvSpPr>
        <p:spPr/>
        <p:txBody>
          <a:bodyPr/>
          <a:lstStyle/>
          <a:p>
            <a:r>
              <a:rPr lang="en-US" smtClean="0">
                <a:solidFill>
                  <a:schemeClr val="tx1"/>
                </a:solidFill>
              </a:rPr>
              <a:t>Organizational subcomm. chairs’ slides</a:t>
            </a:r>
            <a:endParaRPr lang="en-US" smtClean="0"/>
          </a:p>
        </p:txBody>
      </p:sp>
      <p:sp>
        <p:nvSpPr>
          <p:cNvPr id="80899" name="Content Placeholder 2"/>
          <p:cNvSpPr>
            <a:spLocks noGrp="1"/>
          </p:cNvSpPr>
          <p:nvPr>
            <p:ph idx="1"/>
          </p:nvPr>
        </p:nvSpPr>
        <p:spPr>
          <a:xfrm>
            <a:off x="457200" y="1066800"/>
            <a:ext cx="8228013" cy="5062538"/>
          </a:xfrm>
        </p:spPr>
        <p:txBody>
          <a:bodyPr/>
          <a:lstStyle/>
          <a:p>
            <a:endParaRPr lang="en-US" smtClean="0"/>
          </a:p>
        </p:txBody>
      </p:sp>
    </p:spTree>
  </p:cSld>
  <p:clrMapOvr>
    <a:masterClrMapping/>
  </p:clrMapOvr>
  <p:timing>
    <p:tnLst>
      <p:par>
        <p:cTn id="1" dur="indefinite" restart="never" nodeType="tmRoot"/>
      </p:par>
    </p:tnLst>
  </p:timing>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4"/>
          <p:cNvSpPr>
            <a:spLocks noChangeArrowheads="1"/>
          </p:cNvSpPr>
          <p:nvPr/>
        </p:nvSpPr>
        <p:spPr bwMode="auto">
          <a:xfrm>
            <a:off x="228600" y="3810000"/>
            <a:ext cx="8715375" cy="15240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Howard Luong</a:t>
            </a:r>
          </a:p>
          <a:p>
            <a:pPr lvl="1"/>
            <a:r>
              <a:rPr lang="en-US" dirty="0" smtClean="0"/>
              <a:t>Publicity (10 min) –  Ken </a:t>
            </a:r>
            <a:r>
              <a:rPr lang="en-US" dirty="0" err="1" smtClean="0"/>
              <a:t>Suyama</a:t>
            </a:r>
            <a:endParaRPr lang="en-US" dirty="0" smtClean="0"/>
          </a:p>
          <a:p>
            <a:pPr lvl="1"/>
            <a:r>
              <a:rPr lang="en-US" dirty="0" smtClean="0"/>
              <a:t>Sponsorships (10 min) –  </a:t>
            </a:r>
            <a:r>
              <a:rPr lang="en-US" dirty="0"/>
              <a:t>Alessandro </a:t>
            </a:r>
            <a:r>
              <a:rPr lang="en-US" dirty="0" err="1" smtClean="0"/>
              <a:t>Piovaccari</a:t>
            </a:r>
            <a:endParaRPr lang="en-US" dirty="0" smtClean="0">
              <a:solidFill>
                <a:srgbClr val="FF0000"/>
              </a:solidFill>
            </a:endParaRPr>
          </a:p>
          <a:p>
            <a:pPr lvl="1"/>
            <a:r>
              <a:rPr lang="en-US" dirty="0" smtClean="0"/>
              <a:t>Exhibits (10 min) –  Yusuf Haque</a:t>
            </a:r>
          </a:p>
          <a:p>
            <a:pPr lvl="1"/>
            <a:r>
              <a:rPr lang="en-US" dirty="0" smtClean="0"/>
              <a:t>Panels/Forums (10 min) – Kimo Tam</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182388413"/>
      </p:ext>
    </p:extLst>
  </p:cSld>
  <p:clrMapOvr>
    <a:masterClrMapping/>
  </p:clrMapOvr>
  <p:timing>
    <p:tnLst>
      <p:par>
        <p:cTn id="1" dur="indefinite" restart="never" nodeType="tmRoot"/>
      </p:par>
    </p:tnLst>
  </p:timing>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6" name="Title 1"/>
          <p:cNvSpPr>
            <a:spLocks noGrp="1"/>
          </p:cNvSpPr>
          <p:nvPr>
            <p:ph type="title"/>
          </p:nvPr>
        </p:nvSpPr>
        <p:spPr/>
        <p:txBody>
          <a:bodyPr/>
          <a:lstStyle/>
          <a:p>
            <a:r>
              <a:rPr lang="en-US" dirty="0" smtClean="0"/>
              <a:t>Member responsibilities pre-TPC-2</a:t>
            </a:r>
          </a:p>
        </p:txBody>
      </p:sp>
      <p:sp>
        <p:nvSpPr>
          <p:cNvPr id="82947" name="Content Placeholder 2"/>
          <p:cNvSpPr>
            <a:spLocks noGrp="1"/>
          </p:cNvSpPr>
          <p:nvPr>
            <p:ph idx="1"/>
          </p:nvPr>
        </p:nvSpPr>
        <p:spPr>
          <a:xfrm>
            <a:off x="457200" y="1143000"/>
            <a:ext cx="8534400" cy="4986338"/>
          </a:xfrm>
        </p:spPr>
        <p:txBody>
          <a:bodyPr/>
          <a:lstStyle/>
          <a:p>
            <a:pPr>
              <a:spcBef>
                <a:spcPts val="100"/>
              </a:spcBef>
            </a:pPr>
            <a:r>
              <a:rPr lang="en-US" sz="2200" b="1" dirty="0" smtClean="0"/>
              <a:t>Paper solicitation</a:t>
            </a:r>
          </a:p>
          <a:p>
            <a:pPr lvl="1">
              <a:spcBef>
                <a:spcPts val="100"/>
              </a:spcBef>
            </a:pPr>
            <a:r>
              <a:rPr lang="en-US" sz="2000" dirty="0" smtClean="0"/>
              <a:t>Confirm invited papers – setup review schedule</a:t>
            </a:r>
          </a:p>
          <a:p>
            <a:pPr lvl="2">
              <a:spcBef>
                <a:spcPts val="100"/>
              </a:spcBef>
            </a:pPr>
            <a:r>
              <a:rPr lang="en-US" sz="1800" dirty="0" smtClean="0"/>
              <a:t>Note – Invited papers can be rejected during paper selection</a:t>
            </a:r>
          </a:p>
          <a:p>
            <a:pPr lvl="1">
              <a:spcBef>
                <a:spcPts val="100"/>
              </a:spcBef>
            </a:pPr>
            <a:r>
              <a:rPr lang="en-US" sz="2000" dirty="0" smtClean="0"/>
              <a:t>Solicit papers – act on subcommittee plan  </a:t>
            </a:r>
          </a:p>
          <a:p>
            <a:pPr>
              <a:spcBef>
                <a:spcPts val="100"/>
              </a:spcBef>
            </a:pPr>
            <a:r>
              <a:rPr lang="en-US" sz="2200" b="1" dirty="0" smtClean="0"/>
              <a:t>Participate actively in organizational subcommittee efforts</a:t>
            </a:r>
          </a:p>
          <a:p>
            <a:pPr lvl="1">
              <a:spcBef>
                <a:spcPts val="100"/>
              </a:spcBef>
            </a:pPr>
            <a:r>
              <a:rPr lang="en-US" sz="2000" dirty="0" smtClean="0"/>
              <a:t>Critical to conference success</a:t>
            </a:r>
          </a:p>
          <a:p>
            <a:pPr>
              <a:spcBef>
                <a:spcPts val="100"/>
              </a:spcBef>
            </a:pPr>
            <a:r>
              <a:rPr lang="en-US" sz="2200" b="1" dirty="0" smtClean="0"/>
              <a:t>Fill out /return solicitation report to subcommittee chair by </a:t>
            </a:r>
            <a:r>
              <a:rPr lang="en-US" sz="2200" b="1" dirty="0" smtClean="0"/>
              <a:t>3/20/15</a:t>
            </a:r>
            <a:endParaRPr lang="en-US" sz="2200" b="1" dirty="0" smtClean="0"/>
          </a:p>
          <a:p>
            <a:pPr lvl="1">
              <a:spcBef>
                <a:spcPts val="100"/>
              </a:spcBef>
            </a:pPr>
            <a:r>
              <a:rPr lang="en-US" sz="2000" dirty="0" smtClean="0"/>
              <a:t>Chairs then summarize and send to Kimo Tam</a:t>
            </a:r>
          </a:p>
          <a:p>
            <a:pPr>
              <a:spcBef>
                <a:spcPts val="100"/>
              </a:spcBef>
            </a:pPr>
            <a:r>
              <a:rPr lang="en-US" sz="2200" b="1" dirty="0" smtClean="0"/>
              <a:t>Work with invited authors and send reminders to likely regular paper authors up to the submission deadline</a:t>
            </a:r>
          </a:p>
          <a:p>
            <a:pPr>
              <a:spcBef>
                <a:spcPts val="100"/>
              </a:spcBef>
            </a:pPr>
            <a:r>
              <a:rPr lang="en-US" sz="2200" b="1" dirty="0" smtClean="0"/>
              <a:t>Make travel plans early for TPC-II (and CICC 2015)</a:t>
            </a:r>
          </a:p>
          <a:p>
            <a:pPr>
              <a:spcBef>
                <a:spcPts val="100"/>
              </a:spcBef>
            </a:pPr>
            <a:r>
              <a:rPr lang="en-US" sz="2200" b="1" dirty="0" smtClean="0"/>
              <a:t>Complete paper reviews; return scores to </a:t>
            </a:r>
            <a:r>
              <a:rPr lang="en-US" sz="2200" b="1" dirty="0" err="1" smtClean="0"/>
              <a:t>subcomm</a:t>
            </a:r>
            <a:r>
              <a:rPr lang="en-US" sz="2200" b="1" dirty="0" smtClean="0"/>
              <a:t>. chair by </a:t>
            </a:r>
            <a:r>
              <a:rPr lang="en-US" sz="2200" b="1" dirty="0" smtClean="0">
                <a:solidFill>
                  <a:srgbClr val="FF0000"/>
                </a:solidFill>
              </a:rPr>
              <a:t>6/1/15</a:t>
            </a:r>
            <a:endParaRPr lang="en-US" sz="2200" b="1" dirty="0" smtClean="0">
              <a:solidFill>
                <a:srgbClr val="FF0000"/>
              </a:solidFill>
            </a:endParaRPr>
          </a:p>
          <a:p>
            <a:pPr lvl="1">
              <a:spcBef>
                <a:spcPts val="100"/>
              </a:spcBef>
            </a:pPr>
            <a:r>
              <a:rPr lang="en-US" sz="2000" dirty="0" smtClean="0"/>
              <a:t>Chairs then summarize and send to Kimo Tam</a:t>
            </a:r>
          </a:p>
          <a:p>
            <a:pPr>
              <a:spcBef>
                <a:spcPts val="100"/>
              </a:spcBef>
            </a:pPr>
            <a:r>
              <a:rPr lang="en-US" sz="2200" b="1" dirty="0" smtClean="0"/>
              <a:t>Subcommittee Chairs may share scores and begin narrowing down selection with subcommittee prior to TPC II</a:t>
            </a:r>
          </a:p>
          <a:p>
            <a:pPr>
              <a:spcBef>
                <a:spcPts val="100"/>
              </a:spcBef>
            </a:pPr>
            <a:endParaRPr lang="en-US" sz="2400" dirty="0" smtClean="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itle 1"/>
          <p:cNvSpPr>
            <a:spLocks noGrp="1"/>
          </p:cNvSpPr>
          <p:nvPr>
            <p:ph type="title"/>
          </p:nvPr>
        </p:nvSpPr>
        <p:spPr/>
        <p:txBody>
          <a:bodyPr/>
          <a:lstStyle/>
          <a:p>
            <a:r>
              <a:rPr lang="en-US" dirty="0" smtClean="0"/>
              <a:t>2015 steering committee</a:t>
            </a:r>
          </a:p>
        </p:txBody>
      </p:sp>
      <p:graphicFrame>
        <p:nvGraphicFramePr>
          <p:cNvPr id="4" name="Table 3"/>
          <p:cNvGraphicFramePr>
            <a:graphicFrameLocks noGrp="1"/>
          </p:cNvGraphicFramePr>
          <p:nvPr>
            <p:extLst>
              <p:ext uri="{D42A27DB-BD31-4B8C-83A1-F6EECF244321}">
                <p14:modId xmlns:p14="http://schemas.microsoft.com/office/powerpoint/2010/main" val="382807176"/>
              </p:ext>
            </p:extLst>
          </p:nvPr>
        </p:nvGraphicFramePr>
        <p:xfrm>
          <a:off x="1295400" y="1189038"/>
          <a:ext cx="6553200" cy="3581400"/>
        </p:xfrm>
        <a:graphic>
          <a:graphicData uri="http://schemas.openxmlformats.org/drawingml/2006/table">
            <a:tbl>
              <a:tblPr firstRow="1" bandRow="1">
                <a:tableStyleId>{21E4AEA4-8DFA-4A89-87EB-49C32662AFE0}</a:tableStyleId>
              </a:tblPr>
              <a:tblGrid>
                <a:gridCol w="2971800"/>
                <a:gridCol w="3581400"/>
              </a:tblGrid>
              <a:tr h="457200">
                <a:tc>
                  <a:txBody>
                    <a:bodyPr/>
                    <a:lstStyle/>
                    <a:p>
                      <a:pPr marL="0" algn="ctr" defTabSz="914400" rtl="0" eaLnBrk="1" latinLnBrk="0" hangingPunct="1">
                        <a:lnSpc>
                          <a:spcPct val="150000"/>
                        </a:lnSpc>
                      </a:pPr>
                      <a:r>
                        <a:rPr lang="en-US" sz="2200" b="1" kern="1200" dirty="0" smtClean="0">
                          <a:solidFill>
                            <a:schemeClr val="lt1"/>
                          </a:solidFill>
                          <a:latin typeface="Calibri" pitchFamily="34" charset="0"/>
                          <a:ea typeface="+mn-ea"/>
                          <a:cs typeface="+mn-cs"/>
                        </a:rPr>
                        <a:t>Member</a:t>
                      </a:r>
                      <a:endParaRPr lang="en-US" sz="2200" b="1" kern="1200" dirty="0">
                        <a:solidFill>
                          <a:schemeClr val="lt1"/>
                        </a:solidFill>
                        <a:latin typeface="Calibri" pitchFamily="34" charset="0"/>
                        <a:ea typeface="+mn-ea"/>
                        <a:cs typeface="+mn-cs"/>
                      </a:endParaRPr>
                    </a:p>
                  </a:txBody>
                  <a:tcPr anchor="ctr"/>
                </a:tc>
                <a:tc>
                  <a:txBody>
                    <a:bodyPr/>
                    <a:lstStyle/>
                    <a:p>
                      <a:pPr marL="0" algn="ctr" defTabSz="914400" rtl="0" eaLnBrk="1" latinLnBrk="0" hangingPunct="1">
                        <a:lnSpc>
                          <a:spcPct val="150000"/>
                        </a:lnSpc>
                      </a:pPr>
                      <a:r>
                        <a:rPr lang="en-US" sz="2200" b="1" kern="1200" dirty="0" smtClean="0">
                          <a:solidFill>
                            <a:schemeClr val="lt1"/>
                          </a:solidFill>
                          <a:latin typeface="Calibri" pitchFamily="34" charset="0"/>
                          <a:ea typeface="+mn-ea"/>
                          <a:cs typeface="+mn-cs"/>
                        </a:rPr>
                        <a:t>Responsibility</a:t>
                      </a:r>
                      <a:endParaRPr lang="en-US" sz="2200" b="1" kern="1200" dirty="0">
                        <a:solidFill>
                          <a:schemeClr val="lt1"/>
                        </a:solidFill>
                        <a:latin typeface="Calibri" pitchFamily="34" charset="0"/>
                        <a:ea typeface="+mn-ea"/>
                        <a:cs typeface="+mn-cs"/>
                      </a:endParaRPr>
                    </a:p>
                  </a:txBody>
                  <a:tcPr anchor="b"/>
                </a:tc>
              </a:tr>
              <a:tr h="182880">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1" i="0" u="none" kern="1200" dirty="0" smtClean="0">
                          <a:solidFill>
                            <a:schemeClr val="dk1"/>
                          </a:solidFill>
                          <a:latin typeface="Calibri" pitchFamily="34" charset="0"/>
                          <a:ea typeface="+mn-ea"/>
                          <a:cs typeface="+mn-cs"/>
                        </a:rPr>
                        <a:t>Ramesh Harjani</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0" u="none" kern="1200" dirty="0" smtClean="0">
                          <a:solidFill>
                            <a:schemeClr val="dk1"/>
                          </a:solidFill>
                          <a:latin typeface="Calibri" pitchFamily="34" charset="0"/>
                          <a:ea typeface="+mn-ea"/>
                          <a:cs typeface="+mn-cs"/>
                        </a:rPr>
                        <a:t>General chair</a:t>
                      </a:r>
                    </a:p>
                  </a:txBody>
                  <a:tcPr anchor="ctr"/>
                </a:tc>
              </a:tr>
              <a:tr h="182880">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1" i="0" u="none" kern="1200" dirty="0" smtClean="0">
                          <a:solidFill>
                            <a:schemeClr val="dk1"/>
                          </a:solidFill>
                          <a:latin typeface="Calibri" pitchFamily="34" charset="0"/>
                          <a:ea typeface="+mn-ea"/>
                          <a:cs typeface="+mn-cs"/>
                        </a:rPr>
                        <a:t>Don Thelen</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0" u="none" kern="1200" dirty="0" smtClean="0">
                          <a:solidFill>
                            <a:schemeClr val="dk1"/>
                          </a:solidFill>
                          <a:latin typeface="Calibri" pitchFamily="34" charset="0"/>
                          <a:ea typeface="+mn-ea"/>
                          <a:cs typeface="+mn-cs"/>
                        </a:rPr>
                        <a:t>Conference chair</a:t>
                      </a:r>
                    </a:p>
                  </a:txBody>
                  <a:tcPr anchor="ctr"/>
                </a:tc>
              </a:tr>
              <a:tr h="182880">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1" i="0" u="none" kern="1200" dirty="0" smtClean="0">
                          <a:solidFill>
                            <a:schemeClr val="dk1"/>
                          </a:solidFill>
                          <a:latin typeface="Calibri" pitchFamily="34" charset="0"/>
                          <a:ea typeface="+mn-ea"/>
                          <a:cs typeface="+mn-cs"/>
                        </a:rPr>
                        <a:t>Kimo Tam</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0" u="none" kern="1200" dirty="0" smtClean="0">
                          <a:solidFill>
                            <a:schemeClr val="dk1"/>
                          </a:solidFill>
                          <a:latin typeface="Calibri" pitchFamily="34" charset="0"/>
                          <a:ea typeface="+mn-ea"/>
                          <a:cs typeface="+mn-cs"/>
                        </a:rPr>
                        <a:t>Technical program chair</a:t>
                      </a:r>
                    </a:p>
                  </a:txBody>
                  <a:tcPr anchor="ctr"/>
                </a:tc>
              </a:tr>
              <a:tr h="182880">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1" i="0" u="none" kern="1200" dirty="0" smtClean="0">
                          <a:solidFill>
                            <a:schemeClr val="tx1"/>
                          </a:solidFill>
                          <a:latin typeface="Calibri" pitchFamily="34" charset="0"/>
                          <a:ea typeface="+mn-ea"/>
                          <a:cs typeface="+mn-cs"/>
                        </a:rPr>
                        <a:t>Philippe Jansen</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0" u="none" kern="1200" dirty="0" smtClean="0">
                          <a:solidFill>
                            <a:schemeClr val="dk1"/>
                          </a:solidFill>
                          <a:latin typeface="Calibri" pitchFamily="34" charset="0"/>
                          <a:ea typeface="+mn-ea"/>
                          <a:cs typeface="+mn-cs"/>
                        </a:rPr>
                        <a:t>2014 general chair</a:t>
                      </a:r>
                    </a:p>
                  </a:txBody>
                  <a:tcPr anchor="ctr"/>
                </a:tc>
              </a:tr>
              <a:tr h="182880">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1" i="0" u="none" kern="1200" dirty="0" smtClean="0">
                          <a:solidFill>
                            <a:schemeClr val="tx1"/>
                          </a:solidFill>
                          <a:latin typeface="Calibri" pitchFamily="34" charset="0"/>
                          <a:ea typeface="+mn-ea"/>
                          <a:cs typeface="+mn-cs"/>
                        </a:rPr>
                        <a:t>Aurangzeb Kahn</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0" u="none" kern="1200" dirty="0" smtClean="0">
                          <a:solidFill>
                            <a:schemeClr val="dk1"/>
                          </a:solidFill>
                          <a:latin typeface="Calibri" pitchFamily="34" charset="0"/>
                          <a:ea typeface="+mn-ea"/>
                          <a:cs typeface="+mn-cs"/>
                        </a:rPr>
                        <a:t>2013 general chair</a:t>
                      </a:r>
                    </a:p>
                  </a:txBody>
                  <a:tcPr anchor="ctr"/>
                </a:tc>
              </a:tr>
              <a:tr h="182880">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1" i="0" u="none" kern="1200" dirty="0" smtClean="0">
                          <a:solidFill>
                            <a:schemeClr val="dk1"/>
                          </a:solidFill>
                          <a:latin typeface="Calibri" pitchFamily="34" charset="0"/>
                          <a:ea typeface="+mn-ea"/>
                          <a:cs typeface="+mn-cs"/>
                        </a:rPr>
                        <a:t>Tom Andre</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0" u="none" kern="1200" dirty="0" smtClean="0">
                          <a:solidFill>
                            <a:schemeClr val="dk1"/>
                          </a:solidFill>
                          <a:latin typeface="Calibri" pitchFamily="34" charset="0"/>
                          <a:ea typeface="+mn-ea"/>
                          <a:cs typeface="+mn-cs"/>
                        </a:rPr>
                        <a:t>2012 general chair</a:t>
                      </a:r>
                    </a:p>
                  </a:txBody>
                  <a:tcPr anchor="ctr"/>
                </a:tc>
              </a:tr>
              <a:tr h="182880">
                <a:tc>
                  <a:txBody>
                    <a:bodyPr/>
                    <a:lstStyle/>
                    <a:p>
                      <a:pPr marL="6350" marR="0" indent="-6350"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1" i="0" u="none" kern="1200" dirty="0" smtClean="0">
                          <a:solidFill>
                            <a:schemeClr val="dk1"/>
                          </a:solidFill>
                          <a:latin typeface="Calibri" pitchFamily="34" charset="0"/>
                          <a:ea typeface="+mn-ea"/>
                          <a:cs typeface="+mn-cs"/>
                        </a:rPr>
                        <a:t>Melissa Widerkehr</a:t>
                      </a:r>
                    </a:p>
                  </a:txBody>
                  <a:tcPr anchor="ctr"/>
                </a:tc>
                <a:tc>
                  <a:txBody>
                    <a:bodyPr/>
                    <a:lstStyle/>
                    <a:p>
                      <a:pPr marL="0" marR="0" indent="1588" algn="l" defTabSz="914400" rtl="0" eaLnBrk="1" fontAlgn="base" latinLnBrk="0" hangingPunct="1">
                        <a:lnSpc>
                          <a:spcPct val="100000"/>
                        </a:lnSpc>
                        <a:spcBef>
                          <a:spcPts val="0"/>
                        </a:spcBef>
                        <a:spcAft>
                          <a:spcPts val="0"/>
                        </a:spcAft>
                        <a:buClrTx/>
                        <a:buSzTx/>
                        <a:buFont typeface="Arial" pitchFamily="34" charset="0"/>
                        <a:buNone/>
                        <a:tabLst/>
                        <a:defRPr/>
                      </a:pPr>
                      <a:r>
                        <a:rPr lang="en-US" sz="2200" b="0" u="none" kern="1200" dirty="0" smtClean="0">
                          <a:solidFill>
                            <a:schemeClr val="dk1"/>
                          </a:solidFill>
                          <a:latin typeface="Calibri" pitchFamily="34" charset="0"/>
                          <a:ea typeface="+mn-ea"/>
                          <a:cs typeface="+mn-cs"/>
                        </a:rPr>
                        <a:t>Conference administrator</a:t>
                      </a:r>
                    </a:p>
                  </a:txBody>
                  <a:tcPr anchor="ctr"/>
                </a:tc>
              </a:tr>
            </a:tbl>
          </a:graphicData>
        </a:graphic>
      </p:graphicFrame>
    </p:spTree>
  </p:cSld>
  <p:clrMapOvr>
    <a:masterClrMapping/>
  </p:clrMapOvr>
  <p:timing>
    <p:tnLst>
      <p:par>
        <p:cTn id="1" dur="indefinite" restart="never" nodeType="tmRoot"/>
      </p:par>
    </p:tnLst>
  </p:timing>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970" name="Title 1"/>
          <p:cNvSpPr>
            <a:spLocks noGrp="1"/>
          </p:cNvSpPr>
          <p:nvPr>
            <p:ph type="title"/>
          </p:nvPr>
        </p:nvSpPr>
        <p:spPr/>
        <p:txBody>
          <a:bodyPr/>
          <a:lstStyle/>
          <a:p>
            <a:r>
              <a:rPr lang="en-US" sz="2800" smtClean="0"/>
              <a:t>Technical subcommittee chair activities pre-TPC-2</a:t>
            </a:r>
          </a:p>
        </p:txBody>
      </p:sp>
      <p:sp>
        <p:nvSpPr>
          <p:cNvPr id="83971" name="Content Placeholder 2"/>
          <p:cNvSpPr>
            <a:spLocks noGrp="1"/>
          </p:cNvSpPr>
          <p:nvPr>
            <p:ph idx="1"/>
          </p:nvPr>
        </p:nvSpPr>
        <p:spPr>
          <a:xfrm>
            <a:off x="457200" y="1066800"/>
            <a:ext cx="8228013" cy="5062538"/>
          </a:xfrm>
        </p:spPr>
        <p:txBody>
          <a:bodyPr/>
          <a:lstStyle/>
          <a:p>
            <a:r>
              <a:rPr lang="en-US" b="1" smtClean="0"/>
              <a:t>TPC-I absentees</a:t>
            </a:r>
          </a:p>
          <a:p>
            <a:pPr lvl="1"/>
            <a:r>
              <a:rPr lang="en-US" smtClean="0"/>
              <a:t>For both technical and organizational subcommittee chairs</a:t>
            </a:r>
          </a:p>
          <a:p>
            <a:pPr lvl="1"/>
            <a:r>
              <a:rPr lang="en-US" smtClean="0"/>
              <a:t>It is the responsibility of the subcommittee chair to coordinate with absent TPC members.</a:t>
            </a:r>
          </a:p>
          <a:p>
            <a:pPr lvl="1"/>
            <a:r>
              <a:rPr lang="en-US" smtClean="0"/>
              <a:t>If the chair is absent, then it is the responsibility of the co-chair</a:t>
            </a:r>
          </a:p>
          <a:p>
            <a:endParaRPr lang="en-US" smtClean="0"/>
          </a:p>
          <a:p>
            <a:r>
              <a:rPr lang="en-US" b="1" smtClean="0"/>
              <a:t>Paper classification</a:t>
            </a:r>
          </a:p>
          <a:p>
            <a:pPr lvl="1"/>
            <a:r>
              <a:rPr lang="en-US" smtClean="0"/>
              <a:t>Assist in classifying submitted papers </a:t>
            </a:r>
          </a:p>
        </p:txBody>
      </p:sp>
    </p:spTree>
  </p:cSld>
  <p:clrMapOvr>
    <a:masterClrMapping/>
  </p:clrMapOvr>
  <p:timing>
    <p:tnLst>
      <p:par>
        <p:cTn id="1" dur="indefinite" restart="never" nodeType="tmRoot"/>
      </p:par>
    </p:tnLst>
  </p:timing>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a:spLocks noChangeArrowheads="1"/>
          </p:cNvSpPr>
          <p:nvPr/>
        </p:nvSpPr>
        <p:spPr bwMode="auto">
          <a:xfrm>
            <a:off x="228600" y="5334000"/>
            <a:ext cx="8715375" cy="457200"/>
          </a:xfrm>
          <a:prstGeom prst="rect">
            <a:avLst/>
          </a:prstGeom>
          <a:solidFill>
            <a:srgbClr val="E8E8EF"/>
          </a:solidFill>
          <a:ln w="9525" algn="ctr">
            <a:solidFill>
              <a:srgbClr val="2F549D"/>
            </a:solidFill>
            <a:round/>
            <a:headEnd/>
            <a:tailEnd/>
          </a:ln>
        </p:spPr>
        <p:txBody>
          <a:bodyPr/>
          <a:lstStyle/>
          <a:p>
            <a:endParaRPr lang="en-US"/>
          </a:p>
        </p:txBody>
      </p:sp>
      <p:sp>
        <p:nvSpPr>
          <p:cNvPr id="7170" name="Title 1"/>
          <p:cNvSpPr>
            <a:spLocks noGrp="1"/>
          </p:cNvSpPr>
          <p:nvPr>
            <p:ph type="title"/>
          </p:nvPr>
        </p:nvSpPr>
        <p:spPr/>
        <p:txBody>
          <a:bodyPr/>
          <a:lstStyle/>
          <a:p>
            <a:r>
              <a:rPr lang="en-US" smtClean="0"/>
              <a:t>Agenda (afternoon)</a:t>
            </a:r>
          </a:p>
        </p:txBody>
      </p:sp>
      <p:sp>
        <p:nvSpPr>
          <p:cNvPr id="7171" name="Content Placeholder 2"/>
          <p:cNvSpPr>
            <a:spLocks noGrp="1"/>
          </p:cNvSpPr>
          <p:nvPr>
            <p:ph idx="1"/>
          </p:nvPr>
        </p:nvSpPr>
        <p:spPr>
          <a:xfrm>
            <a:off x="457200" y="1143000"/>
            <a:ext cx="8228013" cy="4986338"/>
          </a:xfrm>
        </p:spPr>
        <p:txBody>
          <a:bodyPr/>
          <a:lstStyle/>
          <a:p>
            <a:r>
              <a:rPr lang="en-US" b="1" dirty="0" smtClean="0"/>
              <a:t>3:00 PM	Organizational subcommittee chair reports</a:t>
            </a:r>
          </a:p>
          <a:p>
            <a:pPr lvl="1"/>
            <a:r>
              <a:rPr lang="en-US" dirty="0" smtClean="0"/>
              <a:t>Educational Sessions (10 min) –  Howard Luong</a:t>
            </a:r>
          </a:p>
          <a:p>
            <a:pPr lvl="1"/>
            <a:r>
              <a:rPr lang="en-US" dirty="0" smtClean="0"/>
              <a:t>Publicity (10 min) –  Ken </a:t>
            </a:r>
            <a:r>
              <a:rPr lang="en-US" dirty="0" err="1" smtClean="0"/>
              <a:t>Suyama</a:t>
            </a:r>
            <a:endParaRPr lang="en-US" dirty="0" smtClean="0"/>
          </a:p>
          <a:p>
            <a:pPr lvl="1"/>
            <a:r>
              <a:rPr lang="en-US" dirty="0" smtClean="0"/>
              <a:t>Sponsorships (10 min) –  </a:t>
            </a:r>
            <a:r>
              <a:rPr lang="en-US" dirty="0"/>
              <a:t>Alessandro </a:t>
            </a:r>
            <a:r>
              <a:rPr lang="en-US" dirty="0" err="1" smtClean="0"/>
              <a:t>Piovaccari</a:t>
            </a:r>
            <a:endParaRPr lang="en-US" dirty="0" smtClean="0">
              <a:solidFill>
                <a:srgbClr val="FF0000"/>
              </a:solidFill>
            </a:endParaRPr>
          </a:p>
          <a:p>
            <a:pPr lvl="1"/>
            <a:r>
              <a:rPr lang="en-US" dirty="0" smtClean="0"/>
              <a:t>Exhibits (10 min) –  Yusuf Haque</a:t>
            </a:r>
          </a:p>
          <a:p>
            <a:pPr lvl="1"/>
            <a:r>
              <a:rPr lang="en-US" dirty="0" smtClean="0"/>
              <a:t>Panels/Forums (10 min) – Kimo Tam</a:t>
            </a:r>
          </a:p>
          <a:p>
            <a:pPr lvl="1"/>
            <a:r>
              <a:rPr lang="en-US" dirty="0" smtClean="0"/>
              <a:t>Best papers (10 min) –  Shahriar Mirabbasi</a:t>
            </a:r>
          </a:p>
          <a:p>
            <a:r>
              <a:rPr lang="en-US" b="1" dirty="0" smtClean="0"/>
              <a:t>4:00 PM	Review of activities for TPC-2 – Don Thelen &amp; Kimo Tam</a:t>
            </a:r>
          </a:p>
          <a:p>
            <a:pPr lvl="1"/>
            <a:r>
              <a:rPr lang="en-US" dirty="0" smtClean="0"/>
              <a:t>Correction policy for submitted papers</a:t>
            </a:r>
          </a:p>
          <a:p>
            <a:pPr lvl="1"/>
            <a:r>
              <a:rPr lang="en-US" dirty="0" smtClean="0"/>
              <a:t>General questions, answers, and wrap-up</a:t>
            </a:r>
          </a:p>
          <a:p>
            <a:r>
              <a:rPr lang="en-US" b="1" dirty="0" smtClean="0"/>
              <a:t>4:30 PM	Adjourn</a:t>
            </a:r>
          </a:p>
          <a:p>
            <a:endParaRPr lang="en-US" dirty="0" smtClean="0"/>
          </a:p>
          <a:p>
            <a:endParaRPr lang="en-US" dirty="0" smtClean="0"/>
          </a:p>
        </p:txBody>
      </p:sp>
    </p:spTree>
    <p:extLst>
      <p:ext uri="{BB962C8B-B14F-4D97-AF65-F5344CB8AC3E}">
        <p14:creationId xmlns:p14="http://schemas.microsoft.com/office/powerpoint/2010/main" val="3311908780"/>
      </p:ext>
    </p:extLst>
  </p:cSld>
  <p:clrMapOvr>
    <a:masterClrMapping/>
  </p:clrMapOvr>
  <p:timing>
    <p:tnLst>
      <p:par>
        <p:cTn id="1" dur="indefinite" restart="never" nodeType="tmRoot"/>
      </p:par>
    </p:tnLst>
  </p:timing>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86018" name="Picture 9"/>
          <p:cNvPicPr>
            <a:picLocks noChangeAspect="1" noChangeArrowheads="1"/>
          </p:cNvPicPr>
          <p:nvPr/>
        </p:nvPicPr>
        <p:blipFill>
          <a:blip r:embed="rId3" cstate="print"/>
          <a:srcRect/>
          <a:stretch>
            <a:fillRect/>
          </a:stretch>
        </p:blipFill>
        <p:spPr bwMode="auto">
          <a:xfrm>
            <a:off x="1884363" y="2362200"/>
            <a:ext cx="5354637" cy="1774825"/>
          </a:xfrm>
          <a:prstGeom prst="rect">
            <a:avLst/>
          </a:prstGeom>
          <a:noFill/>
          <a:ln w="9525">
            <a:noFill/>
            <a:round/>
            <a:headEnd/>
            <a:tailEnd/>
          </a:ln>
        </p:spPr>
      </p:pic>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p:nvPr>
        </p:nvSpPr>
        <p:spPr/>
        <p:txBody>
          <a:bodyPr/>
          <a:lstStyle/>
          <a:p>
            <a:r>
              <a:rPr lang="en-US" smtClean="0"/>
              <a:t>TPC members by subcommittee</a:t>
            </a:r>
          </a:p>
        </p:txBody>
      </p:sp>
      <p:graphicFrame>
        <p:nvGraphicFramePr>
          <p:cNvPr id="7" name="Table 6"/>
          <p:cNvGraphicFramePr>
            <a:graphicFrameLocks noGrp="1"/>
          </p:cNvGraphicFramePr>
          <p:nvPr>
            <p:extLst>
              <p:ext uri="{D42A27DB-BD31-4B8C-83A1-F6EECF244321}">
                <p14:modId xmlns:p14="http://schemas.microsoft.com/office/powerpoint/2010/main" val="3974027022"/>
              </p:ext>
            </p:extLst>
          </p:nvPr>
        </p:nvGraphicFramePr>
        <p:xfrm>
          <a:off x="1295400" y="1066800"/>
          <a:ext cx="6334126" cy="4069080"/>
        </p:xfrm>
        <a:graphic>
          <a:graphicData uri="http://schemas.openxmlformats.org/drawingml/2006/table">
            <a:tbl>
              <a:tblPr/>
              <a:tblGrid>
                <a:gridCol w="3958828"/>
                <a:gridCol w="791766"/>
                <a:gridCol w="791766"/>
                <a:gridCol w="791766"/>
              </a:tblGrid>
              <a:tr h="122238">
                <a:tc>
                  <a:txBody>
                    <a:bodyPr/>
                    <a:lstStyle/>
                    <a:p>
                      <a:pPr marL="0" marR="0" lvl="0" indent="0" algn="ctr" defTabSz="914400" rtl="0" eaLnBrk="1" fontAlgn="base" latinLnBrk="0" hangingPunct="1">
                        <a:lnSpc>
                          <a:spcPct val="15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TPC subcommittees</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rgbClr val="FFFFFF"/>
                          </a:solidFill>
                          <a:effectLst/>
                          <a:latin typeface="Calibri" pitchFamily="34" charset="0"/>
                        </a:rPr>
                        <a:t>2013</a:t>
                      </a:r>
                      <a:endParaRPr kumimoji="0" lang="en-US" sz="1800" b="1" i="0" u="none" strike="noStrike" cap="none" normalizeH="0" baseline="0" dirty="0" smtClean="0">
                        <a:ln>
                          <a:noFill/>
                        </a:ln>
                        <a:solidFill>
                          <a:schemeClr val="bg1"/>
                        </a:solidFill>
                        <a:effectLst/>
                        <a:latin typeface="Calibri" pitchFamily="34" charset="0"/>
                        <a:cs typeface="Arial" pitchFamily="34" charset="0"/>
                      </a:endParaRP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chemeClr val="bg1"/>
                          </a:solidFill>
                          <a:effectLst/>
                          <a:latin typeface="Calibri" pitchFamily="34" charset="0"/>
                          <a:cs typeface="Arial" pitchFamily="34" charset="0"/>
                        </a:rPr>
                        <a:t>2014</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chemeClr val="bg1"/>
                          </a:solidFill>
                          <a:effectLst/>
                          <a:latin typeface="Calibri" pitchFamily="34" charset="0"/>
                          <a:cs typeface="Arial" pitchFamily="34" charset="0"/>
                        </a:rPr>
                        <a:t>2015</a:t>
                      </a:r>
                    </a:p>
                  </a:txBody>
                  <a:tcPr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2"/>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Analog Circuit Design</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11</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12</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endParaRP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Analog Design</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endParaRP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endParaRP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8</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Data Converters</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endParaRP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endParaRP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8</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Biomedical, Actuators, MEMS &amp; Sensors</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8</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7</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6</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IC Manufacturing </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6</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5</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5</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Memory </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6</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8</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8</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Power Management</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5</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6</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8</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Simulation and Modeling</a:t>
                      </a: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6</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6</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5</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System on Chip and 3D</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9</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8</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6</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Test, Debug &amp; Reliability</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4</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5</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4</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Wireless Designs</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12</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12</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11</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DCDEC"/>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Wireline</a:t>
                      </a: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Communications</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8</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10</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10</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r h="182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smtClean="0">
                          <a:ln>
                            <a:noFill/>
                          </a:ln>
                          <a:solidFill>
                            <a:schemeClr val="tx1"/>
                          </a:solidFill>
                          <a:effectLst/>
                          <a:latin typeface="Calibri" pitchFamily="34" charset="0"/>
                          <a:cs typeface="Times New Roman" pitchFamily="18" charset="0"/>
                        </a:rPr>
                        <a:t>Total TPC membership</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chemeClr val="tx1"/>
                          </a:solidFill>
                          <a:effectLst/>
                          <a:latin typeface="Calibri" pitchFamily="34" charset="0"/>
                          <a:cs typeface="Times New Roman" pitchFamily="18" charset="0"/>
                        </a:rPr>
                        <a:t>75</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chemeClr val="tx1"/>
                          </a:solidFill>
                          <a:effectLst/>
                          <a:latin typeface="Calibri" pitchFamily="34" charset="0"/>
                          <a:cs typeface="Times New Roman" pitchFamily="18" charset="0"/>
                        </a:rPr>
                        <a:t>79</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smtClean="0">
                          <a:ln>
                            <a:noFill/>
                          </a:ln>
                          <a:solidFill>
                            <a:schemeClr val="tx1"/>
                          </a:solidFill>
                          <a:effectLst/>
                          <a:latin typeface="Calibri" pitchFamily="34" charset="0"/>
                          <a:cs typeface="Times New Roman" pitchFamily="18" charset="0"/>
                        </a:rPr>
                        <a:t>79</a:t>
                      </a:r>
                    </a:p>
                  </a:txBody>
                  <a:tcPr marL="68580" marR="68580" marT="0" marB="0" anchor="b"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8E8F6"/>
                    </a:solidFill>
                  </a:tcPr>
                </a:tc>
              </a:tr>
            </a:tbl>
          </a:graphicData>
        </a:graphic>
      </p:graphicFrame>
      <p:sp>
        <p:nvSpPr>
          <p:cNvPr id="4" name="Content Placeholder 2"/>
          <p:cNvSpPr>
            <a:spLocks noGrp="1"/>
          </p:cNvSpPr>
          <p:nvPr>
            <p:ph idx="1"/>
          </p:nvPr>
        </p:nvSpPr>
        <p:spPr>
          <a:xfrm>
            <a:off x="2209801" y="5257800"/>
            <a:ext cx="4191000" cy="914400"/>
          </a:xfrm>
        </p:spPr>
        <p:txBody>
          <a:bodyPr/>
          <a:lstStyle/>
          <a:p>
            <a:r>
              <a:rPr lang="en-US" b="1" dirty="0" smtClean="0"/>
              <a:t>52 from Industry</a:t>
            </a:r>
          </a:p>
          <a:p>
            <a:r>
              <a:rPr lang="en-US" b="1" dirty="0" smtClean="0"/>
              <a:t>27 from Universities</a:t>
            </a:r>
          </a:p>
        </p:txBody>
      </p:sp>
    </p:spTree>
    <p:extLst>
      <p:ext uri="{BB962C8B-B14F-4D97-AF65-F5344CB8AC3E}">
        <p14:creationId xmlns:p14="http://schemas.microsoft.com/office/powerpoint/2010/main" val="528104846"/>
      </p:ext>
    </p:extLst>
  </p:cSld>
  <p:clrMapOvr>
    <a:masterClrMapping/>
  </p:clrMapOvr>
  <p:timing>
    <p:tnLst>
      <p:par>
        <p:cTn id="1" dur="indefinite" restart="never" nodeType="tmRoot"/>
      </p:par>
    </p:tnLst>
  </p:timing>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ahoma"/>
        <a:ea typeface=""/>
        <a:cs typeface=""/>
      </a:majorFont>
      <a:minorFont>
        <a:latin typeface="Tahom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57200" rtl="0" eaLnBrk="0" fontAlgn="base" latinLnBrk="0" hangingPunct="0">
          <a:lnSpc>
            <a:spcPct val="100000"/>
          </a:lnSpc>
          <a:spcBef>
            <a:spcPct val="0"/>
          </a:spcBef>
          <a:spcAft>
            <a:spcPct val="0"/>
          </a:spcAft>
          <a:buClr>
            <a:srgbClr val="000000"/>
          </a:buClr>
          <a:buSzPct val="100000"/>
          <a:buFont typeface="Arial" charset="0"/>
          <a:buNone/>
          <a:tabLst/>
          <a:defRPr kumimoji="0" lang="en-GB" sz="1800" b="0" i="0" u="none" strike="noStrike" cap="none" normalizeH="0" baseline="0" smtClean="0">
            <a:ln>
              <a:noFill/>
            </a:ln>
            <a:solidFill>
              <a:schemeClr val="bg1"/>
            </a:solidFill>
            <a:effectLst/>
            <a:latin typeface="Arial" charset="0"/>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57200" rtl="0" eaLnBrk="0" fontAlgn="base" latinLnBrk="0" hangingPunct="0">
          <a:lnSpc>
            <a:spcPct val="100000"/>
          </a:lnSpc>
          <a:spcBef>
            <a:spcPct val="0"/>
          </a:spcBef>
          <a:spcAft>
            <a:spcPct val="0"/>
          </a:spcAft>
          <a:buClr>
            <a:srgbClr val="000000"/>
          </a:buClr>
          <a:buSzPct val="100000"/>
          <a:buFont typeface="Arial" charset="0"/>
          <a:buNone/>
          <a:tabLst/>
          <a:defRPr kumimoji="0" lang="en-GB" sz="1800" b="0" i="0" u="none" strike="noStrike" cap="none" normalizeH="0" baseline="0" smtClean="0">
            <a:ln>
              <a:noFill/>
            </a:ln>
            <a:solidFill>
              <a:schemeClr val="bg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otalTime>19031</TotalTime>
  <Words>4232</Words>
  <Application>Microsoft Office PowerPoint</Application>
  <PresentationFormat>On-screen Show (4:3)</PresentationFormat>
  <Paragraphs>1228</Paragraphs>
  <Slides>82</Slides>
  <Notes>3</Notes>
  <HiddenSlides>3</HiddenSlides>
  <MMClips>0</MMClips>
  <ScaleCrop>false</ScaleCrop>
  <HeadingPairs>
    <vt:vector size="6" baseType="variant">
      <vt:variant>
        <vt:lpstr>Theme</vt:lpstr>
      </vt:variant>
      <vt:variant>
        <vt:i4>1</vt:i4>
      </vt:variant>
      <vt:variant>
        <vt:lpstr>Embedded OLE Servers</vt:lpstr>
      </vt:variant>
      <vt:variant>
        <vt:i4>2</vt:i4>
      </vt:variant>
      <vt:variant>
        <vt:lpstr>Slide Titles</vt:lpstr>
      </vt:variant>
      <vt:variant>
        <vt:i4>82</vt:i4>
      </vt:variant>
    </vt:vector>
  </HeadingPairs>
  <TitlesOfParts>
    <vt:vector size="85" baseType="lpstr">
      <vt:lpstr>Default Design</vt:lpstr>
      <vt:lpstr>Document</vt:lpstr>
      <vt:lpstr>Worksheet</vt:lpstr>
      <vt:lpstr>CICC 2015  Technical Program Committee Meeting  (TPC-1) </vt:lpstr>
      <vt:lpstr>Agenda (morning)</vt:lpstr>
      <vt:lpstr>Agenda (morning)</vt:lpstr>
      <vt:lpstr>Agenda (afternoon)</vt:lpstr>
      <vt:lpstr>Agenda (afternoon)</vt:lpstr>
      <vt:lpstr>Agenda (morning)</vt:lpstr>
      <vt:lpstr>CICC organization</vt:lpstr>
      <vt:lpstr>2015 steering committee</vt:lpstr>
      <vt:lpstr>TPC members by subcommittee</vt:lpstr>
      <vt:lpstr>TPC members’ Industry Affiliations (32)</vt:lpstr>
      <vt:lpstr>TPC members’ Academia Affiliations (26)</vt:lpstr>
      <vt:lpstr>New TPC members (1)</vt:lpstr>
      <vt:lpstr>New TPC members (2)</vt:lpstr>
      <vt:lpstr>Analog Circuit Design</vt:lpstr>
      <vt:lpstr>Data Converters</vt:lpstr>
      <vt:lpstr>Biomedical, Actuators, MEMS, and Sensors</vt:lpstr>
      <vt:lpstr>IC Manufacturing</vt:lpstr>
      <vt:lpstr>Memory</vt:lpstr>
      <vt:lpstr>Power management</vt:lpstr>
      <vt:lpstr>Simulation and Modeling</vt:lpstr>
      <vt:lpstr>Systems on Chip and 3D</vt:lpstr>
      <vt:lpstr>Test, Debug, and Reliability</vt:lpstr>
      <vt:lpstr>Wireless Designs</vt:lpstr>
      <vt:lpstr>Wireline Communications</vt:lpstr>
      <vt:lpstr>Agenda (morning)</vt:lpstr>
      <vt:lpstr>2014 Successes (Don’s Opinions)</vt:lpstr>
      <vt:lpstr>CICC Attendance: Last 7 years</vt:lpstr>
      <vt:lpstr>“Well other than That, Mrs. Lincoln, How was the play?”</vt:lpstr>
      <vt:lpstr>Attendance</vt:lpstr>
      <vt:lpstr>Agenda (morning)</vt:lpstr>
      <vt:lpstr>2015 Goals &amp; responsibilities: high level</vt:lpstr>
      <vt:lpstr>2015 Goals &amp; responsibilities: TPC-1</vt:lpstr>
      <vt:lpstr>2015 Goals &amp; responsibilities: TPC1CICC</vt:lpstr>
      <vt:lpstr>CICC 2015 schedule</vt:lpstr>
      <vt:lpstr>TPC questionnaire feedback</vt:lpstr>
      <vt:lpstr>TPC questionnaire feedback</vt:lpstr>
      <vt:lpstr>TPC questionnaire feedback - Direction</vt:lpstr>
      <vt:lpstr>TPC questionnaire feedback – Topics (1) </vt:lpstr>
      <vt:lpstr>TPC questionnaire feedback – Topics (2)</vt:lpstr>
      <vt:lpstr>Agenda (morning)</vt:lpstr>
      <vt:lpstr>Keynote   </vt:lpstr>
      <vt:lpstr>Recommend Keynote Speaker </vt:lpstr>
      <vt:lpstr>Keynote Speaker List</vt:lpstr>
      <vt:lpstr>CICC 2014 – Keynote Speaker</vt:lpstr>
      <vt:lpstr>CICC 2013 – Keynote Address</vt:lpstr>
      <vt:lpstr>2015 Questionnaire Feedback</vt:lpstr>
      <vt:lpstr>2014 Luncheon Speaker</vt:lpstr>
      <vt:lpstr>Past Luncheon speakers </vt:lpstr>
      <vt:lpstr>2015 Luncheon speaker suggestions</vt:lpstr>
      <vt:lpstr>2014 Luncheon speaker suggestions</vt:lpstr>
      <vt:lpstr>2013 Luncheon speaker suggestions </vt:lpstr>
      <vt:lpstr>Agenda (morning)</vt:lpstr>
      <vt:lpstr>TPC organizational subcommittee chairs</vt:lpstr>
      <vt:lpstr>2014 Best Paper</vt:lpstr>
      <vt:lpstr>2014 Educational Sessions</vt:lpstr>
      <vt:lpstr>PowerPoint Presentation</vt:lpstr>
      <vt:lpstr>2014 Panels and Forums</vt:lpstr>
      <vt:lpstr>2014 Publicity</vt:lpstr>
      <vt:lpstr>2014 Sponsorships</vt:lpstr>
      <vt:lpstr>Subcommittee brainstorming questions</vt:lpstr>
      <vt:lpstr>Agenda (morning)</vt:lpstr>
      <vt:lpstr>Technical subcommittee instructions</vt:lpstr>
      <vt:lpstr>Co-chair responsibilities</vt:lpstr>
      <vt:lpstr>Themes, targeting companies</vt:lpstr>
      <vt:lpstr>Agenda (morning)</vt:lpstr>
      <vt:lpstr>Organizational subcommittee instructions</vt:lpstr>
      <vt:lpstr>Agenda (afternoon)</vt:lpstr>
      <vt:lpstr>Agenda (afternoon)</vt:lpstr>
      <vt:lpstr>Agenda (afternoon)</vt:lpstr>
      <vt:lpstr>Agenda (afternoon)</vt:lpstr>
      <vt:lpstr>Agenda (afternoon)</vt:lpstr>
      <vt:lpstr>Agenda (afternoon)</vt:lpstr>
      <vt:lpstr>Agenda (afternoon)</vt:lpstr>
      <vt:lpstr>Agenda (afternoon)</vt:lpstr>
      <vt:lpstr>Agenda (afternoon)</vt:lpstr>
      <vt:lpstr>Agenda (afternoon)</vt:lpstr>
      <vt:lpstr>Organizational subcomm. chairs’ slides</vt:lpstr>
      <vt:lpstr>Agenda (afternoon)</vt:lpstr>
      <vt:lpstr>Member responsibilities pre-TPC-2</vt:lpstr>
      <vt:lpstr>Technical subcommittee chair activities pre-TPC-2</vt:lpstr>
      <vt:lpstr>Agenda (afternoon)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Peter Kinget</dc:creator>
  <cp:lastModifiedBy>Kimo Tam</cp:lastModifiedBy>
  <cp:revision>829</cp:revision>
  <dcterms:modified xsi:type="dcterms:W3CDTF">2015-02-19T18:19:28Z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NewReviewCycle">
    <vt:lpwstr/>
  </property>
</Properties>
</file>

<file path=docProps/thumbnail.jpeg>
</file>