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vml" ContentType="application/vnd.openxmlformats-officedocument.vmlDrawing"/>
  <Default Extension="rels" ContentType="application/vnd.openxmlformats-package.relationships+xml"/>
  <Default Extension="emf" ContentType="image/x-emf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6"/>
  </p:notesMasterIdLst>
  <p:handoutMasterIdLst>
    <p:handoutMasterId r:id="rId7"/>
  </p:handoutMasterIdLst>
  <p:sldIdLst>
    <p:sldId id="602" r:id="rId2"/>
    <p:sldId id="580" r:id="rId3"/>
    <p:sldId id="578" r:id="rId4"/>
    <p:sldId id="579" r:id="rId5"/>
  </p:sldIdLst>
  <p:sldSz cx="9144000" cy="6858000" type="screen4x3"/>
  <p:notesSz cx="6858000" cy="9144000"/>
  <p:defaultTextStyle>
    <a:defPPr>
      <a:defRPr lang="en-GB"/>
    </a:defPPr>
    <a:lvl1pPr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DCDEC"/>
    <a:srgbClr val="E8E8F8"/>
    <a:srgbClr val="2F549D"/>
    <a:srgbClr val="E8E8EF"/>
    <a:srgbClr val="CDCDDE"/>
    <a:srgbClr val="2C59B2"/>
    <a:srgbClr val="2C72B2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9059"/>
    <p:restoredTop sz="94660"/>
  </p:normalViewPr>
  <p:slideViewPr>
    <p:cSldViewPr>
      <p:cViewPr>
        <p:scale>
          <a:sx n="100" d="100"/>
          <a:sy n="100" d="100"/>
        </p:scale>
        <p:origin x="736" y="168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-19320"/>
    </p:cViewPr>
  </p:sorterViewPr>
  <p:notesViewPr>
    <p:cSldViewPr>
      <p:cViewPr varScale="1">
        <p:scale>
          <a:sx n="82" d="100"/>
          <a:sy n="82" d="100"/>
        </p:scale>
        <p:origin x="-2340" y="-9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notesMaster" Target="notesMasters/notesMaster1.xml"/><Relationship Id="rId7" Type="http://schemas.openxmlformats.org/officeDocument/2006/relationships/handoutMaster" Target="handoutMasters/handoutMaster1.xml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B2EED96-7A71-4199-82F0-0F6216361879}" type="datetime1">
              <a:rPr lang="en-US" smtClean="0"/>
              <a:t>9/22/16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6250CE4-3059-49A3-9301-818598D21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472153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AutoShape 1"/>
          <p:cNvSpPr>
            <a:spLocks noChangeArrowheads="1"/>
          </p:cNvSpPr>
          <p:nvPr/>
        </p:nvSpPr>
        <p:spPr bwMode="auto">
          <a:xfrm>
            <a:off x="0" y="0"/>
            <a:ext cx="6858000" cy="9144000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2970213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3884613" y="0"/>
            <a:ext cx="2970212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BA67AB8C-49ED-4C0B-9DA5-6125F31D7AF5}" type="datetime1">
              <a:rPr lang="en-US" smtClean="0"/>
              <a:t>9/22/16</a:t>
            </a:fld>
            <a:endParaRPr lang="en-GB"/>
          </a:p>
        </p:txBody>
      </p:sp>
      <p:sp>
        <p:nvSpPr>
          <p:cNvPr id="95237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85800"/>
            <a:ext cx="4570413" cy="342741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685800" y="4343400"/>
            <a:ext cx="5484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smtClean="0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0" y="8685213"/>
            <a:ext cx="2970213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884613" y="8685213"/>
            <a:ext cx="2970212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20266D9C-BE36-4B62-A26A-C54B441B84E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8679491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88"/>
            <a:ext cx="2055813" cy="61277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88"/>
            <a:ext cx="6019800" cy="61277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1141412"/>
          </a:xfrm>
        </p:spPr>
        <p:txBody>
          <a:bodyPr/>
          <a:lstStyle>
            <a:lvl1pPr algn="ctr"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989012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62539"/>
          </a:xfrm>
        </p:spPr>
        <p:txBody>
          <a:bodyPr/>
          <a:lstStyle>
            <a:lvl1pPr>
              <a:spcBef>
                <a:spcPts val="300"/>
              </a:spcBef>
              <a:defRPr sz="2500"/>
            </a:lvl1pPr>
            <a:lvl2pPr>
              <a:spcBef>
                <a:spcPts val="300"/>
              </a:spcBef>
              <a:defRPr sz="2200"/>
            </a:lvl2pPr>
            <a:lvl3pPr>
              <a:spcBef>
                <a:spcPts val="300"/>
              </a:spcBef>
              <a:defRPr sz="2000"/>
            </a:lvl3pPr>
            <a:lvl4pPr>
              <a:spcBef>
                <a:spcPts val="300"/>
              </a:spcBef>
              <a:defRPr sz="2000"/>
            </a:lvl4pPr>
            <a:lvl5pPr>
              <a:spcBef>
                <a:spcPts val="300"/>
              </a:spcBef>
              <a:defRPr sz="20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4963"/>
            <a:ext cx="4037013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604963"/>
            <a:ext cx="4038600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4" Type="http://schemas.openxmlformats.org/officeDocument/2006/relationships/vmlDrawing" Target="../drawings/vmlDrawing1.vml"/><Relationship Id="rId15" Type="http://schemas.openxmlformats.org/officeDocument/2006/relationships/oleObject" Target="../embeddings/Microsoft_Word_97_-_2004_Document1.doc"/><Relationship Id="rId16" Type="http://schemas.openxmlformats.org/officeDocument/2006/relationships/image" Target="../media/image1.emf"/><Relationship Id="rId17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8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1588"/>
            <a:ext cx="7770813" cy="11414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19200"/>
            <a:ext cx="8228013" cy="4910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the outline text format</a:t>
            </a:r>
          </a:p>
          <a:p>
            <a:pPr lvl="1"/>
            <a:r>
              <a:rPr lang="en-GB" dirty="0" smtClean="0"/>
              <a:t>Second Outline Level</a:t>
            </a:r>
          </a:p>
          <a:p>
            <a:pPr lvl="2"/>
            <a:r>
              <a:rPr lang="en-GB" dirty="0" smtClean="0"/>
              <a:t>Third Outline Level</a:t>
            </a:r>
          </a:p>
          <a:p>
            <a:pPr lvl="3"/>
            <a:r>
              <a:rPr lang="en-GB" dirty="0" smtClean="0"/>
              <a:t>Fourth Outline Level</a:t>
            </a:r>
          </a:p>
          <a:p>
            <a:pPr lvl="4"/>
            <a:r>
              <a:rPr lang="en-GB" dirty="0" smtClean="0"/>
              <a:t>Fifth Outline Level</a:t>
            </a:r>
          </a:p>
          <a:p>
            <a:pPr lvl="4"/>
            <a:r>
              <a:rPr lang="en-GB" dirty="0" smtClean="0"/>
              <a:t>Sixth Outline Level</a:t>
            </a:r>
          </a:p>
          <a:p>
            <a:pPr lvl="4"/>
            <a:r>
              <a:rPr lang="en-GB" dirty="0" smtClean="0"/>
              <a:t>Seventh Outline Level</a:t>
            </a:r>
          </a:p>
          <a:p>
            <a:pPr lvl="4"/>
            <a:r>
              <a:rPr lang="en-GB" dirty="0" smtClean="0"/>
              <a:t>Eighth Outline Level</a:t>
            </a:r>
          </a:p>
          <a:p>
            <a:pPr lvl="4"/>
            <a:r>
              <a:rPr lang="en-GB" dirty="0" smtClean="0"/>
              <a:t>Ninth Outline Level</a:t>
            </a:r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7162800" y="6226175"/>
            <a:ext cx="1600200" cy="2635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/>
          <a:lstStyle/>
          <a:p>
            <a:pPr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fld id="{EF79FDAC-1F1D-49F2-BAA5-C55DBE0883CE}" type="datetime1">
              <a:rPr lang="en-US" sz="1000" smtClean="0">
                <a:solidFill>
                  <a:srgbClr val="000000"/>
                </a:solidFill>
                <a:latin typeface="Tahoma" charset="0"/>
              </a:rPr>
              <a:t>9/22/16</a:t>
            </a:fld>
            <a:r>
              <a:rPr lang="en-GB" sz="1000" dirty="0">
                <a:solidFill>
                  <a:srgbClr val="000000"/>
                </a:solidFill>
                <a:latin typeface="Tahoma" charset="0"/>
              </a:rPr>
              <a:t>	</a:t>
            </a:r>
            <a:fld id="{09177AD7-394F-4F74-A34E-0216D5092B85}" type="slidenum">
              <a:rPr lang="en-GB" sz="1000">
                <a:solidFill>
                  <a:srgbClr val="000000"/>
                </a:solidFill>
                <a:latin typeface="Tahoma" charset="0"/>
              </a:rPr>
              <a:pPr>
                <a:buFont typeface="Tahoma" charset="0"/>
                <a:buNone/>
                <a:tabLst>
                  <a:tab pos="0" algn="l"/>
                  <a:tab pos="1371600" algn="r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  <a:defRPr/>
              </a:pPr>
              <a:t>‹#›</a:t>
            </a:fld>
            <a:endParaRPr lang="en-GB" sz="1000" dirty="0">
              <a:solidFill>
                <a:srgbClr val="000000"/>
              </a:solidFill>
              <a:latin typeface="Tahoma" charset="0"/>
            </a:endParaRPr>
          </a:p>
          <a:p>
            <a:pPr algn="r"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000" dirty="0">
                <a:solidFill>
                  <a:srgbClr val="000000"/>
                </a:solidFill>
                <a:latin typeface="Tahoma" charset="0"/>
              </a:rPr>
              <a:t> </a:t>
            </a:r>
          </a:p>
        </p:txBody>
      </p:sp>
      <p:graphicFrame>
        <p:nvGraphicFramePr>
          <p:cNvPr id="1026" name="Object 8"/>
          <p:cNvGraphicFramePr>
            <a:graphicFrameLocks noChangeAspect="1"/>
          </p:cNvGraphicFramePr>
          <p:nvPr/>
        </p:nvGraphicFramePr>
        <p:xfrm>
          <a:off x="2667000" y="6226175"/>
          <a:ext cx="3871913" cy="5556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28" name="Document" r:id="rId15" imgW="5491805" imgH="795404" progId="Word.Document.8">
                  <p:embed/>
                </p:oleObj>
              </mc:Choice>
              <mc:Fallback>
                <p:oleObj name="Document" r:id="rId15" imgW="5491805" imgH="795404" progId="Word.Document.8">
                  <p:embed/>
                  <p:pic>
                    <p:nvPicPr>
                      <p:cNvPr id="0" name="Picture 3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667000" y="6226175"/>
                        <a:ext cx="3871913" cy="555625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pic>
        <p:nvPicPr>
          <p:cNvPr id="1031" name="Picture 9"/>
          <p:cNvPicPr>
            <a:picLocks noChangeAspect="1" noChangeArrowheads="1"/>
          </p:cNvPicPr>
          <p:nvPr userDrawn="1"/>
        </p:nvPicPr>
        <p:blipFill>
          <a:blip r:embed="rId17" cstate="print"/>
          <a:srcRect/>
          <a:stretch>
            <a:fillRect/>
          </a:stretch>
        </p:blipFill>
        <p:spPr bwMode="auto">
          <a:xfrm>
            <a:off x="457200" y="6226175"/>
            <a:ext cx="1676400" cy="555625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hf sldNum="0" hdr="0" ftr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5pPr>
      <a:lvl6pPr marL="4572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6pPr>
      <a:lvl7pPr marL="9144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7pPr>
      <a:lvl8pPr marL="13716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8pPr>
      <a:lvl9pPr marL="18288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9pPr>
    </p:titleStyle>
    <p:bodyStyle>
      <a:lvl1pPr marL="347663" indent="-347663" algn="l" defTabSz="457200" rtl="0" eaLnBrk="0" fontAlgn="base" hangingPunct="0">
        <a:spcBef>
          <a:spcPts val="7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•"/>
        <a:defRPr sz="2800">
          <a:solidFill>
            <a:srgbClr val="000000"/>
          </a:solidFill>
          <a:latin typeface="Calibri" pitchFamily="34" charset="0"/>
          <a:ea typeface="+mn-ea"/>
          <a:cs typeface="+mn-cs"/>
        </a:defRPr>
      </a:lvl1pPr>
      <a:lvl2pPr marL="800100" indent="-338138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2pPr>
      <a:lvl3pPr marL="1263650" indent="-349250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3pPr>
      <a:lvl4pPr marL="1719263" indent="-341313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4pPr>
      <a:lvl5pPr marL="21764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5pPr>
      <a:lvl6pPr marL="26336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6pPr>
      <a:lvl7pPr marL="30908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7pPr>
      <a:lvl8pPr marL="35480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8pPr>
      <a:lvl9pPr marL="40052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Subcommittee brainstorming questions</a:t>
            </a:r>
          </a:p>
        </p:txBody>
      </p:sp>
      <p:sp>
        <p:nvSpPr>
          <p:cNvPr id="54275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8013" cy="5181600"/>
          </a:xfrm>
        </p:spPr>
        <p:txBody>
          <a:bodyPr/>
          <a:lstStyle/>
          <a:p>
            <a:r>
              <a:rPr lang="en-US" sz="2400" b="1" dirty="0" smtClean="0"/>
              <a:t>Consider the conference </a:t>
            </a:r>
            <a:r>
              <a:rPr lang="en-US" sz="2400" b="1" dirty="0" smtClean="0"/>
              <a:t>theme</a:t>
            </a:r>
          </a:p>
          <a:p>
            <a:pPr lvl="1"/>
            <a:r>
              <a:rPr lang="en-US" sz="2000" dirty="0" smtClean="0"/>
              <a:t>Energy Efficiency </a:t>
            </a:r>
          </a:p>
          <a:p>
            <a:pPr lvl="1"/>
            <a:r>
              <a:rPr lang="en-US" sz="2000" dirty="0" smtClean="0"/>
              <a:t>Emerging Technologies (machine </a:t>
            </a:r>
            <a:r>
              <a:rPr lang="en-US" sz="2000" dirty="0"/>
              <a:t>l</a:t>
            </a:r>
            <a:r>
              <a:rPr lang="en-US" sz="2000" dirty="0" smtClean="0"/>
              <a:t>earning, hardware </a:t>
            </a:r>
            <a:r>
              <a:rPr lang="en-US" sz="2000" dirty="0" smtClean="0"/>
              <a:t>s</a:t>
            </a:r>
            <a:r>
              <a:rPr lang="en-US" sz="2000" dirty="0" smtClean="0"/>
              <a:t>ecurity)</a:t>
            </a:r>
            <a:endParaRPr lang="en-US" sz="2000" dirty="0" smtClean="0"/>
          </a:p>
          <a:p>
            <a:pPr lvl="2"/>
            <a:r>
              <a:rPr lang="en-US" sz="1800" dirty="0" smtClean="0">
                <a:solidFill>
                  <a:schemeClr val="tx1"/>
                </a:solidFill>
              </a:rPr>
              <a:t>Keynote speakers, panel/forum topics, invited papers</a:t>
            </a:r>
          </a:p>
          <a:p>
            <a:r>
              <a:rPr lang="en-US" sz="2400" b="1" dirty="0" smtClean="0"/>
              <a:t>Please focus on the following three subcommittees</a:t>
            </a:r>
            <a:endParaRPr lang="en-US" sz="2400" dirty="0" smtClean="0"/>
          </a:p>
          <a:p>
            <a:pPr lvl="1"/>
            <a:r>
              <a:rPr lang="en-US" sz="2000" dirty="0" smtClean="0"/>
              <a:t>Forum </a:t>
            </a:r>
            <a:r>
              <a:rPr lang="en-US" sz="2000" dirty="0" smtClean="0"/>
              <a:t>(insightful </a:t>
            </a:r>
            <a:r>
              <a:rPr lang="en-US" sz="2000" dirty="0" smtClean="0"/>
              <a:t>discussion on Tech, Business, …)</a:t>
            </a:r>
          </a:p>
          <a:p>
            <a:pPr lvl="2"/>
            <a:r>
              <a:rPr lang="en-US" sz="1800" dirty="0" smtClean="0"/>
              <a:t>Expert insightful &amp; opinion; no silicon necessary</a:t>
            </a:r>
          </a:p>
          <a:p>
            <a:pPr lvl="1"/>
            <a:r>
              <a:rPr lang="en-US" sz="2000" dirty="0" smtClean="0"/>
              <a:t>Panel (Q&amp;A session on topics that are debated)</a:t>
            </a:r>
          </a:p>
          <a:p>
            <a:pPr lvl="2"/>
            <a:r>
              <a:rPr lang="en-US" sz="1800" dirty="0" smtClean="0"/>
              <a:t>Controversial Topics encouraging audience </a:t>
            </a:r>
            <a:r>
              <a:rPr lang="en-US" sz="1800" dirty="0" smtClean="0"/>
              <a:t>participation</a:t>
            </a:r>
          </a:p>
          <a:p>
            <a:pPr lvl="2"/>
            <a:r>
              <a:rPr lang="en-US" sz="1800" dirty="0" smtClean="0"/>
              <a:t>Business and Venture Capitalist are welcome</a:t>
            </a:r>
            <a:endParaRPr lang="en-US" sz="1800" dirty="0" smtClean="0"/>
          </a:p>
          <a:p>
            <a:pPr lvl="1"/>
            <a:r>
              <a:rPr lang="en-US" sz="2000" dirty="0" smtClean="0"/>
              <a:t>Ed Sessions </a:t>
            </a:r>
            <a:r>
              <a:rPr lang="en-US" sz="2000" dirty="0" smtClean="0"/>
              <a:t>(In-depth discussion)</a:t>
            </a:r>
          </a:p>
          <a:p>
            <a:pPr lvl="2"/>
            <a:r>
              <a:rPr lang="en-US" sz="1800" dirty="0" smtClean="0"/>
              <a:t>In-depth subject exposure</a:t>
            </a:r>
          </a:p>
          <a:p>
            <a:r>
              <a:rPr lang="en-US" sz="2400" b="1" dirty="0" smtClean="0"/>
              <a:t>Identify key topics (interest, attend, learning, </a:t>
            </a:r>
            <a:r>
              <a:rPr lang="is-IS" sz="2400" b="1" dirty="0" smtClean="0"/>
              <a:t>…)</a:t>
            </a:r>
            <a:endParaRPr lang="en-US" sz="2400" b="1" dirty="0" smtClean="0"/>
          </a:p>
          <a:p>
            <a:pPr lvl="1"/>
            <a:r>
              <a:rPr lang="en-US" sz="2000" dirty="0"/>
              <a:t>T</a:t>
            </a:r>
            <a:r>
              <a:rPr lang="en-US" sz="2000" dirty="0" smtClean="0"/>
              <a:t>opics of interest for your </a:t>
            </a:r>
            <a:r>
              <a:rPr lang="en-US" sz="2000" dirty="0" smtClean="0"/>
              <a:t>peers, subordinates or </a:t>
            </a:r>
            <a:r>
              <a:rPr lang="en-US" sz="2000" dirty="0" smtClean="0"/>
              <a:t>superiors</a:t>
            </a:r>
          </a:p>
          <a:p>
            <a:pPr lvl="1"/>
            <a:r>
              <a:rPr lang="en-US" sz="2000" dirty="0"/>
              <a:t>T</a:t>
            </a:r>
            <a:r>
              <a:rPr lang="en-US" sz="2000" dirty="0" smtClean="0"/>
              <a:t>opics </a:t>
            </a:r>
            <a:r>
              <a:rPr lang="en-US" sz="2000" dirty="0" smtClean="0"/>
              <a:t>that are on everyone’s mind these days</a:t>
            </a:r>
          </a:p>
          <a:p>
            <a:endParaRPr lang="en-US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Subcommittee brainstorming questions</a:t>
            </a:r>
            <a:endParaRPr lang="en-US" dirty="0" smtClean="0"/>
          </a:p>
        </p:txBody>
      </p:sp>
      <p:sp>
        <p:nvSpPr>
          <p:cNvPr id="59395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62538"/>
          </a:xfrm>
        </p:spPr>
        <p:txBody>
          <a:bodyPr/>
          <a:lstStyle/>
          <a:p>
            <a:r>
              <a:rPr lang="en-US" b="1" dirty="0" smtClean="0"/>
              <a:t>Choose </a:t>
            </a:r>
            <a:r>
              <a:rPr lang="en-US" b="1" dirty="0" smtClean="0"/>
              <a:t>a “problem area” </a:t>
            </a:r>
            <a:r>
              <a:rPr lang="en-US" b="1" dirty="0" smtClean="0"/>
              <a:t>theme </a:t>
            </a:r>
            <a:r>
              <a:rPr lang="en-US" b="1" dirty="0" smtClean="0"/>
              <a:t>to drive paper </a:t>
            </a:r>
            <a:r>
              <a:rPr lang="en-US" b="1" dirty="0" smtClean="0"/>
              <a:t>solicitation</a:t>
            </a:r>
          </a:p>
          <a:p>
            <a:pPr lvl="1"/>
            <a:r>
              <a:rPr lang="en-US" dirty="0" smtClean="0"/>
              <a:t>E.g</a:t>
            </a:r>
            <a:r>
              <a:rPr lang="en-US" dirty="0" smtClean="0"/>
              <a:t>. 14nm, design challenges, system complexity, power, signal integrity, analog morphing, etc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b="1" dirty="0" smtClean="0"/>
              <a:t>Choose invited papers that will attract audience, </a:t>
            </a:r>
            <a:r>
              <a:rPr lang="en-US" b="1" dirty="0" smtClean="0"/>
              <a:t>e.g.</a:t>
            </a:r>
            <a:endParaRPr lang="en-US" b="1" dirty="0" smtClean="0"/>
          </a:p>
          <a:p>
            <a:pPr lvl="1"/>
            <a:r>
              <a:rPr lang="en-US" dirty="0" smtClean="0"/>
              <a:t>What’s the pressing item of the </a:t>
            </a:r>
            <a:r>
              <a:rPr lang="en-US" dirty="0" smtClean="0"/>
              <a:t>moment</a:t>
            </a:r>
            <a:endParaRPr lang="en-US" dirty="0" smtClean="0"/>
          </a:p>
          <a:p>
            <a:pPr lvl="1"/>
            <a:r>
              <a:rPr lang="en-US" dirty="0" smtClean="0"/>
              <a:t>What’s new and </a:t>
            </a:r>
            <a:r>
              <a:rPr lang="en-US" dirty="0" smtClean="0"/>
              <a:t>exciting</a:t>
            </a:r>
          </a:p>
          <a:p>
            <a:pPr lvl="1"/>
            <a:r>
              <a:rPr lang="en-US" dirty="0" smtClean="0"/>
              <a:t>Go </a:t>
            </a:r>
            <a:r>
              <a:rPr lang="en-US" dirty="0" smtClean="0"/>
              <a:t>after areas of new emerging ideas and technologies</a:t>
            </a:r>
          </a:p>
          <a:p>
            <a:r>
              <a:rPr lang="en-US" b="1" dirty="0"/>
              <a:t>Identify synergies </a:t>
            </a:r>
            <a:r>
              <a:rPr lang="en-US" b="1" dirty="0" smtClean="0"/>
              <a:t>with and apply </a:t>
            </a:r>
            <a:r>
              <a:rPr lang="en-US" b="1" dirty="0" smtClean="0"/>
              <a:t>themes </a:t>
            </a:r>
            <a:r>
              <a:rPr lang="en-US" b="1" dirty="0" smtClean="0"/>
              <a:t>c</a:t>
            </a:r>
            <a:r>
              <a:rPr lang="en-US" b="1" dirty="0" smtClean="0"/>
              <a:t>onsidered </a:t>
            </a:r>
            <a:r>
              <a:rPr lang="en-US" b="1" dirty="0" smtClean="0"/>
              <a:t>for </a:t>
            </a:r>
            <a:endParaRPr lang="en-US" b="1" dirty="0" smtClean="0"/>
          </a:p>
          <a:p>
            <a:pPr lvl="1"/>
            <a:r>
              <a:rPr lang="en-US" dirty="0" smtClean="0"/>
              <a:t>L</a:t>
            </a:r>
            <a:r>
              <a:rPr lang="en-US" dirty="0" smtClean="0"/>
              <a:t>uncheon Speaker and Keynote Speaker</a:t>
            </a:r>
          </a:p>
          <a:p>
            <a:pPr lvl="1"/>
            <a:r>
              <a:rPr lang="en-US" dirty="0" smtClean="0"/>
              <a:t>Forum, Panels and Forums </a:t>
            </a:r>
            <a:r>
              <a:rPr lang="en-US" dirty="0" smtClean="0"/>
              <a:t>themes</a:t>
            </a:r>
          </a:p>
          <a:p>
            <a:r>
              <a:rPr lang="en-US" b="1" dirty="0" smtClean="0"/>
              <a:t>Consider </a:t>
            </a:r>
            <a:r>
              <a:rPr lang="en-US" b="1" dirty="0" smtClean="0"/>
              <a:t>targeting growing companies, not just </a:t>
            </a:r>
            <a:r>
              <a:rPr lang="en-US" b="1" dirty="0" smtClean="0"/>
              <a:t>individuals</a:t>
            </a:r>
            <a:endParaRPr lang="en-US" b="1" dirty="0"/>
          </a:p>
          <a:p>
            <a:r>
              <a:rPr lang="en-US" b="1" dirty="0" smtClean="0"/>
              <a:t>“Enthusiasm </a:t>
            </a:r>
            <a:r>
              <a:rPr lang="en-US" b="1" dirty="0" smtClean="0"/>
              <a:t>is infectious</a:t>
            </a:r>
            <a:r>
              <a:rPr lang="en-US" b="1" dirty="0" smtClean="0"/>
              <a:t>!”</a:t>
            </a:r>
          </a:p>
          <a:p>
            <a:pPr lvl="1"/>
            <a:r>
              <a:rPr lang="en-US" dirty="0" smtClean="0"/>
              <a:t>Old quote</a:t>
            </a:r>
            <a:r>
              <a:rPr lang="is-IS" dirty="0" smtClean="0"/>
              <a:t>… Don?</a:t>
            </a:r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Technical subcommittee instructions</a:t>
            </a:r>
          </a:p>
        </p:txBody>
      </p:sp>
      <p:sp>
        <p:nvSpPr>
          <p:cNvPr id="57347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62538"/>
          </a:xfrm>
        </p:spPr>
        <p:txBody>
          <a:bodyPr/>
          <a:lstStyle/>
          <a:p>
            <a:r>
              <a:rPr lang="en-US" b="1" dirty="0" smtClean="0"/>
              <a:t>Technical subcommittees</a:t>
            </a:r>
          </a:p>
          <a:p>
            <a:pPr lvl="1"/>
            <a:r>
              <a:rPr lang="en-US" dirty="0" smtClean="0"/>
              <a:t>Get acquainted with your subcommittee members </a:t>
            </a:r>
          </a:p>
          <a:p>
            <a:pPr lvl="1"/>
            <a:r>
              <a:rPr lang="en-US" dirty="0" smtClean="0"/>
              <a:t>Share exciting work at your institution and elsewhere</a:t>
            </a:r>
          </a:p>
          <a:p>
            <a:pPr lvl="1"/>
            <a:r>
              <a:rPr lang="en-US" dirty="0" smtClean="0"/>
              <a:t>Follow-up on the </a:t>
            </a:r>
            <a:r>
              <a:rPr lang="en-US" dirty="0" smtClean="0"/>
              <a:t>pre-TPC-1 </a:t>
            </a:r>
            <a:r>
              <a:rPr lang="en-US" dirty="0" smtClean="0"/>
              <a:t>discussions</a:t>
            </a:r>
          </a:p>
          <a:p>
            <a:pPr lvl="1"/>
            <a:r>
              <a:rPr lang="en-US" dirty="0" smtClean="0"/>
              <a:t>New committees require focus definition and strategy</a:t>
            </a:r>
          </a:p>
          <a:p>
            <a:pPr lvl="2"/>
            <a:r>
              <a:rPr lang="en-US" dirty="0" smtClean="0"/>
              <a:t>Emerging Technologies</a:t>
            </a:r>
          </a:p>
          <a:p>
            <a:pPr lvl="2"/>
            <a:r>
              <a:rPr lang="en-US" dirty="0" smtClean="0"/>
              <a:t>Design Foundations</a:t>
            </a:r>
            <a:endParaRPr lang="en-US" dirty="0" smtClean="0"/>
          </a:p>
          <a:p>
            <a:r>
              <a:rPr lang="en-US" b="1" dirty="0" smtClean="0"/>
              <a:t>Administrative</a:t>
            </a:r>
          </a:p>
          <a:p>
            <a:pPr lvl="1"/>
            <a:r>
              <a:rPr lang="en-US" dirty="0" smtClean="0"/>
              <a:t>Chair: </a:t>
            </a:r>
            <a:r>
              <a:rPr lang="en-US" dirty="0" smtClean="0"/>
              <a:t>fill out form that outlines your activities for </a:t>
            </a:r>
            <a:r>
              <a:rPr lang="en-US" dirty="0" smtClean="0"/>
              <a:t>CICC 2017</a:t>
            </a:r>
            <a:endParaRPr lang="en-US" dirty="0" smtClean="0"/>
          </a:p>
          <a:p>
            <a:pPr lvl="1"/>
            <a:r>
              <a:rPr lang="en-US" dirty="0" smtClean="0"/>
              <a:t>Chair: report </a:t>
            </a:r>
            <a:r>
              <a:rPr lang="en-US" dirty="0" smtClean="0"/>
              <a:t>on your outline after lunch (2:00 PM)</a:t>
            </a:r>
          </a:p>
          <a:p>
            <a:pPr lvl="1"/>
            <a:r>
              <a:rPr lang="en-US" dirty="0" smtClean="0"/>
              <a:t>Finalize Call for Papers </a:t>
            </a:r>
            <a:r>
              <a:rPr lang="en-US" dirty="0" smtClean="0"/>
              <a:t>paragraph</a:t>
            </a:r>
          </a:p>
          <a:p>
            <a:pPr lvl="2"/>
            <a:r>
              <a:rPr lang="en-US" dirty="0" smtClean="0"/>
              <a:t>Bring to (email) Alessandro the updates </a:t>
            </a:r>
            <a:r>
              <a:rPr lang="en-US" dirty="0" smtClean="0"/>
              <a:t>before you leave</a:t>
            </a:r>
          </a:p>
          <a:p>
            <a:pPr lvl="1"/>
            <a:r>
              <a:rPr lang="en-US" dirty="0" smtClean="0"/>
              <a:t>Elect a co-chair if needed (record in 2:00 PM report)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Co-chair responsibilities</a:t>
            </a:r>
          </a:p>
        </p:txBody>
      </p:sp>
      <p:sp>
        <p:nvSpPr>
          <p:cNvPr id="58371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62538"/>
          </a:xfrm>
        </p:spPr>
        <p:txBody>
          <a:bodyPr/>
          <a:lstStyle/>
          <a:p>
            <a:r>
              <a:rPr lang="en-US" b="1" dirty="0" smtClean="0"/>
              <a:t>Co-chair duties</a:t>
            </a:r>
          </a:p>
          <a:p>
            <a:pPr lvl="1"/>
            <a:r>
              <a:rPr lang="en-US" dirty="0" smtClean="0"/>
              <a:t>Help chair with his tasks </a:t>
            </a:r>
          </a:p>
          <a:p>
            <a:pPr lvl="1"/>
            <a:r>
              <a:rPr lang="en-US" dirty="0" smtClean="0"/>
              <a:t>Take </a:t>
            </a:r>
            <a:r>
              <a:rPr lang="en-US" dirty="0" smtClean="0"/>
              <a:t>over </a:t>
            </a:r>
            <a:r>
              <a:rPr lang="en-US" dirty="0" smtClean="0"/>
              <a:t>chair responsibilities </a:t>
            </a:r>
            <a:r>
              <a:rPr lang="en-US" dirty="0" smtClean="0"/>
              <a:t>when chair is not available</a:t>
            </a:r>
          </a:p>
          <a:p>
            <a:pPr lvl="1"/>
            <a:r>
              <a:rPr lang="en-US" dirty="0" smtClean="0"/>
              <a:t>Co-chair is candidate for future chair position</a:t>
            </a:r>
          </a:p>
          <a:p>
            <a:r>
              <a:rPr lang="en-US" b="1" dirty="0" smtClean="0"/>
              <a:t>Technical subcommittees</a:t>
            </a:r>
          </a:p>
          <a:p>
            <a:pPr lvl="1"/>
            <a:r>
              <a:rPr lang="en-US" dirty="0" smtClean="0"/>
              <a:t>Subcommittees </a:t>
            </a:r>
            <a:r>
              <a:rPr lang="en-US" dirty="0" smtClean="0"/>
              <a:t>chair choose </a:t>
            </a:r>
            <a:r>
              <a:rPr lang="en-US" dirty="0" smtClean="0"/>
              <a:t>co-chairs</a:t>
            </a:r>
          </a:p>
          <a:p>
            <a:pPr lvl="1"/>
            <a:r>
              <a:rPr lang="en-US" dirty="0" smtClean="0"/>
              <a:t>Chair term is 2 years, co-chair guideline </a:t>
            </a:r>
            <a:r>
              <a:rPr lang="en-US" dirty="0" smtClean="0"/>
              <a:t>is 2 </a:t>
            </a:r>
            <a:r>
              <a:rPr lang="en-US" dirty="0" smtClean="0"/>
              <a:t>years as well</a:t>
            </a:r>
            <a:endParaRPr lang="en-US" dirty="0" smtClean="0"/>
          </a:p>
          <a:p>
            <a:pPr lvl="2"/>
            <a:r>
              <a:rPr lang="en-US" dirty="0" smtClean="0"/>
              <a:t>Chair should train the co-chair in 2</a:t>
            </a:r>
            <a:r>
              <a:rPr lang="en-US" baseline="30000" dirty="0" smtClean="0"/>
              <a:t>nd</a:t>
            </a:r>
            <a:r>
              <a:rPr lang="en-US" dirty="0" smtClean="0"/>
              <a:t> year if candidate for chair</a:t>
            </a:r>
            <a:endParaRPr lang="en-US" dirty="0" smtClean="0"/>
          </a:p>
          <a:p>
            <a:r>
              <a:rPr lang="en-US" b="1" dirty="0" smtClean="0"/>
              <a:t>Organizing subcommittees</a:t>
            </a:r>
          </a:p>
          <a:p>
            <a:pPr lvl="1"/>
            <a:r>
              <a:rPr lang="en-US" dirty="0"/>
              <a:t>Subcommittees chair choose co-chairs</a:t>
            </a:r>
          </a:p>
          <a:p>
            <a:pPr lvl="1"/>
            <a:r>
              <a:rPr lang="en-US" dirty="0" smtClean="0"/>
              <a:t>Chair </a:t>
            </a:r>
            <a:r>
              <a:rPr lang="en-US" dirty="0"/>
              <a:t>term is 2 years, co-chair guideline is 2 years as well</a:t>
            </a:r>
          </a:p>
          <a:p>
            <a:pPr lvl="2"/>
            <a:r>
              <a:rPr lang="en-US" dirty="0"/>
              <a:t>Chair should train the co-chair in 2</a:t>
            </a:r>
            <a:r>
              <a:rPr lang="en-US" baseline="30000" dirty="0"/>
              <a:t>nd</a:t>
            </a:r>
            <a:r>
              <a:rPr lang="en-US" dirty="0"/>
              <a:t> year if candidate for </a:t>
            </a:r>
            <a:r>
              <a:rPr lang="en-US" dirty="0" smtClean="0"/>
              <a:t>chair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19863</TotalTime>
  <Words>386</Words>
  <Application>Microsoft Macintosh PowerPoint</Application>
  <PresentationFormat>On-screen Show (4:3)</PresentationFormat>
  <Paragraphs>56</Paragraphs>
  <Slides>4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Calibri</vt:lpstr>
      <vt:lpstr>Tahoma</vt:lpstr>
      <vt:lpstr>Times New Roman</vt:lpstr>
      <vt:lpstr>Wingdings</vt:lpstr>
      <vt:lpstr>Arial</vt:lpstr>
      <vt:lpstr>Default Design</vt:lpstr>
      <vt:lpstr>Document</vt:lpstr>
      <vt:lpstr>Subcommittee brainstorming questions</vt:lpstr>
      <vt:lpstr>Subcommittee brainstorming questions</vt:lpstr>
      <vt:lpstr>Technical subcommittee instructions</vt:lpstr>
      <vt:lpstr>Co-chair responsibilities</vt:lpstr>
    </vt:vector>
  </TitlesOfParts>
  <LinksUpToDate>false</LinksUpToDate>
  <SharedDoc>false</SharedDoc>
  <HyperlinksChanged>false</HyperlinksChanged>
  <AppVersion>15.0025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Peter Kinget</dc:creator>
  <cp:lastModifiedBy>Alessandro Piovaccari</cp:lastModifiedBy>
  <cp:revision>881</cp:revision>
  <dcterms:modified xsi:type="dcterms:W3CDTF">2016-09-23T01:16:24Z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</Properties>
</file>

<file path=docProps/thumbnail.jpeg>
</file>