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vml" ContentType="application/vnd.openxmlformats-officedocument.vmlDrawing"/>
  <Default Extension="rels" ContentType="application/vnd.openxmlformats-package.relationships+xml"/>
  <Default Extension="emf" ContentType="image/x-emf"/>
  <Default Extension="doc" ContentType="application/msword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5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9" r:id="rId1"/>
  </p:sldMasterIdLst>
  <p:notesMasterIdLst>
    <p:notesMasterId r:id="rId5"/>
  </p:notesMasterIdLst>
  <p:handoutMasterIdLst>
    <p:handoutMasterId r:id="rId6"/>
  </p:handoutMasterIdLst>
  <p:sldIdLst>
    <p:sldId id="582" r:id="rId2"/>
    <p:sldId id="583" r:id="rId3"/>
    <p:sldId id="764" r:id="rId4"/>
  </p:sldIdLst>
  <p:sldSz cx="9144000" cy="6858000" type="screen4x3"/>
  <p:notesSz cx="6858000" cy="9144000"/>
  <p:defaultTextStyle>
    <a:defPPr>
      <a:defRPr lang="en-GB"/>
    </a:defPPr>
    <a:lvl1pPr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1pPr>
    <a:lvl2pPr marL="4572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2pPr>
    <a:lvl3pPr marL="9144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3pPr>
    <a:lvl4pPr marL="13716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4pPr>
    <a:lvl5pPr marL="18288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DCDEC"/>
    <a:srgbClr val="E8E8F8"/>
    <a:srgbClr val="2F549D"/>
    <a:srgbClr val="E8E8EF"/>
    <a:srgbClr val="CDCDDE"/>
    <a:srgbClr val="2C59B2"/>
    <a:srgbClr val="2C72B2"/>
    <a:srgbClr val="00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33843"/>
    <p:restoredTop sz="94660"/>
  </p:normalViewPr>
  <p:slideViewPr>
    <p:cSldViewPr>
      <p:cViewPr varScale="1">
        <p:scale>
          <a:sx n="100" d="100"/>
          <a:sy n="100" d="100"/>
        </p:scale>
        <p:origin x="488" y="168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00" d="100"/>
        <a:sy n="100" d="100"/>
      </p:scale>
      <p:origin x="0" y="-19320"/>
    </p:cViewPr>
  </p:sorterViewPr>
  <p:notesViewPr>
    <p:cSldViewPr>
      <p:cViewPr varScale="1">
        <p:scale>
          <a:sx n="82" d="100"/>
          <a:sy n="82" d="100"/>
        </p:scale>
        <p:origin x="-2340" y="-96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notesMaster" Target="notesMasters/notesMaster1.xml"/><Relationship Id="rId6" Type="http://schemas.openxmlformats.org/officeDocument/2006/relationships/handoutMaster" Target="handoutMasters/handoutMaster1.xml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B2EED96-7A71-4199-82F0-0F6216361879}" type="datetime1">
              <a:rPr lang="en-US" smtClean="0"/>
              <a:t>9/22/16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6250CE4-3059-49A3-9301-818598D21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7472153"/>
      </p:ext>
    </p:extLst>
  </p:cSld>
  <p:clrMap bg1="lt1" tx1="dk1" bg2="lt2" tx2="dk2" accent1="accent1" accent2="accent2" accent3="accent3" accent4="accent4" accent5="accent5" accent6="accent6" hlink="hlink" folHlink="folHlink"/>
  <p:hf hdr="0" ftr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AutoShape 1"/>
          <p:cNvSpPr>
            <a:spLocks noChangeArrowheads="1"/>
          </p:cNvSpPr>
          <p:nvPr/>
        </p:nvSpPr>
        <p:spPr bwMode="auto">
          <a:xfrm>
            <a:off x="0" y="0"/>
            <a:ext cx="6858000" cy="9144000"/>
          </a:xfrm>
          <a:prstGeom prst="roundRect">
            <a:avLst>
              <a:gd name="adj" fmla="val 23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hdr"/>
          </p:nvPr>
        </p:nvSpPr>
        <p:spPr bwMode="auto">
          <a:xfrm>
            <a:off x="0" y="0"/>
            <a:ext cx="2970213" cy="4556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>
            <a:lvl1pPr eaLnBrk="1"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200">
                <a:solidFill>
                  <a:srgbClr val="000000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3884613" y="0"/>
            <a:ext cx="2970212" cy="4556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>
            <a:lvl1pPr algn="r" eaLnBrk="1"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200">
                <a:solidFill>
                  <a:srgbClr val="000000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fld id="{BA67AB8C-49ED-4C0B-9DA5-6125F31D7AF5}" type="datetime1">
              <a:rPr lang="en-US" smtClean="0"/>
              <a:t>9/22/16</a:t>
            </a:fld>
            <a:endParaRPr lang="en-GB"/>
          </a:p>
        </p:txBody>
      </p:sp>
      <p:sp>
        <p:nvSpPr>
          <p:cNvPr id="95237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85800"/>
            <a:ext cx="4570413" cy="3427413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685800" y="4343400"/>
            <a:ext cx="5484813" cy="4113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noProof="0" smtClean="0"/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0" y="8685213"/>
            <a:ext cx="2970213" cy="45561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b" anchorCtr="0" compatLnSpc="1">
            <a:prstTxWarp prst="textNoShape">
              <a:avLst/>
            </a:prstTxWarp>
          </a:bodyPr>
          <a:lstStyle>
            <a:lvl1pPr eaLnBrk="1"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200">
                <a:solidFill>
                  <a:srgbClr val="000000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884613" y="8685213"/>
            <a:ext cx="2970212" cy="45561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b" anchorCtr="0" compatLnSpc="1">
            <a:prstTxWarp prst="textNoShape">
              <a:avLst/>
            </a:prstTxWarp>
          </a:bodyPr>
          <a:lstStyle>
            <a:lvl1pPr algn="r" eaLnBrk="1"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200">
                <a:solidFill>
                  <a:srgbClr val="000000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fld id="{20266D9C-BE36-4B62-A26A-C54B441B84ED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28679491"/>
      </p:ext>
    </p:extLst>
  </p:cSld>
  <p:clrMap bg1="lt1" tx1="dk1" bg2="lt2" tx2="dk2" accent1="accent1" accent2="accent2" accent3="accent3" accent4="accent4" accent5="accent5" accent6="accent6" hlink="hlink" folHlink="folHlink"/>
  <p:hf hdr="0" ftr="0"/>
  <p:notesStyle>
    <a:lvl1pPr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1pPr>
    <a:lvl2pPr marL="742950" indent="-28575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2pPr>
    <a:lvl3pPr marL="11430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3pPr>
    <a:lvl4pPr marL="16002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4pPr>
    <a:lvl5pPr marL="20574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588"/>
            <a:ext cx="2055813" cy="612775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588"/>
            <a:ext cx="6019800" cy="61277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588"/>
            <a:ext cx="7770813" cy="1141412"/>
          </a:xfrm>
        </p:spPr>
        <p:txBody>
          <a:bodyPr/>
          <a:lstStyle>
            <a:lvl1pPr algn="ctr"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588"/>
            <a:ext cx="7770813" cy="989012"/>
          </a:xfrm>
        </p:spPr>
        <p:txBody>
          <a:bodyPr/>
          <a:lstStyle>
            <a:lvl1pPr algn="l">
              <a:defRPr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8013" cy="5062539"/>
          </a:xfrm>
        </p:spPr>
        <p:txBody>
          <a:bodyPr/>
          <a:lstStyle>
            <a:lvl1pPr>
              <a:spcBef>
                <a:spcPts val="300"/>
              </a:spcBef>
              <a:defRPr sz="2500"/>
            </a:lvl1pPr>
            <a:lvl2pPr>
              <a:spcBef>
                <a:spcPts val="300"/>
              </a:spcBef>
              <a:defRPr sz="2200"/>
            </a:lvl2pPr>
            <a:lvl3pPr>
              <a:spcBef>
                <a:spcPts val="300"/>
              </a:spcBef>
              <a:defRPr sz="2000"/>
            </a:lvl3pPr>
            <a:lvl4pPr>
              <a:spcBef>
                <a:spcPts val="300"/>
              </a:spcBef>
              <a:defRPr sz="2000"/>
            </a:lvl4pPr>
            <a:lvl5pPr>
              <a:spcBef>
                <a:spcPts val="300"/>
              </a:spcBef>
              <a:defRPr sz="2000"/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4963"/>
            <a:ext cx="4037013" cy="45243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6613" y="1604963"/>
            <a:ext cx="4038600" cy="45243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4" Type="http://schemas.openxmlformats.org/officeDocument/2006/relationships/vmlDrawing" Target="../drawings/vmlDrawing1.vml"/><Relationship Id="rId15" Type="http://schemas.openxmlformats.org/officeDocument/2006/relationships/oleObject" Target="../embeddings/Microsoft_Word_97_-_2004_Document1.doc"/><Relationship Id="rId16" Type="http://schemas.openxmlformats.org/officeDocument/2006/relationships/image" Target="../media/image1.emf"/><Relationship Id="rId17" Type="http://schemas.openxmlformats.org/officeDocument/2006/relationships/image" Target="../media/image2.emf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8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609600" y="1588"/>
            <a:ext cx="7770813" cy="11414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90000" tIns="46800" rIns="90000" bIns="46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title text format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219200"/>
            <a:ext cx="8228013" cy="4910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dirty="0" smtClean="0"/>
              <a:t>Click to edit the outline text format</a:t>
            </a:r>
          </a:p>
          <a:p>
            <a:pPr lvl="1"/>
            <a:r>
              <a:rPr lang="en-GB" dirty="0" smtClean="0"/>
              <a:t>Second Outline Level</a:t>
            </a:r>
          </a:p>
          <a:p>
            <a:pPr lvl="2"/>
            <a:r>
              <a:rPr lang="en-GB" dirty="0" smtClean="0"/>
              <a:t>Third Outline Level</a:t>
            </a:r>
          </a:p>
          <a:p>
            <a:pPr lvl="3"/>
            <a:r>
              <a:rPr lang="en-GB" dirty="0" smtClean="0"/>
              <a:t>Fourth Outline Level</a:t>
            </a:r>
          </a:p>
          <a:p>
            <a:pPr lvl="4"/>
            <a:r>
              <a:rPr lang="en-GB" dirty="0" smtClean="0"/>
              <a:t>Fifth Outline Level</a:t>
            </a:r>
          </a:p>
          <a:p>
            <a:pPr lvl="4"/>
            <a:r>
              <a:rPr lang="en-GB" dirty="0" smtClean="0"/>
              <a:t>Sixth Outline Level</a:t>
            </a:r>
          </a:p>
          <a:p>
            <a:pPr lvl="4"/>
            <a:r>
              <a:rPr lang="en-GB" dirty="0" smtClean="0"/>
              <a:t>Seventh Outline Level</a:t>
            </a:r>
          </a:p>
          <a:p>
            <a:pPr lvl="4"/>
            <a:r>
              <a:rPr lang="en-GB" dirty="0" smtClean="0"/>
              <a:t>Eighth Outline Level</a:t>
            </a:r>
          </a:p>
          <a:p>
            <a:pPr lvl="4"/>
            <a:r>
              <a:rPr lang="en-GB" dirty="0" smtClean="0"/>
              <a:t>Ninth Outline Level</a:t>
            </a:r>
          </a:p>
        </p:txBody>
      </p:sp>
      <p:sp>
        <p:nvSpPr>
          <p:cNvPr id="2055" name="Rectangle 7"/>
          <p:cNvSpPr>
            <a:spLocks noChangeArrowheads="1"/>
          </p:cNvSpPr>
          <p:nvPr/>
        </p:nvSpPr>
        <p:spPr bwMode="auto">
          <a:xfrm>
            <a:off x="7162800" y="6226175"/>
            <a:ext cx="1600200" cy="2635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000" tIns="46800" rIns="90000" bIns="46800"/>
          <a:lstStyle/>
          <a:p>
            <a:pPr>
              <a:buFont typeface="Tahoma" charset="0"/>
              <a:buNone/>
              <a:tabLst>
                <a:tab pos="0" algn="l"/>
                <a:tab pos="1371600" algn="r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fld id="{EF79FDAC-1F1D-49F2-BAA5-C55DBE0883CE}" type="datetime1">
              <a:rPr lang="en-US" sz="1000" smtClean="0">
                <a:solidFill>
                  <a:srgbClr val="000000"/>
                </a:solidFill>
                <a:latin typeface="Tahoma" charset="0"/>
              </a:rPr>
              <a:t>9/22/16</a:t>
            </a:fld>
            <a:r>
              <a:rPr lang="en-GB" sz="1000" dirty="0">
                <a:solidFill>
                  <a:srgbClr val="000000"/>
                </a:solidFill>
                <a:latin typeface="Tahoma" charset="0"/>
              </a:rPr>
              <a:t>	</a:t>
            </a:r>
            <a:fld id="{09177AD7-394F-4F74-A34E-0216D5092B85}" type="slidenum">
              <a:rPr lang="en-GB" sz="1000">
                <a:solidFill>
                  <a:srgbClr val="000000"/>
                </a:solidFill>
                <a:latin typeface="Tahoma" charset="0"/>
              </a:rPr>
              <a:pPr>
                <a:buFont typeface="Tahoma" charset="0"/>
                <a:buNone/>
                <a:tabLst>
                  <a:tab pos="0" algn="l"/>
                  <a:tab pos="1371600" algn="r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  <a:defRPr/>
              </a:pPr>
              <a:t>‹#›</a:t>
            </a:fld>
            <a:endParaRPr lang="en-GB" sz="1000" dirty="0">
              <a:solidFill>
                <a:srgbClr val="000000"/>
              </a:solidFill>
              <a:latin typeface="Tahoma" charset="0"/>
            </a:endParaRPr>
          </a:p>
          <a:p>
            <a:pPr algn="r">
              <a:buFont typeface="Tahoma" charset="0"/>
              <a:buNone/>
              <a:tabLst>
                <a:tab pos="0" algn="l"/>
                <a:tab pos="1371600" algn="r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lang="en-GB" sz="1000" dirty="0">
                <a:solidFill>
                  <a:srgbClr val="000000"/>
                </a:solidFill>
                <a:latin typeface="Tahoma" charset="0"/>
              </a:rPr>
              <a:t> </a:t>
            </a:r>
          </a:p>
        </p:txBody>
      </p:sp>
      <p:graphicFrame>
        <p:nvGraphicFramePr>
          <p:cNvPr id="1026" name="Object 8"/>
          <p:cNvGraphicFramePr>
            <a:graphicFrameLocks noChangeAspect="1"/>
          </p:cNvGraphicFramePr>
          <p:nvPr/>
        </p:nvGraphicFramePr>
        <p:xfrm>
          <a:off x="2667000" y="6226175"/>
          <a:ext cx="3871913" cy="5556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27" name="Document" r:id="rId15" imgW="5491805" imgH="795404" progId="Word.Document.8">
                  <p:embed/>
                </p:oleObj>
              </mc:Choice>
              <mc:Fallback>
                <p:oleObj name="Document" r:id="rId15" imgW="5491805" imgH="795404" progId="Word.Document.8">
                  <p:embed/>
                  <p:pic>
                    <p:nvPicPr>
                      <p:cNvPr id="0" name="Picture 34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667000" y="6226175"/>
                        <a:ext cx="3871913" cy="555625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blipFill dpi="0" rotWithShape="0">
                              <a:blip/>
                              <a:srcRect/>
                              <a:stretch>
                                <a:fillRect/>
                              </a:stretch>
                            </a:blip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pic>
        <p:nvPicPr>
          <p:cNvPr id="1031" name="Picture 9"/>
          <p:cNvPicPr>
            <a:picLocks noChangeAspect="1" noChangeArrowheads="1"/>
          </p:cNvPicPr>
          <p:nvPr userDrawn="1"/>
        </p:nvPicPr>
        <p:blipFill>
          <a:blip r:embed="rId17" cstate="print"/>
          <a:srcRect/>
          <a:stretch>
            <a:fillRect/>
          </a:stretch>
        </p:blipFill>
        <p:spPr bwMode="auto">
          <a:xfrm>
            <a:off x="457200" y="6226175"/>
            <a:ext cx="1676400" cy="555625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  <p:sldLayoutId id="2147483661" r:id="rId12"/>
  </p:sldLayoutIdLst>
  <p:hf sldNum="0" hdr="0" ftr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</a:defRPr>
      </a:lvl5pPr>
      <a:lvl6pPr marL="457200" algn="l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charset="0"/>
        <a:defRPr sz="3600" b="1">
          <a:solidFill>
            <a:srgbClr val="000000"/>
          </a:solidFill>
          <a:latin typeface="Tahoma" charset="0"/>
        </a:defRPr>
      </a:lvl6pPr>
      <a:lvl7pPr marL="914400" algn="l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charset="0"/>
        <a:defRPr sz="3600" b="1">
          <a:solidFill>
            <a:srgbClr val="000000"/>
          </a:solidFill>
          <a:latin typeface="Tahoma" charset="0"/>
        </a:defRPr>
      </a:lvl7pPr>
      <a:lvl8pPr marL="1371600" algn="l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charset="0"/>
        <a:defRPr sz="3600" b="1">
          <a:solidFill>
            <a:srgbClr val="000000"/>
          </a:solidFill>
          <a:latin typeface="Tahoma" charset="0"/>
        </a:defRPr>
      </a:lvl8pPr>
      <a:lvl9pPr marL="1828800" algn="l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charset="0"/>
        <a:defRPr sz="3600" b="1">
          <a:solidFill>
            <a:srgbClr val="000000"/>
          </a:solidFill>
          <a:latin typeface="Tahoma" charset="0"/>
        </a:defRPr>
      </a:lvl9pPr>
    </p:titleStyle>
    <p:bodyStyle>
      <a:lvl1pPr marL="347663" indent="-347663" algn="l" defTabSz="457200" rtl="0" eaLnBrk="0" fontAlgn="base" hangingPunct="0">
        <a:spcBef>
          <a:spcPts val="70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•"/>
        <a:defRPr sz="2800">
          <a:solidFill>
            <a:srgbClr val="000000"/>
          </a:solidFill>
          <a:latin typeface="Calibri" pitchFamily="34" charset="0"/>
          <a:ea typeface="+mn-ea"/>
          <a:cs typeface="+mn-cs"/>
        </a:defRPr>
      </a:lvl1pPr>
      <a:lvl2pPr marL="800100" indent="-338138" algn="l" defTabSz="457200" rtl="0" eaLnBrk="0" fontAlgn="base" hangingPunct="0">
        <a:spcBef>
          <a:spcPts val="65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–"/>
        <a:defRPr sz="2600">
          <a:solidFill>
            <a:srgbClr val="000000"/>
          </a:solidFill>
          <a:latin typeface="Calibri" pitchFamily="34" charset="0"/>
        </a:defRPr>
      </a:lvl2pPr>
      <a:lvl3pPr marL="1263650" indent="-349250" algn="l" defTabSz="457200" rtl="0" eaLnBrk="0" fontAlgn="base" hangingPunct="0">
        <a:spcBef>
          <a:spcPts val="65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–"/>
        <a:defRPr sz="2600">
          <a:solidFill>
            <a:srgbClr val="000000"/>
          </a:solidFill>
          <a:latin typeface="Calibri" pitchFamily="34" charset="0"/>
        </a:defRPr>
      </a:lvl3pPr>
      <a:lvl4pPr marL="1719263" indent="-341313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–"/>
        <a:defRPr sz="2400">
          <a:solidFill>
            <a:srgbClr val="000000"/>
          </a:solidFill>
          <a:latin typeface="Calibri" pitchFamily="34" charset="0"/>
        </a:defRPr>
      </a:lvl4pPr>
      <a:lvl5pPr marL="21764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–"/>
        <a:defRPr sz="2400">
          <a:solidFill>
            <a:srgbClr val="000000"/>
          </a:solidFill>
          <a:latin typeface="Calibri" pitchFamily="34" charset="0"/>
        </a:defRPr>
      </a:lvl5pPr>
      <a:lvl6pPr marL="26336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charset="0"/>
        <a:buChar char="–"/>
        <a:defRPr sz="2400">
          <a:solidFill>
            <a:srgbClr val="000000"/>
          </a:solidFill>
          <a:latin typeface="+mn-lt"/>
        </a:defRPr>
      </a:lvl6pPr>
      <a:lvl7pPr marL="30908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charset="0"/>
        <a:buChar char="–"/>
        <a:defRPr sz="2400">
          <a:solidFill>
            <a:srgbClr val="000000"/>
          </a:solidFill>
          <a:latin typeface="+mn-lt"/>
        </a:defRPr>
      </a:lvl7pPr>
      <a:lvl8pPr marL="35480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charset="0"/>
        <a:buChar char="–"/>
        <a:defRPr sz="2400">
          <a:solidFill>
            <a:srgbClr val="000000"/>
          </a:solidFill>
          <a:latin typeface="+mn-lt"/>
        </a:defRPr>
      </a:lvl8pPr>
      <a:lvl9pPr marL="40052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charset="0"/>
        <a:buChar char="–"/>
        <a:defRPr sz="2400">
          <a:solidFill>
            <a:srgbClr val="000000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94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Member responsibilities pre-TPC-2</a:t>
            </a:r>
            <a:endParaRPr lang="en-US" dirty="0" smtClean="0"/>
          </a:p>
        </p:txBody>
      </p:sp>
      <p:sp>
        <p:nvSpPr>
          <p:cNvPr id="8294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000" b="1" dirty="0" smtClean="0"/>
              <a:t>Solicit papers submission</a:t>
            </a:r>
          </a:p>
          <a:p>
            <a:pPr lvl="1"/>
            <a:r>
              <a:rPr lang="en-US" sz="1700" dirty="0" smtClean="0"/>
              <a:t>Soliciting paper is an important task for TPC members </a:t>
            </a:r>
            <a:r>
              <a:rPr lang="en-US" sz="1800" dirty="0" smtClean="0"/>
              <a:t>(act on subcommittee plan)</a:t>
            </a:r>
          </a:p>
          <a:p>
            <a:pPr lvl="1"/>
            <a:r>
              <a:rPr lang="en-US" sz="1800" dirty="0" smtClean="0"/>
              <a:t>Send submission deadline reminders to solicited paper authors</a:t>
            </a:r>
          </a:p>
          <a:p>
            <a:r>
              <a:rPr lang="en-US" sz="2100" b="1" dirty="0" smtClean="0"/>
              <a:t>Invited papers</a:t>
            </a:r>
          </a:p>
          <a:p>
            <a:pPr lvl="1"/>
            <a:r>
              <a:rPr lang="en-US" sz="1800" dirty="0" smtClean="0"/>
              <a:t>Confirm invited papers</a:t>
            </a:r>
          </a:p>
          <a:p>
            <a:pPr lvl="1"/>
            <a:r>
              <a:rPr lang="en-US" sz="1800" dirty="0" smtClean="0"/>
              <a:t>Work with invited paper authors &amp; setup review schedule</a:t>
            </a:r>
          </a:p>
          <a:p>
            <a:pPr lvl="2"/>
            <a:r>
              <a:rPr lang="en-US" sz="1600" dirty="0" smtClean="0"/>
              <a:t>Note: Invited papers can be rejected during paper selection</a:t>
            </a:r>
          </a:p>
          <a:p>
            <a:r>
              <a:rPr lang="en-US" sz="2000" b="1" dirty="0" smtClean="0"/>
              <a:t>Participate actively in organizational subcommittee efforts</a:t>
            </a:r>
          </a:p>
          <a:p>
            <a:pPr lvl="1"/>
            <a:r>
              <a:rPr lang="en-US" sz="1800" dirty="0" smtClean="0"/>
              <a:t>Org subcommittees are critical to conference success</a:t>
            </a:r>
          </a:p>
          <a:p>
            <a:r>
              <a:rPr lang="en-US" sz="2000" b="1" dirty="0" smtClean="0"/>
              <a:t>Fill out/return solicitation report to subcommittee chair by </a:t>
            </a:r>
            <a:r>
              <a:rPr lang="en-US" sz="2000" b="1" dirty="0" smtClean="0">
                <a:solidFill>
                  <a:srgbClr val="FF0000"/>
                </a:solidFill>
              </a:rPr>
              <a:t>3/20/15</a:t>
            </a:r>
          </a:p>
          <a:p>
            <a:pPr lvl="1"/>
            <a:r>
              <a:rPr lang="en-US" sz="1800" dirty="0" smtClean="0"/>
              <a:t>Chairs then summarize and send to Alessandro Piovaccari</a:t>
            </a:r>
          </a:p>
          <a:p>
            <a:r>
              <a:rPr lang="en-US" sz="2000" b="1" dirty="0" smtClean="0"/>
              <a:t>Make travel plans early for TPC-II (and CICC 2017)</a:t>
            </a:r>
          </a:p>
          <a:p>
            <a:r>
              <a:rPr lang="en-US" sz="2000" b="1" dirty="0" smtClean="0"/>
              <a:t>Complete paper reviews and return scores to </a:t>
            </a:r>
            <a:r>
              <a:rPr lang="en-US" sz="2000" b="1" dirty="0" err="1" smtClean="0"/>
              <a:t>subcomm</a:t>
            </a:r>
            <a:r>
              <a:rPr lang="en-US" sz="2000" b="1" dirty="0" smtClean="0"/>
              <a:t>. chair by 6/1/15</a:t>
            </a:r>
          </a:p>
          <a:p>
            <a:pPr lvl="1"/>
            <a:r>
              <a:rPr lang="en-US" sz="1800" dirty="0" smtClean="0"/>
              <a:t>Chairs then summarize and send to Alessandro Piovaccari</a:t>
            </a:r>
          </a:p>
          <a:p>
            <a:pPr lvl="1"/>
            <a:r>
              <a:rPr lang="en-US" sz="1700" dirty="0" smtClean="0"/>
              <a:t>Subcommittee Chairs may share scores and begin narrowing down selection with subcommittee prior to TPC II</a:t>
            </a:r>
          </a:p>
          <a:p>
            <a:endParaRPr lang="en-US" sz="2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970" name="Title 1"/>
          <p:cNvSpPr>
            <a:spLocks noGrp="1"/>
          </p:cNvSpPr>
          <p:nvPr>
            <p:ph type="title"/>
          </p:nvPr>
        </p:nvSpPr>
        <p:spPr>
          <a:xfrm>
            <a:off x="609601" y="1588"/>
            <a:ext cx="7924800" cy="989012"/>
          </a:xfrm>
        </p:spPr>
        <p:txBody>
          <a:bodyPr/>
          <a:lstStyle/>
          <a:p>
            <a:r>
              <a:rPr lang="en-US" sz="3200" dirty="0" smtClean="0"/>
              <a:t>Technical </a:t>
            </a:r>
            <a:r>
              <a:rPr lang="en-US" sz="3200" dirty="0" err="1" smtClean="0"/>
              <a:t>subcomm</a:t>
            </a:r>
            <a:r>
              <a:rPr lang="en-US" sz="3200" dirty="0" smtClean="0"/>
              <a:t>. chair activities pre-TPC-2</a:t>
            </a:r>
          </a:p>
        </p:txBody>
      </p:sp>
      <p:sp>
        <p:nvSpPr>
          <p:cNvPr id="8397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TPC-I absentees</a:t>
            </a:r>
          </a:p>
          <a:p>
            <a:pPr lvl="1"/>
            <a:r>
              <a:rPr lang="en-US" dirty="0" smtClean="0"/>
              <a:t>For both technical and organizational subcommittee chairs</a:t>
            </a:r>
          </a:p>
          <a:p>
            <a:pPr lvl="1"/>
            <a:r>
              <a:rPr lang="en-US" dirty="0" smtClean="0"/>
              <a:t>It is the responsibility of the subcommittee chair to coordinate with absent TPC members</a:t>
            </a:r>
          </a:p>
          <a:p>
            <a:pPr lvl="1"/>
            <a:r>
              <a:rPr lang="en-US" dirty="0" smtClean="0"/>
              <a:t>If the chair is absent, then it is the responsibility of the co-chair</a:t>
            </a:r>
          </a:p>
          <a:p>
            <a:endParaRPr lang="en-US" dirty="0" smtClean="0"/>
          </a:p>
          <a:p>
            <a:r>
              <a:rPr lang="en-US" b="1" dirty="0" smtClean="0"/>
              <a:t>Paper classification</a:t>
            </a:r>
          </a:p>
          <a:p>
            <a:pPr lvl="1"/>
            <a:r>
              <a:rPr lang="en-US" dirty="0" smtClean="0"/>
              <a:t>Assist in classifying submitted papers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Future CICC Locations and Date</a:t>
            </a:r>
          </a:p>
        </p:txBody>
      </p:sp>
      <p:sp>
        <p:nvSpPr>
          <p:cNvPr id="4099" name="Content Placeholder 2"/>
          <p:cNvSpPr>
            <a:spLocks noGrp="1"/>
          </p:cNvSpPr>
          <p:nvPr>
            <p:ph idx="1"/>
          </p:nvPr>
        </p:nvSpPr>
        <p:spPr>
          <a:xfrm>
            <a:off x="381000" y="990600"/>
            <a:ext cx="8458200" cy="4986338"/>
          </a:xfrm>
        </p:spPr>
        <p:txBody>
          <a:bodyPr/>
          <a:lstStyle/>
          <a:p>
            <a:r>
              <a:rPr lang="en-US" b="1" dirty="0" smtClean="0">
                <a:solidFill>
                  <a:schemeClr val="tx1"/>
                </a:solidFill>
              </a:rPr>
              <a:t>SSCS ADCOM has asked a new date and location for CICC</a:t>
            </a:r>
          </a:p>
          <a:p>
            <a:pPr lvl="1"/>
            <a:r>
              <a:rPr lang="en-US" dirty="0" smtClean="0">
                <a:solidFill>
                  <a:schemeClr val="tx1"/>
                </a:solidFill>
              </a:rPr>
              <a:t>Address drop in attendance</a:t>
            </a:r>
          </a:p>
          <a:p>
            <a:pPr lvl="1"/>
            <a:r>
              <a:rPr lang="en-US" dirty="0" smtClean="0">
                <a:solidFill>
                  <a:schemeClr val="tx1"/>
                </a:solidFill>
              </a:rPr>
              <a:t>Serving </a:t>
            </a:r>
            <a:r>
              <a:rPr lang="en-US" dirty="0">
                <a:solidFill>
                  <a:schemeClr val="tx1"/>
                </a:solidFill>
              </a:rPr>
              <a:t>locations outside of the Bay area</a:t>
            </a:r>
          </a:p>
          <a:p>
            <a:r>
              <a:rPr lang="en-US" b="1" dirty="0" smtClean="0">
                <a:solidFill>
                  <a:schemeClr val="tx1"/>
                </a:solidFill>
              </a:rPr>
              <a:t>Location change</a:t>
            </a:r>
          </a:p>
          <a:p>
            <a:pPr lvl="1"/>
            <a:r>
              <a:rPr lang="en-US" dirty="0" smtClean="0"/>
              <a:t>CICC </a:t>
            </a:r>
            <a:r>
              <a:rPr lang="en-US" dirty="0"/>
              <a:t>has been in San Jose since 2003 (except 2004 in Orlando)</a:t>
            </a:r>
          </a:p>
          <a:p>
            <a:pPr lvl="2"/>
            <a:r>
              <a:rPr lang="en-US" dirty="0"/>
              <a:t>Previously rotated between San Diego, Santa Clara, Orlando, Boston</a:t>
            </a:r>
          </a:p>
          <a:p>
            <a:pPr lvl="1"/>
            <a:r>
              <a:rPr lang="en-US" dirty="0" smtClean="0">
                <a:solidFill>
                  <a:schemeClr val="tx1"/>
                </a:solidFill>
              </a:rPr>
              <a:t>Desirable locations: </a:t>
            </a:r>
            <a:r>
              <a:rPr lang="en-US" dirty="0" smtClean="0"/>
              <a:t>San Diego, Austin, Boston </a:t>
            </a:r>
            <a:r>
              <a:rPr lang="en-US" dirty="0"/>
              <a:t>(very </a:t>
            </a:r>
            <a:r>
              <a:rPr lang="en-US" dirty="0" smtClean="0"/>
              <a:t>expensive)</a:t>
            </a:r>
          </a:p>
          <a:p>
            <a:pPr lvl="1"/>
            <a:r>
              <a:rPr lang="en-US" dirty="0" smtClean="0">
                <a:solidFill>
                  <a:schemeClr val="tx1"/>
                </a:solidFill>
              </a:rPr>
              <a:t>Current Plan is to alternate between Austin and San Diego</a:t>
            </a:r>
          </a:p>
          <a:p>
            <a:r>
              <a:rPr lang="en-US" b="1" dirty="0" smtClean="0">
                <a:solidFill>
                  <a:schemeClr val="tx1"/>
                </a:solidFill>
              </a:rPr>
              <a:t>Date change</a:t>
            </a:r>
          </a:p>
          <a:p>
            <a:pPr lvl="1"/>
            <a:r>
              <a:rPr lang="en-US" dirty="0" smtClean="0"/>
              <a:t>Last date change was from May to Sept in 2003</a:t>
            </a:r>
          </a:p>
          <a:p>
            <a:pPr lvl="1"/>
            <a:r>
              <a:rPr lang="en-US" dirty="0" smtClean="0">
                <a:solidFill>
                  <a:schemeClr val="tx1"/>
                </a:solidFill>
              </a:rPr>
              <a:t>Proposed Conference date in April-May time</a:t>
            </a:r>
          </a:p>
          <a:p>
            <a:pPr lvl="1"/>
            <a:r>
              <a:rPr lang="en-US" dirty="0" smtClean="0"/>
              <a:t>Timed between ISSCC and VLSI </a:t>
            </a:r>
          </a:p>
          <a:p>
            <a:pPr marL="0" indent="0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2575772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Arial" charset="0"/>
          <a:buNone/>
          <a:tabLst/>
          <a:defRPr kumimoji="0" lang="en-GB" sz="18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Arial" charset="0"/>
          <a:buNone/>
          <a:tabLst/>
          <a:defRPr kumimoji="0" lang="en-GB" sz="18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19981</TotalTime>
  <Words>281</Words>
  <Application>Microsoft Macintosh PowerPoint</Application>
  <PresentationFormat>On-screen Show (4:3)</PresentationFormat>
  <Paragraphs>37</Paragraphs>
  <Slides>3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10" baseType="lpstr">
      <vt:lpstr>Calibri</vt:lpstr>
      <vt:lpstr>Tahoma</vt:lpstr>
      <vt:lpstr>Times New Roman</vt:lpstr>
      <vt:lpstr>Wingdings</vt:lpstr>
      <vt:lpstr>Arial</vt:lpstr>
      <vt:lpstr>Default Design</vt:lpstr>
      <vt:lpstr>Document</vt:lpstr>
      <vt:lpstr>Member responsibilities pre-TPC-2</vt:lpstr>
      <vt:lpstr>Technical subcomm. chair activities pre-TPC-2</vt:lpstr>
      <vt:lpstr>Future CICC Locations and Date</vt:lpstr>
    </vt:vector>
  </TitlesOfParts>
  <LinksUpToDate>false</LinksUpToDate>
  <SharedDoc>false</SharedDoc>
  <HyperlinksChanged>false</HyperlinksChanged>
  <AppVersion>15.0025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Peter Kinget</dc:creator>
  <cp:lastModifiedBy>Alessandro Piovaccari</cp:lastModifiedBy>
  <cp:revision>880</cp:revision>
  <dcterms:modified xsi:type="dcterms:W3CDTF">2016-09-23T00:48:34Z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NewReviewCycle">
    <vt:lpwstr/>
  </property>
</Properties>
</file>

<file path=docProps/thumbnail.jpeg>
</file>