
<file path=[Content_Types].xml><?xml version="1.0" encoding="utf-8"?>
<Types xmlns="http://schemas.openxmlformats.org/package/2006/content-types">
  <Default Extension="xml" ContentType="application/xml"/>
  <Default Extension="doc" ContentType="application/msword"/>
  <Default Extension="jpeg" ContentType="image/jpeg"/>
  <Default Extension="rels" ContentType="application/vnd.openxmlformats-package.relationships+xml"/>
  <Default Extension="emf" ContentType="image/x-emf"/>
  <Default Extension="vml" ContentType="application/vnd.openxmlformats-officedocument.vmlDrawing"/>
  <Default Extension="bin" ContentType="application/vnd.openxmlformats-officedocument.oleObjec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6"/>
  </p:notesMasterIdLst>
  <p:handoutMasterIdLst>
    <p:handoutMasterId r:id="rId7"/>
  </p:handoutMasterIdLst>
  <p:sldIdLst>
    <p:sldId id="417" r:id="rId2"/>
    <p:sldId id="372" r:id="rId3"/>
    <p:sldId id="373" r:id="rId4"/>
    <p:sldId id="695" r:id="rId5"/>
  </p:sldIdLst>
  <p:sldSz cx="9144000" cy="6858000" type="screen4x3"/>
  <p:notesSz cx="6858000" cy="9144000"/>
  <p:defaultTextStyle>
    <a:defPPr>
      <a:defRPr lang="en-GB"/>
    </a:defPPr>
    <a:lvl1pPr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Arial" charset="0"/>
      <a:defRPr kern="1200">
        <a:solidFill>
          <a:schemeClr val="bg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DCDEC"/>
    <a:srgbClr val="E8E8F8"/>
    <a:srgbClr val="2F549D"/>
    <a:srgbClr val="E8E8EF"/>
    <a:srgbClr val="CDCDDE"/>
    <a:srgbClr val="2C59B2"/>
    <a:srgbClr val="2C72B2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392"/>
    <p:restoredTop sz="94660"/>
  </p:normalViewPr>
  <p:slideViewPr>
    <p:cSldViewPr>
      <p:cViewPr varScale="1">
        <p:scale>
          <a:sx n="100" d="100"/>
          <a:sy n="100" d="100"/>
        </p:scale>
        <p:origin x="1176" y="168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-19320"/>
    </p:cViewPr>
  </p:sorterViewPr>
  <p:notesViewPr>
    <p:cSldViewPr>
      <p:cViewPr varScale="1">
        <p:scale>
          <a:sx n="82" d="100"/>
          <a:sy n="82" d="100"/>
        </p:scale>
        <p:origin x="-2340" y="-9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notesMaster" Target="notesMasters/notesMaster1.xml"/><Relationship Id="rId7" Type="http://schemas.openxmlformats.org/officeDocument/2006/relationships/handoutMaster" Target="handoutMasters/handoutMaster1.xml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B2EED96-7A71-4199-82F0-0F6216361879}" type="datetime1">
              <a:rPr lang="en-US" smtClean="0"/>
              <a:t>9/22/16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6250CE4-3059-49A3-9301-818598D21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472153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AutoShape 1"/>
          <p:cNvSpPr>
            <a:spLocks noChangeArrowheads="1"/>
          </p:cNvSpPr>
          <p:nvPr/>
        </p:nvSpPr>
        <p:spPr bwMode="auto">
          <a:xfrm>
            <a:off x="0" y="0"/>
            <a:ext cx="6858000" cy="9144000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2970213" cy="4556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3884613" y="0"/>
            <a:ext cx="2970212" cy="4556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algn="r"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BA67AB8C-49ED-4C0B-9DA5-6125F31D7AF5}" type="datetime1">
              <a:rPr lang="en-US" smtClean="0"/>
              <a:t>9/22/16</a:t>
            </a:fld>
            <a:endParaRPr lang="en-GB"/>
          </a:p>
        </p:txBody>
      </p:sp>
      <p:sp>
        <p:nvSpPr>
          <p:cNvPr id="95237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85800"/>
            <a:ext cx="4570413" cy="342741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685800" y="4343400"/>
            <a:ext cx="5484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noProof="0" smtClean="0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0" y="8685213"/>
            <a:ext cx="2970213" cy="45561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884613" y="8685213"/>
            <a:ext cx="2970212" cy="45561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 algn="r" eaLnBrk="1"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200">
                <a:solidFill>
                  <a:srgbClr val="000000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20266D9C-BE36-4B62-A26A-C54B441B84E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8679491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88"/>
            <a:ext cx="2055813" cy="61277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88"/>
            <a:ext cx="6019800" cy="61277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7770813" cy="1141412"/>
          </a:xfrm>
        </p:spPr>
        <p:txBody>
          <a:bodyPr/>
          <a:lstStyle>
            <a:lvl1pPr algn="ctr"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588"/>
            <a:ext cx="7770813" cy="989012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8013" cy="5062539"/>
          </a:xfrm>
        </p:spPr>
        <p:txBody>
          <a:bodyPr/>
          <a:lstStyle>
            <a:lvl1pPr>
              <a:spcBef>
                <a:spcPts val="300"/>
              </a:spcBef>
              <a:defRPr sz="2500"/>
            </a:lvl1pPr>
            <a:lvl2pPr>
              <a:spcBef>
                <a:spcPts val="300"/>
              </a:spcBef>
              <a:defRPr sz="2200"/>
            </a:lvl2pPr>
            <a:lvl3pPr>
              <a:spcBef>
                <a:spcPts val="300"/>
              </a:spcBef>
              <a:defRPr sz="2000"/>
            </a:lvl3pPr>
            <a:lvl4pPr>
              <a:spcBef>
                <a:spcPts val="300"/>
              </a:spcBef>
              <a:defRPr sz="2000"/>
            </a:lvl4pPr>
            <a:lvl5pPr>
              <a:spcBef>
                <a:spcPts val="300"/>
              </a:spcBef>
              <a:defRPr sz="200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4963"/>
            <a:ext cx="4037013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604963"/>
            <a:ext cx="4038600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4" Type="http://schemas.openxmlformats.org/officeDocument/2006/relationships/vmlDrawing" Target="../drawings/vmlDrawing1.vml"/><Relationship Id="rId15" Type="http://schemas.openxmlformats.org/officeDocument/2006/relationships/oleObject" Target="../embeddings/oleObject1.bin"/><Relationship Id="rId16" Type="http://schemas.openxmlformats.org/officeDocument/2006/relationships/oleObject" Target="../embeddings/Microsoft_Word_97_-_2004_Document1.doc"/><Relationship Id="rId17" Type="http://schemas.openxmlformats.org/officeDocument/2006/relationships/image" Target="../media/image1.emf"/><Relationship Id="rId18" Type="http://schemas.openxmlformats.org/officeDocument/2006/relationships/image" Target="../media/image2.emf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8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1588"/>
            <a:ext cx="7770813" cy="11414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0000" tIns="46800" rIns="90000" bIns="46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19200"/>
            <a:ext cx="8228013" cy="4910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 smtClean="0"/>
              <a:t>Click to edit the outline text format</a:t>
            </a:r>
          </a:p>
          <a:p>
            <a:pPr lvl="1"/>
            <a:r>
              <a:rPr lang="en-GB" dirty="0" smtClean="0"/>
              <a:t>Second Outline Level</a:t>
            </a:r>
          </a:p>
          <a:p>
            <a:pPr lvl="2"/>
            <a:r>
              <a:rPr lang="en-GB" dirty="0" smtClean="0"/>
              <a:t>Third Outline Level</a:t>
            </a:r>
          </a:p>
          <a:p>
            <a:pPr lvl="3"/>
            <a:r>
              <a:rPr lang="en-GB" dirty="0" smtClean="0"/>
              <a:t>Fourth Outline Level</a:t>
            </a:r>
          </a:p>
          <a:p>
            <a:pPr lvl="4"/>
            <a:r>
              <a:rPr lang="en-GB" dirty="0" smtClean="0"/>
              <a:t>Fifth Outline Level</a:t>
            </a:r>
          </a:p>
          <a:p>
            <a:pPr lvl="4"/>
            <a:r>
              <a:rPr lang="en-GB" dirty="0" smtClean="0"/>
              <a:t>Sixth Outline Level</a:t>
            </a:r>
          </a:p>
          <a:p>
            <a:pPr lvl="4"/>
            <a:r>
              <a:rPr lang="en-GB" dirty="0" smtClean="0"/>
              <a:t>Seventh Outline Level</a:t>
            </a:r>
          </a:p>
          <a:p>
            <a:pPr lvl="4"/>
            <a:r>
              <a:rPr lang="en-GB" dirty="0" smtClean="0"/>
              <a:t>Eighth Outline Level</a:t>
            </a:r>
          </a:p>
          <a:p>
            <a:pPr lvl="4"/>
            <a:r>
              <a:rPr lang="en-GB" dirty="0" smtClean="0"/>
              <a:t>Ninth Outline Level</a:t>
            </a:r>
          </a:p>
        </p:txBody>
      </p:sp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7162800" y="6226175"/>
            <a:ext cx="1600200" cy="2635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000" tIns="46800" rIns="90000" bIns="46800"/>
          <a:lstStyle/>
          <a:p>
            <a:pPr>
              <a:buFont typeface="Tahoma" charset="0"/>
              <a:buNone/>
              <a:tabLst>
                <a:tab pos="0" algn="l"/>
                <a:tab pos="1371600" algn="r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fld id="{EF79FDAC-1F1D-49F2-BAA5-C55DBE0883CE}" type="datetime1">
              <a:rPr lang="en-US" sz="1000" smtClean="0">
                <a:solidFill>
                  <a:srgbClr val="000000"/>
                </a:solidFill>
                <a:latin typeface="Tahoma" charset="0"/>
              </a:rPr>
              <a:t>9/22/16</a:t>
            </a:fld>
            <a:r>
              <a:rPr lang="en-GB" sz="1000" dirty="0">
                <a:solidFill>
                  <a:srgbClr val="000000"/>
                </a:solidFill>
                <a:latin typeface="Tahoma" charset="0"/>
              </a:rPr>
              <a:t>	</a:t>
            </a:r>
            <a:fld id="{09177AD7-394F-4F74-A34E-0216D5092B85}" type="slidenum">
              <a:rPr lang="en-GB" sz="1000">
                <a:solidFill>
                  <a:srgbClr val="000000"/>
                </a:solidFill>
                <a:latin typeface="Tahoma" charset="0"/>
              </a:rPr>
              <a:pPr>
                <a:buFont typeface="Tahoma" charset="0"/>
                <a:buNone/>
                <a:tabLst>
                  <a:tab pos="0" algn="l"/>
                  <a:tab pos="1371600" algn="r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  <a:defRPr/>
              </a:pPr>
              <a:t>‹#›</a:t>
            </a:fld>
            <a:endParaRPr lang="en-GB" sz="1000" dirty="0">
              <a:solidFill>
                <a:srgbClr val="000000"/>
              </a:solidFill>
              <a:latin typeface="Tahoma" charset="0"/>
            </a:endParaRPr>
          </a:p>
          <a:p>
            <a:pPr algn="r">
              <a:buFont typeface="Tahoma" charset="0"/>
              <a:buNone/>
              <a:tabLst>
                <a:tab pos="0" algn="l"/>
                <a:tab pos="1371600" algn="r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1000" dirty="0">
                <a:solidFill>
                  <a:srgbClr val="000000"/>
                </a:solidFill>
                <a:latin typeface="Tahoma" charset="0"/>
              </a:rPr>
              <a:t> </a:t>
            </a:r>
          </a:p>
        </p:txBody>
      </p:sp>
      <p:graphicFrame>
        <p:nvGraphicFramePr>
          <p:cNvPr id="1026" name="Object 8"/>
          <p:cNvGraphicFramePr>
            <a:graphicFrameLocks noChangeAspect="1"/>
          </p:cNvGraphicFramePr>
          <p:nvPr/>
        </p:nvGraphicFramePr>
        <p:xfrm>
          <a:off x="2667000" y="6226175"/>
          <a:ext cx="3871913" cy="5556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29" name="Document" r:id="rId16" imgW="5491805" imgH="795404" progId="Word.Document.8">
                  <p:embed/>
                </p:oleObj>
              </mc:Choice>
              <mc:Fallback>
                <p:oleObj name="Document" r:id="rId16" imgW="5491805" imgH="795404" progId="Word.Document.8">
                  <p:embed/>
                  <p:pic>
                    <p:nvPicPr>
                      <p:cNvPr id="0" name="Picture 3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667000" y="6226175"/>
                        <a:ext cx="3871913" cy="555625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blipFill dpi="0" rotWithShape="0">
                              <a:blip/>
                              <a:srcRect/>
                              <a:stretch>
                                <a:fillRect/>
                              </a:stretch>
                            </a:blip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pic>
        <p:nvPicPr>
          <p:cNvPr id="1031" name="Picture 9"/>
          <p:cNvPicPr>
            <a:picLocks noChangeAspect="1" noChangeArrowheads="1"/>
          </p:cNvPicPr>
          <p:nvPr userDrawn="1"/>
        </p:nvPicPr>
        <p:blipFill>
          <a:blip r:embed="rId18" cstate="print"/>
          <a:srcRect/>
          <a:stretch>
            <a:fillRect/>
          </a:stretch>
        </p:blipFill>
        <p:spPr bwMode="auto">
          <a:xfrm>
            <a:off x="457200" y="6226175"/>
            <a:ext cx="1676400" cy="555625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hf sldNum="0" hdr="0" ftr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pitchFamily="34" charset="0"/>
        <a:defRPr sz="3600" b="1">
          <a:solidFill>
            <a:srgbClr val="000000"/>
          </a:solidFill>
          <a:latin typeface="Calibri" pitchFamily="34" charset="0"/>
        </a:defRPr>
      </a:lvl5pPr>
      <a:lvl6pPr marL="4572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6pPr>
      <a:lvl7pPr marL="9144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7pPr>
      <a:lvl8pPr marL="13716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8pPr>
      <a:lvl9pPr marL="1828800" algn="l" defTabSz="457200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ahoma" charset="0"/>
        <a:defRPr sz="3600" b="1">
          <a:solidFill>
            <a:srgbClr val="000000"/>
          </a:solidFill>
          <a:latin typeface="Tahoma" charset="0"/>
        </a:defRPr>
      </a:lvl9pPr>
    </p:titleStyle>
    <p:bodyStyle>
      <a:lvl1pPr marL="347663" indent="-347663" algn="l" defTabSz="457200" rtl="0" eaLnBrk="0" fontAlgn="base" hangingPunct="0">
        <a:spcBef>
          <a:spcPts val="7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•"/>
        <a:defRPr sz="2800">
          <a:solidFill>
            <a:srgbClr val="000000"/>
          </a:solidFill>
          <a:latin typeface="Calibri" pitchFamily="34" charset="0"/>
          <a:ea typeface="+mn-ea"/>
          <a:cs typeface="+mn-cs"/>
        </a:defRPr>
      </a:lvl1pPr>
      <a:lvl2pPr marL="800100" indent="-338138" algn="l" defTabSz="457200" rtl="0" eaLnBrk="0" fontAlgn="base" hangingPunct="0">
        <a:spcBef>
          <a:spcPts val="65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600">
          <a:solidFill>
            <a:srgbClr val="000000"/>
          </a:solidFill>
          <a:latin typeface="Calibri" pitchFamily="34" charset="0"/>
        </a:defRPr>
      </a:lvl2pPr>
      <a:lvl3pPr marL="1263650" indent="-349250" algn="l" defTabSz="457200" rtl="0" eaLnBrk="0" fontAlgn="base" hangingPunct="0">
        <a:spcBef>
          <a:spcPts val="65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600">
          <a:solidFill>
            <a:srgbClr val="000000"/>
          </a:solidFill>
          <a:latin typeface="Calibri" pitchFamily="34" charset="0"/>
        </a:defRPr>
      </a:lvl3pPr>
      <a:lvl4pPr marL="1719263" indent="-341313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400">
          <a:solidFill>
            <a:srgbClr val="000000"/>
          </a:solidFill>
          <a:latin typeface="Calibri" pitchFamily="34" charset="0"/>
        </a:defRPr>
      </a:lvl4pPr>
      <a:lvl5pPr marL="21764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pitchFamily="34" charset="0"/>
        <a:buChar char="–"/>
        <a:defRPr sz="2400">
          <a:solidFill>
            <a:srgbClr val="000000"/>
          </a:solidFill>
          <a:latin typeface="Calibri" pitchFamily="34" charset="0"/>
        </a:defRPr>
      </a:lvl5pPr>
      <a:lvl6pPr marL="26336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6pPr>
      <a:lvl7pPr marL="30908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7pPr>
      <a:lvl8pPr marL="35480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8pPr>
      <a:lvl9pPr marL="4005263" indent="-342900" algn="l" defTabSz="457200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ahoma" charset="0"/>
        <a:buChar char="–"/>
        <a:defRPr sz="2400">
          <a:solidFill>
            <a:srgbClr val="000000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Agenda (morning)</a:t>
            </a:r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>
          <a:xfrm>
            <a:off x="381000" y="990600"/>
            <a:ext cx="8458200" cy="4986338"/>
          </a:xfrm>
        </p:spPr>
        <p:txBody>
          <a:bodyPr/>
          <a:lstStyle/>
          <a:p>
            <a:r>
              <a:rPr lang="en-US" b="1" dirty="0" smtClean="0">
                <a:solidFill>
                  <a:schemeClr val="tx1"/>
                </a:solidFill>
              </a:rPr>
              <a:t>7:30 AM	Meet the committee and continental breakfast</a:t>
            </a:r>
          </a:p>
          <a:p>
            <a:r>
              <a:rPr lang="en-US" b="1" dirty="0" smtClean="0">
                <a:solidFill>
                  <a:schemeClr val="tx1"/>
                </a:solidFill>
              </a:rPr>
              <a:t>8:00 AM	Call to order &amp; Intro Remarks – Don </a:t>
            </a:r>
            <a:r>
              <a:rPr lang="en-US" b="1" dirty="0" err="1" smtClean="0">
                <a:solidFill>
                  <a:schemeClr val="tx1"/>
                </a:solidFill>
              </a:rPr>
              <a:t>Thelen</a:t>
            </a:r>
            <a:endParaRPr lang="en-US" b="1" dirty="0" smtClean="0">
              <a:solidFill>
                <a:schemeClr val="tx1"/>
              </a:solidFill>
            </a:endParaRPr>
          </a:p>
          <a:p>
            <a:r>
              <a:rPr lang="en-US" b="1" dirty="0" smtClean="0">
                <a:solidFill>
                  <a:schemeClr val="tx1"/>
                </a:solidFill>
              </a:rPr>
              <a:t>8:10 </a:t>
            </a:r>
            <a:r>
              <a:rPr lang="en-US" b="1" dirty="0">
                <a:solidFill>
                  <a:schemeClr val="tx1"/>
                </a:solidFill>
              </a:rPr>
              <a:t>AM	CICC 2017 TPC – </a:t>
            </a:r>
            <a:r>
              <a:rPr lang="en-US" b="1" dirty="0"/>
              <a:t>Alessandro Piovaccari</a:t>
            </a:r>
            <a:endParaRPr lang="en-US" b="1" dirty="0">
              <a:solidFill>
                <a:schemeClr val="tx1"/>
              </a:solidFill>
            </a:endParaRPr>
          </a:p>
          <a:p>
            <a:pPr lvl="1"/>
            <a:r>
              <a:rPr lang="en-US" dirty="0" smtClean="0"/>
              <a:t>Welcome, member introduction</a:t>
            </a:r>
          </a:p>
          <a:p>
            <a:pPr lvl="1"/>
            <a:r>
              <a:rPr lang="en-US" dirty="0"/>
              <a:t>Goals &amp; Responsibilities</a:t>
            </a:r>
          </a:p>
          <a:p>
            <a:pPr lvl="1"/>
            <a:r>
              <a:rPr lang="en-US" dirty="0"/>
              <a:t>TPC questionnaire </a:t>
            </a:r>
            <a:r>
              <a:rPr lang="en-US" dirty="0" smtClean="0"/>
              <a:t>feedback</a:t>
            </a:r>
          </a:p>
          <a:p>
            <a:r>
              <a:rPr lang="en-US" b="1" dirty="0" smtClean="0">
                <a:solidFill>
                  <a:schemeClr val="tx1"/>
                </a:solidFill>
              </a:rPr>
              <a:t>8:40 AM	CICC 2015 review &amp; feedback – </a:t>
            </a:r>
            <a:r>
              <a:rPr lang="en-US" b="1" dirty="0" err="1" smtClean="0">
                <a:solidFill>
                  <a:schemeClr val="tx1"/>
                </a:solidFill>
              </a:rPr>
              <a:t>Kimo</a:t>
            </a:r>
            <a:r>
              <a:rPr lang="en-US" b="1" dirty="0" smtClean="0">
                <a:solidFill>
                  <a:schemeClr val="tx1"/>
                </a:solidFill>
              </a:rPr>
              <a:t> Tam</a:t>
            </a:r>
          </a:p>
          <a:p>
            <a:pPr lvl="1"/>
            <a:r>
              <a:rPr lang="en-US" dirty="0" smtClean="0"/>
              <a:t>Kimo Tam, Conference Chair</a:t>
            </a:r>
          </a:p>
          <a:p>
            <a:r>
              <a:rPr lang="en-US" b="1" dirty="0" smtClean="0"/>
              <a:t>8:50 </a:t>
            </a:r>
            <a:r>
              <a:rPr lang="en-US" b="1" dirty="0"/>
              <a:t>AM	 2015 organizational reports – </a:t>
            </a:r>
            <a:r>
              <a:rPr lang="en-US" b="1" dirty="0" err="1"/>
              <a:t>Kimo</a:t>
            </a:r>
            <a:r>
              <a:rPr lang="en-US" b="1" dirty="0"/>
              <a:t> Tam</a:t>
            </a:r>
          </a:p>
          <a:p>
            <a:pPr lvl="1"/>
            <a:r>
              <a:rPr lang="en-US" dirty="0"/>
              <a:t>Organizational subcommittee chair reports </a:t>
            </a:r>
          </a:p>
          <a:p>
            <a:pPr lvl="1"/>
            <a:r>
              <a:rPr lang="en-US" dirty="0"/>
              <a:t>Topics / speakers suggestions for ed. sessions, panels/forums…</a:t>
            </a:r>
          </a:p>
          <a:p>
            <a:pPr lvl="1"/>
            <a:r>
              <a:rPr lang="en-US" dirty="0"/>
              <a:t>Contacts / suggestions for sponsorships and exhibits</a:t>
            </a:r>
          </a:p>
          <a:p>
            <a:pPr lvl="1"/>
            <a:r>
              <a:rPr lang="en-US" dirty="0"/>
              <a:t>Special Projects</a:t>
            </a:r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Agenda (morning)</a:t>
            </a: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8013" cy="4986338"/>
          </a:xfrm>
        </p:spPr>
        <p:txBody>
          <a:bodyPr/>
          <a:lstStyle/>
          <a:p>
            <a:r>
              <a:rPr lang="en-US" b="1" dirty="0" smtClean="0">
                <a:solidFill>
                  <a:schemeClr val="tx1"/>
                </a:solidFill>
              </a:rPr>
              <a:t>9:30 </a:t>
            </a:r>
            <a:r>
              <a:rPr lang="en-US" b="1" dirty="0">
                <a:solidFill>
                  <a:schemeClr val="tx1"/>
                </a:solidFill>
              </a:rPr>
              <a:t>AM	Special events planning</a:t>
            </a:r>
          </a:p>
          <a:p>
            <a:pPr lvl="1"/>
            <a:r>
              <a:rPr lang="en-US" dirty="0"/>
              <a:t>Keynote speaker – Don </a:t>
            </a:r>
            <a:r>
              <a:rPr lang="en-US" dirty="0" err="1"/>
              <a:t>Thelen</a:t>
            </a:r>
            <a:endParaRPr lang="en-US" dirty="0"/>
          </a:p>
          <a:p>
            <a:pPr lvl="1"/>
            <a:r>
              <a:rPr lang="en-US" dirty="0"/>
              <a:t>Luncheon speaker – </a:t>
            </a:r>
            <a:r>
              <a:rPr lang="en-US" dirty="0" err="1"/>
              <a:t>Kimo</a:t>
            </a:r>
            <a:r>
              <a:rPr lang="en-US" dirty="0"/>
              <a:t> </a:t>
            </a:r>
            <a:r>
              <a:rPr lang="en-US" dirty="0" smtClean="0"/>
              <a:t>Tam</a:t>
            </a:r>
            <a:endParaRPr lang="en-US" b="1" dirty="0" smtClean="0"/>
          </a:p>
          <a:p>
            <a:r>
              <a:rPr lang="en-US" b="1" dirty="0" smtClean="0"/>
              <a:t>9:45 AM	Break</a:t>
            </a:r>
          </a:p>
          <a:p>
            <a:r>
              <a:rPr lang="en-US" b="1" dirty="0" smtClean="0"/>
              <a:t>10:00 AM	TPC instructions – Alessandro Piovaccari</a:t>
            </a:r>
          </a:p>
          <a:p>
            <a:r>
              <a:rPr lang="en-US" b="1" dirty="0" smtClean="0"/>
              <a:t>10:10 AM	Technical subcommittee meetings</a:t>
            </a:r>
          </a:p>
          <a:p>
            <a:r>
              <a:rPr lang="en-US" b="1" dirty="0" smtClean="0"/>
              <a:t>12:30 PM	Lunch, organizational subcommittee meetings</a:t>
            </a:r>
          </a:p>
          <a:p>
            <a:r>
              <a:rPr lang="en-US" b="1" dirty="0" smtClean="0"/>
              <a:t>1:30 PM	Continue technical subcommittee meetings </a:t>
            </a:r>
          </a:p>
          <a:p>
            <a:pPr lvl="1"/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 (afternoon)</a:t>
            </a:r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8013" cy="4986338"/>
          </a:xfrm>
        </p:spPr>
        <p:txBody>
          <a:bodyPr/>
          <a:lstStyle/>
          <a:p>
            <a:r>
              <a:rPr lang="en-US" b="1" dirty="0"/>
              <a:t>2:00 PM 	Technical subcommittee chair reports </a:t>
            </a:r>
          </a:p>
          <a:p>
            <a:pPr lvl="1"/>
            <a:r>
              <a:rPr lang="en-US" dirty="0"/>
              <a:t>Analog Circuit Design (10 min) – </a:t>
            </a:r>
            <a:r>
              <a:rPr lang="en-US" dirty="0" smtClean="0"/>
              <a:t>Jorge </a:t>
            </a:r>
            <a:r>
              <a:rPr lang="en-US" dirty="0" err="1" smtClean="0"/>
              <a:t>Grilo</a:t>
            </a:r>
            <a:endParaRPr lang="en-US" dirty="0"/>
          </a:p>
          <a:p>
            <a:pPr lvl="1"/>
            <a:r>
              <a:rPr lang="en-US" dirty="0"/>
              <a:t>Data Converters (10 min) – </a:t>
            </a:r>
            <a:r>
              <a:rPr lang="en-US" dirty="0" smtClean="0"/>
              <a:t>Mohammad </a:t>
            </a:r>
            <a:r>
              <a:rPr lang="en-US" dirty="0" err="1" smtClean="0"/>
              <a:t>Ranjbar</a:t>
            </a:r>
            <a:endParaRPr lang="en-US" dirty="0"/>
          </a:p>
          <a:p>
            <a:pPr lvl="1"/>
            <a:r>
              <a:rPr lang="en-US" dirty="0"/>
              <a:t>Design Foundations (10 min) </a:t>
            </a:r>
            <a:r>
              <a:rPr lang="en-US" dirty="0" smtClean="0"/>
              <a:t>– </a:t>
            </a:r>
            <a:r>
              <a:rPr lang="en-US" dirty="0" err="1" smtClean="0"/>
              <a:t>Chenjie</a:t>
            </a:r>
            <a:r>
              <a:rPr lang="en-US" dirty="0" smtClean="0"/>
              <a:t> </a:t>
            </a:r>
            <a:r>
              <a:rPr lang="en-US" dirty="0" err="1" smtClean="0"/>
              <a:t>Gu</a:t>
            </a:r>
            <a:endParaRPr lang="en-US" dirty="0"/>
          </a:p>
          <a:p>
            <a:pPr lvl="1"/>
            <a:r>
              <a:rPr lang="en-US" dirty="0"/>
              <a:t>Emerging Technologies (10 min) </a:t>
            </a:r>
            <a:r>
              <a:rPr lang="en-US" dirty="0" smtClean="0"/>
              <a:t>– Axel Thomsen</a:t>
            </a:r>
          </a:p>
          <a:p>
            <a:pPr lvl="1"/>
            <a:r>
              <a:rPr lang="en-US" dirty="0"/>
              <a:t>Wireless Designs (10 min) – </a:t>
            </a:r>
            <a:r>
              <a:rPr lang="en-US" dirty="0" smtClean="0">
                <a:solidFill>
                  <a:schemeClr val="tx1"/>
                </a:solidFill>
              </a:rPr>
              <a:t>Julian </a:t>
            </a:r>
            <a:r>
              <a:rPr lang="en-US" dirty="0" err="1" smtClean="0">
                <a:solidFill>
                  <a:schemeClr val="tx1"/>
                </a:solidFill>
              </a:rPr>
              <a:t>Tham</a:t>
            </a:r>
            <a:endParaRPr lang="en-US" dirty="0">
              <a:solidFill>
                <a:schemeClr val="tx1"/>
              </a:solidFill>
            </a:endParaRPr>
          </a:p>
          <a:p>
            <a:pPr lvl="1"/>
            <a:r>
              <a:rPr lang="en-US" dirty="0"/>
              <a:t>Wireline Communications (10 min) – </a:t>
            </a:r>
            <a:r>
              <a:rPr lang="en-US" dirty="0" smtClean="0">
                <a:solidFill>
                  <a:schemeClr val="tx1"/>
                </a:solidFill>
              </a:rPr>
              <a:t>Samuel Palermo</a:t>
            </a:r>
          </a:p>
          <a:p>
            <a:pPr lvl="1"/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 (afternoon)</a:t>
            </a:r>
          </a:p>
        </p:txBody>
      </p:sp>
      <p:sp>
        <p:nvSpPr>
          <p:cNvPr id="7171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8013" cy="4986338"/>
          </a:xfrm>
        </p:spPr>
        <p:txBody>
          <a:bodyPr/>
          <a:lstStyle/>
          <a:p>
            <a:r>
              <a:rPr lang="en-US" b="1" dirty="0" smtClean="0"/>
              <a:t>3:10 PM	Organizational subcommittee chair 2017 reports</a:t>
            </a:r>
          </a:p>
          <a:p>
            <a:pPr lvl="1"/>
            <a:r>
              <a:rPr lang="en-US" dirty="0" smtClean="0"/>
              <a:t>Educational Sessions (10 min) – </a:t>
            </a:r>
            <a:r>
              <a:rPr lang="en-US" dirty="0" err="1" smtClean="0"/>
              <a:t>Yanjie</a:t>
            </a:r>
            <a:r>
              <a:rPr lang="en-US" dirty="0" smtClean="0"/>
              <a:t> Wang</a:t>
            </a:r>
          </a:p>
          <a:p>
            <a:pPr lvl="1"/>
            <a:r>
              <a:rPr lang="en-US" dirty="0" smtClean="0"/>
              <a:t>Publicity (10 min) – Colin McAndrew</a:t>
            </a:r>
          </a:p>
          <a:p>
            <a:pPr lvl="1"/>
            <a:r>
              <a:rPr lang="en-US" dirty="0" smtClean="0"/>
              <a:t>Sponsorships (10 min) – Paul Billig</a:t>
            </a:r>
            <a:endParaRPr lang="en-US" dirty="0" smtClean="0">
              <a:solidFill>
                <a:srgbClr val="FF0000"/>
              </a:solidFill>
            </a:endParaRPr>
          </a:p>
          <a:p>
            <a:pPr lvl="1"/>
            <a:r>
              <a:rPr lang="en-US" dirty="0" smtClean="0"/>
              <a:t>Exhibits (10 min) – Yusuf Haque</a:t>
            </a:r>
          </a:p>
          <a:p>
            <a:pPr lvl="1"/>
            <a:r>
              <a:rPr lang="en-US" dirty="0" smtClean="0"/>
              <a:t>Panels/Forums (10 min) – Hua Wang</a:t>
            </a:r>
          </a:p>
          <a:p>
            <a:pPr lvl="1"/>
            <a:r>
              <a:rPr lang="en-US" dirty="0" smtClean="0"/>
              <a:t>Best papers (10 min) – </a:t>
            </a:r>
            <a:r>
              <a:rPr lang="en-US" dirty="0" err="1" smtClean="0"/>
              <a:t>Shahriar</a:t>
            </a:r>
            <a:r>
              <a:rPr lang="en-US" dirty="0" smtClean="0"/>
              <a:t> Mirabbasi</a:t>
            </a:r>
          </a:p>
          <a:p>
            <a:r>
              <a:rPr lang="en-US" b="1" dirty="0" smtClean="0"/>
              <a:t>4:10 PM	</a:t>
            </a:r>
            <a:r>
              <a:rPr lang="en-US" b="1" dirty="0"/>
              <a:t>A</a:t>
            </a:r>
            <a:r>
              <a:rPr lang="en-US" b="1" dirty="0" smtClean="0"/>
              <a:t>ctivities for TPC-2 – </a:t>
            </a:r>
            <a:r>
              <a:rPr lang="en-US" b="1" dirty="0" err="1" smtClean="0"/>
              <a:t>Kimo</a:t>
            </a:r>
            <a:r>
              <a:rPr lang="en-US" b="1" dirty="0" smtClean="0"/>
              <a:t> &amp; Alessandro</a:t>
            </a:r>
          </a:p>
          <a:p>
            <a:pPr lvl="1"/>
            <a:r>
              <a:rPr lang="en-US" dirty="0" smtClean="0"/>
              <a:t>Correction policy for submitted papers</a:t>
            </a:r>
          </a:p>
          <a:p>
            <a:pPr lvl="1"/>
            <a:r>
              <a:rPr lang="en-US" dirty="0" smtClean="0"/>
              <a:t>General questions, answers, and wrap-up</a:t>
            </a:r>
          </a:p>
          <a:p>
            <a:pPr lvl="1"/>
            <a:r>
              <a:rPr lang="en-US" dirty="0" smtClean="0"/>
              <a:t>Venue</a:t>
            </a:r>
          </a:p>
          <a:p>
            <a:r>
              <a:rPr lang="en-US" b="1" dirty="0" smtClean="0"/>
              <a:t>4:30 PM	Adjourn</a:t>
            </a:r>
          </a:p>
          <a:p>
            <a:endParaRPr lang="en-US" dirty="0" smtClean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3897098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Arial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Arial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19857</TotalTime>
  <Words>24</Words>
  <Application>Microsoft Macintosh PowerPoint</Application>
  <PresentationFormat>On-screen Show (4:3)</PresentationFormat>
  <Paragraphs>44</Paragraphs>
  <Slides>4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1" baseType="lpstr">
      <vt:lpstr>Calibri</vt:lpstr>
      <vt:lpstr>Tahoma</vt:lpstr>
      <vt:lpstr>Times New Roman</vt:lpstr>
      <vt:lpstr>Wingdings</vt:lpstr>
      <vt:lpstr>Arial</vt:lpstr>
      <vt:lpstr>Default Design</vt:lpstr>
      <vt:lpstr>Document</vt:lpstr>
      <vt:lpstr>Agenda (morning)</vt:lpstr>
      <vt:lpstr>Agenda (morning)</vt:lpstr>
      <vt:lpstr>Agenda (afternoon)</vt:lpstr>
      <vt:lpstr>Agenda (afternoon)</vt:lpstr>
    </vt:vector>
  </TitlesOfParts>
  <LinksUpToDate>false</LinksUpToDate>
  <SharedDoc>false</SharedDoc>
  <HyperlinksChanged>false</HyperlinksChanged>
  <AppVersion>15.0025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Peter Kinget</dc:creator>
  <cp:lastModifiedBy>Alessandro Piovaccari</cp:lastModifiedBy>
  <cp:revision>879</cp:revision>
  <dcterms:modified xsi:type="dcterms:W3CDTF">2016-09-23T02:25:46Z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</Properties>
</file>

<file path=docProps/thumbnail.jpeg>
</file>