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vml" ContentType="application/vnd.openxmlformats-officedocument.vmlDrawing"/>
  <Default Extension="rels" ContentType="application/vnd.openxmlformats-package.relationships+xml"/>
  <Default Extension="emf" ContentType="image/x-em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7"/>
  </p:notesMasterIdLst>
  <p:sldIdLst>
    <p:sldId id="759" r:id="rId2"/>
    <p:sldId id="768" r:id="rId3"/>
    <p:sldId id="775" r:id="rId4"/>
    <p:sldId id="776" r:id="rId5"/>
    <p:sldId id="769" r:id="rId6"/>
    <p:sldId id="781" r:id="rId7"/>
    <p:sldId id="770" r:id="rId8"/>
    <p:sldId id="780" r:id="rId9"/>
    <p:sldId id="779" r:id="rId10"/>
    <p:sldId id="771" r:id="rId11"/>
    <p:sldId id="777" r:id="rId12"/>
    <p:sldId id="778" r:id="rId13"/>
    <p:sldId id="767" r:id="rId14"/>
    <p:sldId id="760" r:id="rId15"/>
    <p:sldId id="731" r:id="rId16"/>
    <p:sldId id="732" r:id="rId17"/>
    <p:sldId id="733" r:id="rId18"/>
    <p:sldId id="736" r:id="rId19"/>
    <p:sldId id="753" r:id="rId20"/>
    <p:sldId id="754" r:id="rId21"/>
    <p:sldId id="755" r:id="rId22"/>
    <p:sldId id="758" r:id="rId23"/>
    <p:sldId id="757" r:id="rId24"/>
    <p:sldId id="756" r:id="rId25"/>
    <p:sldId id="761" r:id="rId26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F8"/>
    <a:srgbClr val="CDCDEC"/>
    <a:srgbClr val="2F549D"/>
    <a:srgbClr val="E8E8EF"/>
    <a:srgbClr val="CDCDDE"/>
    <a:srgbClr val="2C59B2"/>
    <a:srgbClr val="2C72B2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78"/>
    <p:restoredTop sz="86426"/>
  </p:normalViewPr>
  <p:slideViewPr>
    <p:cSldViewPr>
      <p:cViewPr varScale="1">
        <p:scale>
          <a:sx n="100" d="100"/>
          <a:sy n="100" d="100"/>
        </p:scale>
        <p:origin x="1400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536"/>
    </p:cViewPr>
  </p:sorterViewPr>
  <p:notesViewPr>
    <p:cSldViewPr>
      <p:cViewPr varScale="1">
        <p:scale>
          <a:sx n="82" d="100"/>
          <a:sy n="82" d="100"/>
        </p:scale>
        <p:origin x="-23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523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0266D9C-BE36-4B62-A26A-C54B441B84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79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773285C-840F-4230-9477-09F0F03C96A4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6D02DEC0-A8DB-4165-A144-2C630C63E3B4}" type="datetime1">
              <a:rPr lang="en-US" smtClean="0"/>
              <a:t>9/23/16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22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0FDB0E8-2CD7-4377-891C-EF9FCF0CC79D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106F6BD-C4EB-4C8B-9714-81290514D5E9}" type="datetime1">
              <a:rPr lang="en-US" smtClean="0"/>
              <a:t>9/23/16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697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88"/>
            <a:ext cx="2055813" cy="6127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88"/>
            <a:ext cx="6019800" cy="6127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1141412"/>
          </a:xfrm>
        </p:spPr>
        <p:txBody>
          <a:bodyPr/>
          <a:lstStyle>
            <a:lvl1pPr algn="ctr"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98901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62539"/>
          </a:xfrm>
        </p:spPr>
        <p:txBody>
          <a:bodyPr/>
          <a:lstStyle>
            <a:lvl1pPr>
              <a:spcBef>
                <a:spcPts val="300"/>
              </a:spcBef>
              <a:defRPr sz="2500"/>
            </a:lvl1pPr>
            <a:lvl2pPr>
              <a:spcBef>
                <a:spcPts val="300"/>
              </a:spcBef>
              <a:defRPr sz="2200"/>
            </a:lvl2pPr>
            <a:lvl3pPr>
              <a:spcBef>
                <a:spcPts val="300"/>
              </a:spcBef>
              <a:defRPr sz="2000"/>
            </a:lvl3pPr>
            <a:lvl4pPr>
              <a:spcBef>
                <a:spcPts val="300"/>
              </a:spcBef>
              <a:defRPr sz="2000"/>
            </a:lvl4pPr>
            <a:lvl5pPr>
              <a:spcBef>
                <a:spcPts val="300"/>
              </a:spcBef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Microsoft_Word_97_-_2004_Document1.doc"/><Relationship Id="rId16" Type="http://schemas.openxmlformats.org/officeDocument/2006/relationships/image" Target="../media/image1.emf"/><Relationship Id="rId17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88"/>
            <a:ext cx="77708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8013" cy="4910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162800" y="6226175"/>
            <a:ext cx="1600200" cy="263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 smtClean="0">
                <a:solidFill>
                  <a:srgbClr val="000000"/>
                </a:solidFill>
                <a:latin typeface="Tahoma" charset="0"/>
              </a:rPr>
              <a:t>9/23/2016</a:t>
            </a: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	</a:t>
            </a:r>
            <a:fld id="{09177AD7-394F-4F74-A34E-0216D5092B85}" type="slidenum">
              <a:rPr lang="en-GB" sz="1000">
                <a:solidFill>
                  <a:srgbClr val="000000"/>
                </a:solidFill>
                <a:latin typeface="Tahoma" charset="0"/>
              </a:rPr>
              <a:pPr>
                <a:buFont typeface="Tahoma" charset="0"/>
                <a:buNone/>
                <a:tabLst>
                  <a:tab pos="0" algn="l"/>
                  <a:tab pos="1371600" algn="r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 dirty="0">
              <a:solidFill>
                <a:srgbClr val="000000"/>
              </a:solidFill>
              <a:latin typeface="Tahoma" charset="0"/>
            </a:endParaRPr>
          </a:p>
          <a:p>
            <a:pPr algn="r"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 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667000" y="6226175"/>
          <a:ext cx="38719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" name="Document" r:id="rId15" imgW="5491805" imgH="795404" progId="Word.Document.8">
                  <p:embed/>
                </p:oleObj>
              </mc:Choice>
              <mc:Fallback>
                <p:oleObj name="Document" r:id="rId15" imgW="5491805" imgH="795404" progId="Word.Document.8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6226175"/>
                        <a:ext cx="3871913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" y="6226175"/>
            <a:ext cx="1676400" cy="55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9pPr>
    </p:titleStyle>
    <p:bodyStyle>
      <a:lvl1pPr marL="347663" indent="-347663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•"/>
        <a:defRPr sz="2800">
          <a:solidFill>
            <a:srgbClr val="000000"/>
          </a:solidFill>
          <a:latin typeface="Calibri" pitchFamily="34" charset="0"/>
          <a:ea typeface="+mn-ea"/>
          <a:cs typeface="+mn-cs"/>
        </a:defRPr>
      </a:lvl1pPr>
      <a:lvl2pPr marL="800100" indent="-338138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2pPr>
      <a:lvl3pPr marL="1263650" indent="-34925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3pPr>
      <a:lvl4pPr marL="171926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4pPr>
      <a:lvl5pPr marL="21764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5pPr>
      <a:lvl6pPr marL="26336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6pPr>
      <a:lvl7pPr marL="30908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7pPr>
      <a:lvl8pPr marL="35480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8pPr>
      <a:lvl9pPr marL="40052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981200"/>
            <a:ext cx="7772400" cy="13716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CICC 2017</a:t>
            </a:r>
            <a:br>
              <a:rPr lang="en-US" dirty="0" smtClean="0"/>
            </a:br>
            <a:r>
              <a:rPr lang="en-US" dirty="0" smtClean="0"/>
              <a:t>Technical Program Committee Meeting</a:t>
            </a:r>
            <a:br>
              <a:rPr lang="en-US" dirty="0" smtClean="0"/>
            </a:br>
            <a:r>
              <a:rPr lang="en-US" dirty="0" smtClean="0"/>
              <a:t> (</a:t>
            </a:r>
            <a:r>
              <a:rPr lang="en-US" dirty="0" smtClean="0">
                <a:solidFill>
                  <a:schemeClr val="tx1"/>
                </a:solidFill>
              </a:rPr>
              <a:t>TPC-1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GB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429000"/>
            <a:ext cx="6400800" cy="2438400"/>
          </a:xfrm>
        </p:spPr>
        <p:txBody>
          <a:bodyPr lIns="90000" tIns="46800" rIns="90000" bIns="46800"/>
          <a:lstStyle/>
          <a:p>
            <a:pPr marL="0" indent="0" algn="ctr"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/>
              <a:t>&lt;Subcommittee&gt;</a:t>
            </a:r>
          </a:p>
          <a:p>
            <a:pPr marL="0" indent="0" algn="ctr"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/>
              <a:t>&lt;Subcommittee Chair&gt;</a:t>
            </a:r>
            <a:endParaRPr lang="en-GB" b="1" dirty="0" smtClean="0"/>
          </a:p>
          <a:p>
            <a:pPr marL="0" indent="0" algn="ctr"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/>
              <a:t>September 23, 2016</a:t>
            </a:r>
            <a:br>
              <a:rPr lang="en-GB" b="1" dirty="0" smtClean="0"/>
            </a:br>
            <a:endParaRPr lang="en-GB" sz="800" b="1" dirty="0" smtClean="0"/>
          </a:p>
          <a:p>
            <a:pPr marL="0" indent="0" algn="ctr"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dirty="0" smtClean="0">
                <a:solidFill>
                  <a:schemeClr val="tx1"/>
                </a:solidFill>
              </a:rPr>
              <a:t>Hilton Hotel</a:t>
            </a:r>
            <a:r>
              <a:rPr lang="en-US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 smtClean="0">
                <a:solidFill>
                  <a:schemeClr val="tx1"/>
                </a:solidFill>
              </a:rPr>
              <a:t>Austin, TX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/>
              <a:t>Friday, September 23, 7:30 am - 4:30 pm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GB" dirty="0" smtClean="0"/>
          </a:p>
        </p:txBody>
      </p:sp>
      <p:pic>
        <p:nvPicPr>
          <p:cNvPr id="307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226175"/>
            <a:ext cx="1676400" cy="55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0030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 on publicity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changes</a:t>
            </a:r>
          </a:p>
          <a:p>
            <a:r>
              <a:rPr lang="en-US" dirty="0" smtClean="0"/>
              <a:t>Coordination with publicity and sponsorship</a:t>
            </a:r>
          </a:p>
          <a:p>
            <a:r>
              <a:rPr lang="en-US" dirty="0" smtClean="0"/>
              <a:t>Special projects</a:t>
            </a:r>
          </a:p>
          <a:p>
            <a:r>
              <a:rPr lang="en-US" dirty="0" smtClean="0"/>
              <a:t>Publicity vehicles (</a:t>
            </a:r>
            <a:r>
              <a:rPr lang="en-US" dirty="0" err="1" smtClean="0"/>
              <a:t>Linkedin</a:t>
            </a:r>
            <a:r>
              <a:rPr lang="en-US" dirty="0" smtClean="0"/>
              <a:t>, websites, journals, email, </a:t>
            </a:r>
            <a:r>
              <a:rPr lang="is-IS" dirty="0" smtClean="0"/>
              <a:t>…)</a:t>
            </a:r>
            <a:endParaRPr lang="en-US" dirty="0" smtClean="0"/>
          </a:p>
          <a:p>
            <a:r>
              <a:rPr lang="en-US" dirty="0" smtClean="0"/>
              <a:t>Companies to solicit &amp; point of contacts</a:t>
            </a:r>
          </a:p>
          <a:p>
            <a:r>
              <a:rPr lang="en-US" dirty="0" smtClean="0"/>
              <a:t>How to attract quality submissions</a:t>
            </a:r>
          </a:p>
          <a:p>
            <a:r>
              <a:rPr lang="en-US" dirty="0" smtClean="0"/>
              <a:t>How to attract and increase attendance</a:t>
            </a:r>
          </a:p>
          <a:p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35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 on sponsorship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changes</a:t>
            </a:r>
          </a:p>
          <a:p>
            <a:r>
              <a:rPr lang="en-US" dirty="0" smtClean="0"/>
              <a:t>Coordination with publicity and exhibit</a:t>
            </a:r>
          </a:p>
          <a:p>
            <a:r>
              <a:rPr lang="en-US" dirty="0" smtClean="0"/>
              <a:t>Special projects</a:t>
            </a:r>
          </a:p>
          <a:p>
            <a:r>
              <a:rPr lang="en-US" dirty="0" smtClean="0"/>
              <a:t>Companies to solicit &amp; point of contacts</a:t>
            </a:r>
          </a:p>
          <a:p>
            <a:r>
              <a:rPr lang="en-US" dirty="0" smtClean="0"/>
              <a:t>How to attract sponsorship</a:t>
            </a:r>
          </a:p>
          <a:p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38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 on exhibit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changes</a:t>
            </a:r>
          </a:p>
          <a:p>
            <a:r>
              <a:rPr lang="en-US" dirty="0" smtClean="0"/>
              <a:t>Coordination with publicity and sponsorship</a:t>
            </a:r>
          </a:p>
          <a:p>
            <a:r>
              <a:rPr lang="en-US" dirty="0" smtClean="0"/>
              <a:t>Special projects</a:t>
            </a:r>
          </a:p>
          <a:p>
            <a:r>
              <a:rPr lang="en-US" dirty="0" smtClean="0"/>
              <a:t>Companies to solicit &amp; point of contacts</a:t>
            </a:r>
          </a:p>
          <a:p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913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30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174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TPC members by subcommittee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91494"/>
              </p:ext>
            </p:extLst>
          </p:nvPr>
        </p:nvGraphicFramePr>
        <p:xfrm>
          <a:off x="609600" y="990600"/>
          <a:ext cx="7924802" cy="4892040"/>
        </p:xfrm>
        <a:graphic>
          <a:graphicData uri="http://schemas.openxmlformats.org/drawingml/2006/table">
            <a:tbl>
              <a:tblPr/>
              <a:tblGrid>
                <a:gridCol w="4402666"/>
                <a:gridCol w="880534"/>
                <a:gridCol w="880534"/>
                <a:gridCol w="880534"/>
                <a:gridCol w="880534"/>
              </a:tblGrid>
              <a:tr h="122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TPC subcommittees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2013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Analog Circuit Design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Analog Circuits and Techniques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Data Converters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Design Foundations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IC Manufacturing 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Simulation and Modeling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Test, Debug &amp; Reliability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Emerging Technologies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Biomedical, Actuators, MEMS &amp; Sensors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Memory 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System on Chip and 3D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Power Management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Wireless Transceivers and RF Circuits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Wireline Communications and Systems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Steering committee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Total TPC membership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10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8001000" cy="989012"/>
          </a:xfrm>
        </p:spPr>
        <p:txBody>
          <a:bodyPr/>
          <a:lstStyle/>
          <a:p>
            <a:r>
              <a:rPr lang="en-US" dirty="0" smtClean="0"/>
              <a:t>TPC members’ industry </a:t>
            </a:r>
            <a:r>
              <a:rPr lang="en-US" dirty="0"/>
              <a:t>a</a:t>
            </a:r>
            <a:r>
              <a:rPr lang="en-US" dirty="0" smtClean="0"/>
              <a:t>ffiliations (24)</a:t>
            </a:r>
            <a:r>
              <a:rPr lang="en-US" baseline="30000" dirty="0" smtClean="0"/>
              <a:t>[*]</a:t>
            </a:r>
            <a:endParaRPr 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571297"/>
              </p:ext>
            </p:extLst>
          </p:nvPr>
        </p:nvGraphicFramePr>
        <p:xfrm>
          <a:off x="685800" y="1413378"/>
          <a:ext cx="7772400" cy="4031244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4771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Company Name (A – I)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Company Name (I – Z)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Altia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Systems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Inphi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AMD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Intel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Analog Devices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Invensense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ARM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Maxim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Broadcom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Calibri" pitchFamily="34" charset="0"/>
                        </a:rPr>
                        <a:t>Maxlinear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Cadence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NXP Semiconductors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Cirrus Logic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ON Semiconductor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Cortera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Neurotechnologies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Qualcomm 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Crest Semiconductors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Samsung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Epoch Microelectronics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Silicon Laboratories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Global Foundries</a:t>
                      </a:r>
                      <a:endParaRPr lang="en-US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Texas Instruments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IBM T. J. Watson Research Center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dirty="0" smtClean="0">
                          <a:latin typeface="Calibri" pitchFamily="34" charset="0"/>
                        </a:rPr>
                        <a:t>TSMC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867400" y="5499100"/>
            <a:ext cx="2590800" cy="29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schemeClr val="tx1"/>
                </a:solidFill>
              </a:rPr>
              <a:t>[*] 32 in 2015</a:t>
            </a:r>
          </a:p>
        </p:txBody>
      </p:sp>
    </p:spTree>
    <p:extLst>
      <p:ext uri="{BB962C8B-B14F-4D97-AF65-F5344CB8AC3E}">
        <p14:creationId xmlns:p14="http://schemas.microsoft.com/office/powerpoint/2010/main" val="5063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8077200" cy="989012"/>
          </a:xfrm>
        </p:spPr>
        <p:txBody>
          <a:bodyPr/>
          <a:lstStyle/>
          <a:p>
            <a:r>
              <a:rPr lang="en-US" sz="3500" dirty="0" smtClean="0"/>
              <a:t>TPC members’ academia affiliations (36)</a:t>
            </a:r>
            <a:r>
              <a:rPr lang="en-US" sz="3500" baseline="30000" dirty="0" smtClean="0"/>
              <a:t>[*]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363954"/>
              </p:ext>
            </p:extLst>
          </p:nvPr>
        </p:nvGraphicFramePr>
        <p:xfrm>
          <a:off x="685800" y="762000"/>
          <a:ext cx="7772400" cy="54044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86200"/>
                <a:gridCol w="3886200"/>
              </a:tblGrid>
              <a:tr h="3810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Academic institution (A – T)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Academic institution (T – Z)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</a:tr>
              <a:tr h="259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Ain Shams University,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Cairo (Egypt)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Tongji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University, Shanghai (China)</a:t>
                      </a: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Arizona State University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Tsinghua University (China)</a:t>
                      </a:r>
                      <a:endParaRPr lang="en-US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b"/>
                </a:tc>
              </a:tr>
              <a:tr h="2800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Auburn University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UCLA</a:t>
                      </a: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Caltech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UCSD</a:t>
                      </a:r>
                    </a:p>
                  </a:txBody>
                  <a:tcPr marL="9525" marR="9525" marT="9525" marB="0" anchor="b"/>
                </a:tc>
              </a:tr>
              <a:tr h="28003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Case Western Reserve University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British Columbia (Canada)</a:t>
                      </a: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Chinese Academy of Sciences (China)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Bologna (Italy)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b"/>
                </a:tc>
              </a:tr>
              <a:tr h="2800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Columbia University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University College Cork (Ireland)</a:t>
                      </a: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Georgia Tech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Florida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b"/>
                </a:tc>
              </a:tr>
              <a:tr h="203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IIT Madras (India)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Minnesota</a:t>
                      </a:r>
                    </a:p>
                  </a:txBody>
                  <a:tcPr marL="9525" marR="9525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Istanbul TU (Turkey)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University of South Florida</a:t>
                      </a:r>
                      <a:endParaRPr lang="en-US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Kyoto University (Japan)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Tokyo (Japan)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0383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Masdar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IST (India)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Toronto (Canada)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1790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MIT Lincoln Laboratory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Washington</a:t>
                      </a:r>
                    </a:p>
                  </a:txBody>
                  <a:tcPr marL="9525" marR="9525" marT="9525" marB="0" anchor="ctr"/>
                </a:tc>
              </a:tr>
              <a:tr h="23050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National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Chiao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University (Taiwan)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Waterloo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(Canada)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0574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Oregon State University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USC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150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Penn State University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UT Austin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324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Princeton University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UT Dallas</a:t>
                      </a:r>
                      <a:endParaRPr lang="en-US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07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Purdue University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Virginia Tech</a:t>
                      </a:r>
                      <a:endParaRPr lang="en-US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0764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Texas A&amp;M University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715000" y="6477000"/>
            <a:ext cx="2590800" cy="29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smtClean="0">
                <a:solidFill>
                  <a:schemeClr val="tx1"/>
                </a:solidFill>
              </a:rPr>
              <a:t>[*] </a:t>
            </a:r>
            <a:r>
              <a:rPr lang="en-US" sz="1600" b="1" kern="0" dirty="0" smtClean="0">
                <a:solidFill>
                  <a:schemeClr val="tx1"/>
                </a:solidFill>
              </a:rPr>
              <a:t>26 in 2015</a:t>
            </a:r>
          </a:p>
        </p:txBody>
      </p:sp>
    </p:spTree>
    <p:extLst>
      <p:ext uri="{BB962C8B-B14F-4D97-AF65-F5344CB8AC3E}">
        <p14:creationId xmlns:p14="http://schemas.microsoft.com/office/powerpoint/2010/main" val="171430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Circuits and Techniques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358667"/>
              </p:ext>
            </p:extLst>
          </p:nvPr>
        </p:nvGraphicFramePr>
        <p:xfrm>
          <a:off x="609599" y="914400"/>
          <a:ext cx="7848601" cy="4169346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Jorge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Grilo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Maxlinear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Yusuf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Haque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Crest 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Semiconductors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Suyama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Epoch Microelectronics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Jing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Yang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Texas Instruments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Arijit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	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Raychowdhury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Georgia Tech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Nagendra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Krishnapura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IIT Madras (India)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Nan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Sun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UT Austin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Jiangfeng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Wu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Tongji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 University, Shanghai (China)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Fahran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Adil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MIT Lincoln Lab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Sudhakar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Pamarti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UCLA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Emad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Hegazi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Ain Shams University, Cairo (Egypt)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4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7 </a:t>
            </a:r>
          </a:p>
        </p:txBody>
      </p:sp>
    </p:spTree>
    <p:extLst>
      <p:ext uri="{BB962C8B-B14F-4D97-AF65-F5344CB8AC3E}">
        <p14:creationId xmlns:p14="http://schemas.microsoft.com/office/powerpoint/2010/main" val="376522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Converters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365641"/>
              </p:ext>
            </p:extLst>
          </p:nvPr>
        </p:nvGraphicFramePr>
        <p:xfrm>
          <a:off x="609599" y="914400"/>
          <a:ext cx="7848601" cy="3842897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Mohammad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Ranjbar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Inphi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Abhishek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Bandyopadhyay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Analog Devices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Ayman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Shabra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Masdar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IST (UAE)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Dong-Young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Maxim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Mike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Ian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Galton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UCSD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Ivan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O’Connell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College Cork (Ireland)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Khiem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Nguyen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Analog Devices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Nima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Maghari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Florida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Yunzhi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Dong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Analog Devices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5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5 </a:t>
            </a:r>
          </a:p>
        </p:txBody>
      </p:sp>
    </p:spTree>
    <p:extLst>
      <p:ext uri="{BB962C8B-B14F-4D97-AF65-F5344CB8AC3E}">
        <p14:creationId xmlns:p14="http://schemas.microsoft.com/office/powerpoint/2010/main" val="54989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&lt;Sub-</a:t>
            </a:r>
            <a:r>
              <a:rPr lang="en-US" dirty="0" err="1" smtClean="0"/>
              <a:t>comnittee</a:t>
            </a:r>
            <a:r>
              <a:rPr lang="en-US" dirty="0" smtClean="0"/>
              <a:t> members&gt;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slide of your team from backup</a:t>
            </a:r>
          </a:p>
          <a:p>
            <a:r>
              <a:rPr lang="en-US" dirty="0" smtClean="0"/>
              <a:t>Correct chair name if different</a:t>
            </a:r>
          </a:p>
          <a:p>
            <a:r>
              <a:rPr lang="en-US" dirty="0" smtClean="0"/>
              <a:t>Add co-chair nomination</a:t>
            </a:r>
          </a:p>
          <a:p>
            <a:r>
              <a:rPr lang="en-US" dirty="0" smtClean="0"/>
              <a:t>Correct affiliations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373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Foundations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579656"/>
              </p:ext>
            </p:extLst>
          </p:nvPr>
        </p:nvGraphicFramePr>
        <p:xfrm>
          <a:off x="609599" y="914400"/>
          <a:ext cx="7848601" cy="3842897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Chenjie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Gu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Intel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McAndrew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NXP Semiconductors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 (Kevin)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Arizona State University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Visvesh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Sathe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of Washington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Tetsuya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Iizuka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Tokyo (Japan)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Robert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Aitken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Tanya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Nigam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Global Foundries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Swaroop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Gosh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South Florida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Paolo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Miliozzi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Maxlinear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Xin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Lin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Carnegie Mellon University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5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5 </a:t>
            </a:r>
          </a:p>
        </p:txBody>
      </p:sp>
    </p:spTree>
    <p:extLst>
      <p:ext uri="{BB962C8B-B14F-4D97-AF65-F5344CB8AC3E}">
        <p14:creationId xmlns:p14="http://schemas.microsoft.com/office/powerpoint/2010/main" val="182695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Emerging Technologies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07571"/>
              </p:ext>
            </p:extLst>
          </p:nvPr>
        </p:nvGraphicFramePr>
        <p:xfrm>
          <a:off x="609599" y="914400"/>
          <a:ext cx="7848601" cy="4169346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Axel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Thomsen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Cirrus Logic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Rajiv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Joshi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IBM 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T.J</a:t>
                      </a:r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Watson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Paul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Billig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Consultant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Dinesh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Somasekhar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Intel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Muhammad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Khellah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Christophe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Antoine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Analog Devices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Pedram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Mohseni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Case Western Reserve University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Rikky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Muller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Coretera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Neurotechnologies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Marco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Tartagni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Bologna (Italy)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Kaushik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Sengupta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Princeton University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Jerald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Yoo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Masdar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 IST (UAE)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6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5 </a:t>
            </a:r>
          </a:p>
        </p:txBody>
      </p:sp>
    </p:spTree>
    <p:extLst>
      <p:ext uri="{BB962C8B-B14F-4D97-AF65-F5344CB8AC3E}">
        <p14:creationId xmlns:p14="http://schemas.microsoft.com/office/powerpoint/2010/main" val="105490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Management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4864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203495"/>
              </p:ext>
            </p:extLst>
          </p:nvPr>
        </p:nvGraphicFramePr>
        <p:xfrm>
          <a:off x="609599" y="762000"/>
          <a:ext cx="7848601" cy="4609846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3048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6644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Hoi</a:t>
                      </a:r>
                      <a:endParaRPr lang="en-US" sz="16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Lee</a:t>
                      </a:r>
                      <a:endParaRPr lang="en-US" sz="16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UT Dallas</a:t>
                      </a:r>
                      <a:endParaRPr lang="en-US" sz="16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William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McIntyre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Texas Instruments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Olivier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Trescases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Toronto (Canada)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Jeff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Morroni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Texas Instruments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Mike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Mulligan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Silicon Laboratories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Chunlei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Qualcomm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Tufan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Karalar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Istanbul TU (Turkey)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Aaron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Grenat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AMD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Stefano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Pietri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NXP Semiconductors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Bin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Shao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Analog Devices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Ke-Horng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Chen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National </a:t>
                      </a:r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Chiao</a:t>
                      </a:r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 Tung University (Taiwan)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Mingoo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Seok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Columbia University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Mehdi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Kiani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Penn State University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Hanh-</a:t>
                      </a:r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Phuc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Le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Colorado, Boulder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Eric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Soenen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TSMC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4864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8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7 </a:t>
            </a:r>
          </a:p>
        </p:txBody>
      </p:sp>
    </p:spTree>
    <p:extLst>
      <p:ext uri="{BB962C8B-B14F-4D97-AF65-F5344CB8AC3E}">
        <p14:creationId xmlns:p14="http://schemas.microsoft.com/office/powerpoint/2010/main" val="134422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Transceivers and RF Circuits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995830"/>
              </p:ext>
            </p:extLst>
          </p:nvPr>
        </p:nvGraphicFramePr>
        <p:xfrm>
          <a:off x="609599" y="914400"/>
          <a:ext cx="7848601" cy="4169346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Julian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Tham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Broadcom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 Foster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Auburn University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Alireza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Shirvani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Invensense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Yanjie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Georgia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Woogeun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Rhee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Tsinghua University (China)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Swaminathan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Sankaran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Texas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Instruments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Hossein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Lavasani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Qualcomm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John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Long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Waterloo (Canada)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KJ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Koh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Virginia Tech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Peter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Kinget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Columbia University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5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6 </a:t>
            </a:r>
          </a:p>
        </p:txBody>
      </p:sp>
    </p:spTree>
    <p:extLst>
      <p:ext uri="{BB962C8B-B14F-4D97-AF65-F5344CB8AC3E}">
        <p14:creationId xmlns:p14="http://schemas.microsoft.com/office/powerpoint/2010/main" val="26238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Wireline Communications and Systems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855177"/>
              </p:ext>
            </p:extLst>
          </p:nvPr>
        </p:nvGraphicFramePr>
        <p:xfrm>
          <a:off x="609599" y="914400"/>
          <a:ext cx="7848601" cy="4169346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Samuel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Palermo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Texas </a:t>
                      </a:r>
                      <a:r>
                        <a:rPr 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A&amp;M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Shahriar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Mirabbasi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of British Columbia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Naviasky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Cadence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Gerrit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 Besten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NXP Semiconductors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Broadcom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Byunghoo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Jung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Purdue University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Mohammad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Hekmat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Samsung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Tod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Dickson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IBM T.J. Watson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Sudip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Shekhar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British Columbia</a:t>
                      </a:r>
                      <a:endParaRPr lang="en-US" sz="18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Ion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Tesu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Silicon Laboratories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Yannick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Leclercq</a:t>
                      </a:r>
                      <a:endParaRPr lang="en-US" sz="1800" b="0" i="0" u="none" strike="noStrike" baseline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Intel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8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3 </a:t>
            </a:r>
          </a:p>
        </p:txBody>
      </p:sp>
    </p:spTree>
    <p:extLst>
      <p:ext uri="{BB962C8B-B14F-4D97-AF65-F5344CB8AC3E}">
        <p14:creationId xmlns:p14="http://schemas.microsoft.com/office/powerpoint/2010/main" val="21705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4363" y="2362200"/>
            <a:ext cx="5354637" cy="177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701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opics &amp; solicited papers/authors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36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nvited paper, tutorials topics/authors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48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 for keynote speakers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0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 for luncheon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07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 for </a:t>
            </a:r>
            <a:r>
              <a:rPr lang="en-US" dirty="0" err="1" smtClean="0"/>
              <a:t>ed</a:t>
            </a:r>
            <a:r>
              <a:rPr lang="en-US" dirty="0" smtClean="0"/>
              <a:t>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</a:p>
          <a:p>
            <a:r>
              <a:rPr lang="en-US" dirty="0" smtClean="0"/>
              <a:t>People</a:t>
            </a:r>
          </a:p>
          <a:p>
            <a:r>
              <a:rPr lang="en-US" dirty="0" smtClean="0"/>
              <a:t>Time</a:t>
            </a:r>
          </a:p>
          <a:p>
            <a:r>
              <a:rPr lang="en-US" dirty="0" smtClean="0"/>
              <a:t>Consider quality, attendance, synergy with rest of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42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 for panels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</a:p>
          <a:p>
            <a:r>
              <a:rPr lang="en-US" dirty="0" smtClean="0"/>
              <a:t>People</a:t>
            </a:r>
          </a:p>
          <a:p>
            <a:r>
              <a:rPr lang="en-US" dirty="0" smtClean="0"/>
              <a:t>Time</a:t>
            </a:r>
          </a:p>
          <a:p>
            <a:r>
              <a:rPr lang="en-US" dirty="0" smtClean="0"/>
              <a:t>Consider quality, attendance, synergy with rest of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29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 for forums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</a:p>
          <a:p>
            <a:r>
              <a:rPr lang="en-US" dirty="0" smtClean="0"/>
              <a:t>People</a:t>
            </a:r>
          </a:p>
          <a:p>
            <a:r>
              <a:rPr lang="en-US" dirty="0" smtClean="0"/>
              <a:t>Time</a:t>
            </a:r>
          </a:p>
          <a:p>
            <a:r>
              <a:rPr lang="en-US" dirty="0" smtClean="0"/>
              <a:t>Consider quality, attendance, synergy with rest of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30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19973</TotalTime>
  <Words>1046</Words>
  <Application>Microsoft Macintosh PowerPoint</Application>
  <PresentationFormat>On-screen Show (4:3)</PresentationFormat>
  <Paragraphs>477</Paragraphs>
  <Slides>25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Calibri</vt:lpstr>
      <vt:lpstr>Tahoma</vt:lpstr>
      <vt:lpstr>Times New Roman</vt:lpstr>
      <vt:lpstr>Wingdings</vt:lpstr>
      <vt:lpstr>Arial</vt:lpstr>
      <vt:lpstr>Default Design</vt:lpstr>
      <vt:lpstr>Document</vt:lpstr>
      <vt:lpstr>CICC 2017 Technical Program Committee Meeting  (TPC-1) </vt:lpstr>
      <vt:lpstr>&lt;Sub-comnittee members&gt; </vt:lpstr>
      <vt:lpstr>Topics &amp; solicited papers/authors</vt:lpstr>
      <vt:lpstr>Invited paper, tutorials topics/authors</vt:lpstr>
      <vt:lpstr>Suggestion for keynote speakers</vt:lpstr>
      <vt:lpstr>Suggestion for luncheon presentation</vt:lpstr>
      <vt:lpstr>Suggestion for ed sessions</vt:lpstr>
      <vt:lpstr>Suggestion for panels</vt:lpstr>
      <vt:lpstr>Suggestion for forums</vt:lpstr>
      <vt:lpstr>Suggestion on publicity</vt:lpstr>
      <vt:lpstr>Suggestion on sponsorship</vt:lpstr>
      <vt:lpstr>Suggestions on exhibit</vt:lpstr>
      <vt:lpstr>Action Items</vt:lpstr>
      <vt:lpstr>BACKUP</vt:lpstr>
      <vt:lpstr>TPC members by subcommittee</vt:lpstr>
      <vt:lpstr>TPC members’ industry affiliations (24)[*]</vt:lpstr>
      <vt:lpstr>TPC members’ academia affiliations (36)[*]</vt:lpstr>
      <vt:lpstr>Analog Circuits and Techniques</vt:lpstr>
      <vt:lpstr>Data Converters</vt:lpstr>
      <vt:lpstr>Design Foundations</vt:lpstr>
      <vt:lpstr>Emerging Technologies</vt:lpstr>
      <vt:lpstr>Power Management</vt:lpstr>
      <vt:lpstr>Wireless Transceivers and RF Circuits</vt:lpstr>
      <vt:lpstr>Wireline Communications and Systems</vt:lpstr>
      <vt:lpstr>PowerPoint Presentation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Kinget</dc:creator>
  <cp:lastModifiedBy>Alessandro Piovaccari</cp:lastModifiedBy>
  <cp:revision>886</cp:revision>
  <dcterms:modified xsi:type="dcterms:W3CDTF">2016-09-23T16:10:41Z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