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vml" ContentType="application/vnd.openxmlformats-officedocument.vmlDrawing"/>
  <Default Extension="rels" ContentType="application/vnd.openxmlformats-package.relationships+xml"/>
  <Default Extension="emf" ContentType="image/x-em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"/>
  </p:notesMasterIdLst>
  <p:sldIdLst>
    <p:sldId id="753" r:id="rId2"/>
    <p:sldId id="754" r:id="rId3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F8"/>
    <a:srgbClr val="CDCDEC"/>
    <a:srgbClr val="2F549D"/>
    <a:srgbClr val="E8E8EF"/>
    <a:srgbClr val="CDCDDE"/>
    <a:srgbClr val="2C59B2"/>
    <a:srgbClr val="2C72B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608"/>
    <p:restoredTop sz="94660"/>
  </p:normalViewPr>
  <p:slideViewPr>
    <p:cSldViewPr>
      <p:cViewPr varScale="1">
        <p:scale>
          <a:sx n="100" d="100"/>
          <a:sy n="100" d="100"/>
        </p:scale>
        <p:origin x="704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536"/>
    </p:cViewPr>
  </p:sorterViewPr>
  <p:notesViewPr>
    <p:cSldViewPr>
      <p:cViewPr varScale="1">
        <p:scale>
          <a:sx n="82" d="100"/>
          <a:sy n="82" d="100"/>
        </p:scale>
        <p:origin x="-23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523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0266D9C-BE36-4B62-A26A-C54B441B8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79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8"/>
            <a:ext cx="2055813" cy="6127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8"/>
            <a:ext cx="6019800" cy="6127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1141412"/>
          </a:xfrm>
        </p:spPr>
        <p:txBody>
          <a:bodyPr/>
          <a:lstStyle>
            <a:lvl1pPr algn="ctr"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98901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9"/>
          </a:xfrm>
        </p:spPr>
        <p:txBody>
          <a:bodyPr/>
          <a:lstStyle>
            <a:lvl1pPr>
              <a:spcBef>
                <a:spcPts val="300"/>
              </a:spcBef>
              <a:defRPr sz="2500"/>
            </a:lvl1pPr>
            <a:lvl2pPr>
              <a:spcBef>
                <a:spcPts val="300"/>
              </a:spcBef>
              <a:defRPr sz="2200"/>
            </a:lvl2pPr>
            <a:lvl3pPr>
              <a:spcBef>
                <a:spcPts val="300"/>
              </a:spcBef>
              <a:defRPr sz="2000"/>
            </a:lvl3pPr>
            <a:lvl4pPr>
              <a:spcBef>
                <a:spcPts val="300"/>
              </a:spcBef>
              <a:defRPr sz="2000"/>
            </a:lvl4pPr>
            <a:lvl5pPr>
              <a:spcBef>
                <a:spcPts val="300"/>
              </a:spcBef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Microsoft_Word_97_-_2004_Document1.doc"/><Relationship Id="rId16" Type="http://schemas.openxmlformats.org/officeDocument/2006/relationships/image" Target="../media/image1.emf"/><Relationship Id="rId17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88"/>
            <a:ext cx="77708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8013" cy="4910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162800" y="6226175"/>
            <a:ext cx="1600200" cy="263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 smtClean="0">
                <a:solidFill>
                  <a:srgbClr val="000000"/>
                </a:solidFill>
                <a:latin typeface="Tahoma" charset="0"/>
              </a:rPr>
              <a:t>2/20/2015</a:t>
            </a: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	</a:t>
            </a:r>
            <a:fld id="{09177AD7-394F-4F74-A34E-0216D5092B85}" type="slidenum">
              <a:rPr lang="en-GB" sz="1000">
                <a:solidFill>
                  <a:srgbClr val="000000"/>
                </a:solidFill>
                <a:latin typeface="Tahoma" charset="0"/>
              </a:rPr>
              <a:pPr>
                <a:buFont typeface="Tahoma" charset="0"/>
                <a:buNone/>
                <a:tabLst>
                  <a:tab pos="0" algn="l"/>
                  <a:tab pos="1371600" algn="r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 dirty="0">
              <a:solidFill>
                <a:srgbClr val="000000"/>
              </a:solidFill>
              <a:latin typeface="Tahoma" charset="0"/>
            </a:endParaRPr>
          </a:p>
          <a:p>
            <a:pPr algn="r"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667000" y="6226175"/>
          <a:ext cx="38719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6" name="Document" r:id="rId15" imgW="5491805" imgH="795404" progId="Word.Document.8">
                  <p:embed/>
                </p:oleObj>
              </mc:Choice>
              <mc:Fallback>
                <p:oleObj name="Document" r:id="rId15" imgW="5491805" imgH="795404" progId="Word.Document.8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226175"/>
                        <a:ext cx="38719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" y="6226175"/>
            <a:ext cx="167640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9pPr>
    </p:titleStyle>
    <p:bodyStyle>
      <a:lvl1pPr marL="347663" indent="-347663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•"/>
        <a:defRPr sz="2800">
          <a:solidFill>
            <a:srgbClr val="000000"/>
          </a:solidFill>
          <a:latin typeface="Calibri" pitchFamily="34" charset="0"/>
          <a:ea typeface="+mn-ea"/>
          <a:cs typeface="+mn-cs"/>
        </a:defRPr>
      </a:lvl1pPr>
      <a:lvl2pPr marL="800100" indent="-338138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2pPr>
      <a:lvl3pPr marL="1263650" indent="-34925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3pPr>
      <a:lvl4pPr marL="171926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4pPr>
      <a:lvl5pPr marL="21764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5pPr>
      <a:lvl6pPr marL="26336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6pPr>
      <a:lvl7pPr marL="30908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7pPr>
      <a:lvl8pPr marL="35480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8pPr>
      <a:lvl9pPr marL="40052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questionnaire feedback – Topics (1)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29200"/>
          </a:xfrm>
        </p:spPr>
        <p:txBody>
          <a:bodyPr/>
          <a:lstStyle/>
          <a:p>
            <a:r>
              <a:rPr lang="en-US" b="1" dirty="0" smtClean="0"/>
              <a:t>Improve focus on</a:t>
            </a:r>
          </a:p>
          <a:p>
            <a:pPr lvl="1"/>
            <a:r>
              <a:rPr lang="en-US" dirty="0" smtClean="0"/>
              <a:t>Power Management</a:t>
            </a:r>
          </a:p>
          <a:p>
            <a:pPr lvl="1"/>
            <a:r>
              <a:rPr lang="en-US" dirty="0" smtClean="0"/>
              <a:t>Switched cap power converters</a:t>
            </a:r>
          </a:p>
          <a:p>
            <a:pPr lvl="1"/>
            <a:r>
              <a:rPr lang="en-US" dirty="0" smtClean="0"/>
              <a:t>Sensors &amp; biomedical</a:t>
            </a:r>
          </a:p>
          <a:p>
            <a:pPr lvl="1"/>
            <a:r>
              <a:rPr lang="en-US" dirty="0" smtClean="0"/>
              <a:t>Emerging technologies</a:t>
            </a:r>
          </a:p>
          <a:p>
            <a:pPr lvl="1"/>
            <a:r>
              <a:rPr lang="en-US" dirty="0" smtClean="0"/>
              <a:t>Ultra-low power</a:t>
            </a:r>
          </a:p>
          <a:p>
            <a:r>
              <a:rPr lang="en-US" b="1" dirty="0" smtClean="0"/>
              <a:t>Emerging applications</a:t>
            </a:r>
          </a:p>
          <a:p>
            <a:pPr lvl="1"/>
            <a:r>
              <a:rPr lang="en-US" dirty="0" smtClean="0"/>
              <a:t>Sensor technology for health and resources management</a:t>
            </a:r>
          </a:p>
          <a:p>
            <a:pPr lvl="1"/>
            <a:r>
              <a:rPr lang="en-US" dirty="0" smtClean="0"/>
              <a:t>Chip architecture for AI, cognitive computing, machine learning</a:t>
            </a:r>
          </a:p>
          <a:p>
            <a:pPr lvl="1"/>
            <a:r>
              <a:rPr lang="en-US" dirty="0" smtClean="0"/>
              <a:t>Ultra low-power biomedical design</a:t>
            </a:r>
          </a:p>
          <a:p>
            <a:pPr lvl="1"/>
            <a:r>
              <a:rPr lang="en-US" dirty="0" smtClean="0"/>
              <a:t>Hardware oriented security</a:t>
            </a:r>
          </a:p>
          <a:p>
            <a:pPr lvl="1"/>
            <a:r>
              <a:rPr lang="en-US" dirty="0" smtClean="0"/>
              <a:t> Advanced automotive applications</a:t>
            </a:r>
          </a:p>
          <a:p>
            <a:pPr lvl="1"/>
            <a:r>
              <a:rPr lang="en-US" dirty="0" smtClean="0"/>
              <a:t>Energy scavenging and harvesting</a:t>
            </a:r>
            <a:endParaRPr lang="en-US" dirty="0" smtClean="0"/>
          </a:p>
          <a:p>
            <a:pPr lvl="1"/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63615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questionnaire feedback – Topics (2)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29200"/>
          </a:xfrm>
        </p:spPr>
        <p:txBody>
          <a:bodyPr/>
          <a:lstStyle/>
          <a:p>
            <a:r>
              <a:rPr lang="en-US" b="1" dirty="0"/>
              <a:t>Other dimensions</a:t>
            </a:r>
          </a:p>
          <a:p>
            <a:pPr lvl="1"/>
            <a:r>
              <a:rPr lang="en-US" dirty="0"/>
              <a:t>Material electronics (graphene, </a:t>
            </a:r>
            <a:r>
              <a:rPr lang="is-IS" dirty="0"/>
              <a:t>…)</a:t>
            </a:r>
          </a:p>
          <a:p>
            <a:pPr lvl="1"/>
            <a:r>
              <a:rPr lang="is-IS" dirty="0"/>
              <a:t>3D printed sensors</a:t>
            </a:r>
          </a:p>
          <a:p>
            <a:pPr lvl="1"/>
            <a:r>
              <a:rPr lang="is-IS" dirty="0"/>
              <a:t>GaN reliability</a:t>
            </a:r>
          </a:p>
          <a:p>
            <a:pPr lvl="1"/>
            <a:r>
              <a:rPr lang="is-IS" dirty="0"/>
              <a:t>Technologies for on-chip large L &amp; C </a:t>
            </a:r>
            <a:r>
              <a:rPr lang="is-IS" dirty="0" smtClean="0"/>
              <a:t>components</a:t>
            </a:r>
          </a:p>
          <a:p>
            <a:pPr lvl="1"/>
            <a:r>
              <a:rPr lang="is-IS" dirty="0" smtClean="0"/>
              <a:t>New hybrid device technologies, like silicon photonics</a:t>
            </a:r>
          </a:p>
          <a:p>
            <a:r>
              <a:rPr lang="en-US" b="1" dirty="0" smtClean="0"/>
              <a:t>Pushing the envelope</a:t>
            </a:r>
          </a:p>
          <a:p>
            <a:pPr lvl="1"/>
            <a:r>
              <a:rPr lang="en-US" dirty="0" smtClean="0"/>
              <a:t>5G &amp; massive MIMO applications</a:t>
            </a:r>
          </a:p>
          <a:p>
            <a:pPr lvl="1"/>
            <a:r>
              <a:rPr lang="en-US" dirty="0" smtClean="0"/>
              <a:t>mm-wave &amp; THz circuits and systems</a:t>
            </a:r>
            <a:endParaRPr lang="en-US" dirty="0"/>
          </a:p>
          <a:p>
            <a:pPr lvl="1"/>
            <a:endParaRPr lang="en-US" b="1" dirty="0" smtClean="0"/>
          </a:p>
          <a:p>
            <a:pPr lvl="1"/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7574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19794</TotalTime>
  <Words>109</Words>
  <Application>Microsoft Macintosh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Calibri</vt:lpstr>
      <vt:lpstr>Tahoma</vt:lpstr>
      <vt:lpstr>Times New Roman</vt:lpstr>
      <vt:lpstr>Wingdings</vt:lpstr>
      <vt:lpstr>Arial</vt:lpstr>
      <vt:lpstr>Default Design</vt:lpstr>
      <vt:lpstr>Document</vt:lpstr>
      <vt:lpstr>TPC questionnaire feedback – Topics (1) </vt:lpstr>
      <vt:lpstr>TPC questionnaire feedback – Topics (2)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Kinget</dc:creator>
  <cp:lastModifiedBy>Alessandro Piovaccari</cp:lastModifiedBy>
  <cp:revision>863</cp:revision>
  <dcterms:modified xsi:type="dcterms:W3CDTF">2016-09-23T02:17:05Z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