
<file path=[Content_Types].xml><?xml version="1.0" encoding="utf-8"?>
<Types xmlns="http://schemas.openxmlformats.org/package/2006/content-types">
  <Default Extension="xml" ContentType="application/xml"/>
  <Default Extension="doc" ContentType="application/msword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bin" ContentType="application/vnd.openxmlformats-officedocument.oleObjec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16"/>
  </p:notesMasterIdLst>
  <p:sldIdLst>
    <p:sldId id="748" r:id="rId2"/>
    <p:sldId id="749" r:id="rId3"/>
    <p:sldId id="750" r:id="rId4"/>
    <p:sldId id="751" r:id="rId5"/>
    <p:sldId id="731" r:id="rId6"/>
    <p:sldId id="732" r:id="rId7"/>
    <p:sldId id="733" r:id="rId8"/>
    <p:sldId id="736" r:id="rId9"/>
    <p:sldId id="753" r:id="rId10"/>
    <p:sldId id="754" r:id="rId11"/>
    <p:sldId id="755" r:id="rId12"/>
    <p:sldId id="758" r:id="rId13"/>
    <p:sldId id="757" r:id="rId14"/>
    <p:sldId id="756" r:id="rId15"/>
  </p:sldIdLst>
  <p:sldSz cx="9144000" cy="6858000" type="screen4x3"/>
  <p:notesSz cx="6858000" cy="9144000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E8F8"/>
    <a:srgbClr val="CDCDEC"/>
    <a:srgbClr val="2F549D"/>
    <a:srgbClr val="E8E8EF"/>
    <a:srgbClr val="CDCDDE"/>
    <a:srgbClr val="2C59B2"/>
    <a:srgbClr val="2C72B2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78"/>
    <p:restoredTop sz="86426"/>
  </p:normalViewPr>
  <p:slideViewPr>
    <p:cSldViewPr>
      <p:cViewPr varScale="1">
        <p:scale>
          <a:sx n="100" d="100"/>
          <a:sy n="100" d="100"/>
        </p:scale>
        <p:origin x="1400" y="16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13536"/>
    </p:cViewPr>
  </p:sorterViewPr>
  <p:notesViewPr>
    <p:cSldViewPr>
      <p:cViewPr varScale="1">
        <p:scale>
          <a:sx n="82" d="100"/>
          <a:sy n="82" d="100"/>
        </p:scale>
        <p:origin x="-2340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notesMaster" Target="notesMasters/notesMaster1.xml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70213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70212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5237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0413" cy="342741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4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70213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70212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0266D9C-BE36-4B62-A26A-C54B441B8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7949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88"/>
            <a:ext cx="2055813" cy="6127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88"/>
            <a:ext cx="6019800" cy="6127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1141412"/>
          </a:xfrm>
        </p:spPr>
        <p:txBody>
          <a:bodyPr/>
          <a:lstStyle>
            <a:lvl1pPr algn="ctr"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98901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9"/>
          </a:xfrm>
        </p:spPr>
        <p:txBody>
          <a:bodyPr/>
          <a:lstStyle>
            <a:lvl1pPr>
              <a:spcBef>
                <a:spcPts val="300"/>
              </a:spcBef>
              <a:defRPr sz="2500"/>
            </a:lvl1pPr>
            <a:lvl2pPr>
              <a:spcBef>
                <a:spcPts val="300"/>
              </a:spcBef>
              <a:defRPr sz="2200"/>
            </a:lvl2pPr>
            <a:lvl3pPr>
              <a:spcBef>
                <a:spcPts val="300"/>
              </a:spcBef>
              <a:defRPr sz="2000"/>
            </a:lvl3pPr>
            <a:lvl4pPr>
              <a:spcBef>
                <a:spcPts val="300"/>
              </a:spcBef>
              <a:defRPr sz="2000"/>
            </a:lvl4pPr>
            <a:lvl5pPr>
              <a:spcBef>
                <a:spcPts val="300"/>
              </a:spcBef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7013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4963"/>
            <a:ext cx="40386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vmlDrawing" Target="../drawings/vmlDrawing1.vml"/><Relationship Id="rId15" Type="http://schemas.openxmlformats.org/officeDocument/2006/relationships/oleObject" Target="../embeddings/oleObject1.bin"/><Relationship Id="rId16" Type="http://schemas.openxmlformats.org/officeDocument/2006/relationships/oleObject" Target="../embeddings/Microsoft_Word_97_-_2004_Document1.doc"/><Relationship Id="rId17" Type="http://schemas.openxmlformats.org/officeDocument/2006/relationships/image" Target="../media/image1.emf"/><Relationship Id="rId18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88"/>
            <a:ext cx="7770813" cy="11414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8013" cy="4910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outline text format</a:t>
            </a:r>
          </a:p>
          <a:p>
            <a:pPr lvl="1"/>
            <a:r>
              <a:rPr lang="en-GB" dirty="0" smtClean="0"/>
              <a:t>Second Outline Level</a:t>
            </a:r>
          </a:p>
          <a:p>
            <a:pPr lvl="2"/>
            <a:r>
              <a:rPr lang="en-GB" dirty="0" smtClean="0"/>
              <a:t>Third Outline Level</a:t>
            </a:r>
          </a:p>
          <a:p>
            <a:pPr lvl="3"/>
            <a:r>
              <a:rPr lang="en-GB" dirty="0" smtClean="0"/>
              <a:t>Fourth Outline Level</a:t>
            </a:r>
          </a:p>
          <a:p>
            <a:pPr lvl="4"/>
            <a:r>
              <a:rPr lang="en-GB" dirty="0" smtClean="0"/>
              <a:t>Fifth Outline Level</a:t>
            </a:r>
          </a:p>
          <a:p>
            <a:pPr lvl="4"/>
            <a:r>
              <a:rPr lang="en-GB" dirty="0" smtClean="0"/>
              <a:t>Sixth Outline Level</a:t>
            </a:r>
          </a:p>
          <a:p>
            <a:pPr lvl="4"/>
            <a:r>
              <a:rPr lang="en-GB" dirty="0" smtClean="0"/>
              <a:t>Seventh Outline Level</a:t>
            </a:r>
          </a:p>
          <a:p>
            <a:pPr lvl="4"/>
            <a:r>
              <a:rPr lang="en-GB" dirty="0" smtClean="0"/>
              <a:t>Eighth Outline Level</a:t>
            </a:r>
          </a:p>
          <a:p>
            <a:pPr lvl="4"/>
            <a:r>
              <a:rPr lang="en-GB" dirty="0" smtClean="0"/>
              <a:t>Ninth Outline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7162800" y="6226175"/>
            <a:ext cx="1600200" cy="2635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 smtClean="0">
                <a:solidFill>
                  <a:srgbClr val="000000"/>
                </a:solidFill>
                <a:latin typeface="Tahoma" charset="0"/>
              </a:rPr>
              <a:t>9/23/2016</a:t>
            </a: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	</a:t>
            </a:r>
            <a:fld id="{09177AD7-394F-4F74-A34E-0216D5092B85}" type="slidenum">
              <a:rPr lang="en-GB" sz="1000">
                <a:solidFill>
                  <a:srgbClr val="000000"/>
                </a:solidFill>
                <a:latin typeface="Tahoma" charset="0"/>
              </a:rPr>
              <a:pPr>
                <a:buFont typeface="Tahoma" charset="0"/>
                <a:buNone/>
                <a:tabLst>
                  <a:tab pos="0" algn="l"/>
                  <a:tab pos="1371600" algn="r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000" dirty="0">
              <a:solidFill>
                <a:srgbClr val="000000"/>
              </a:solidFill>
              <a:latin typeface="Tahoma" charset="0"/>
            </a:endParaRPr>
          </a:p>
          <a:p>
            <a:pPr algn="r"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 </a:t>
            </a:r>
          </a:p>
        </p:txBody>
      </p:sp>
      <p:graphicFrame>
        <p:nvGraphicFramePr>
          <p:cNvPr id="1026" name="Object 8"/>
          <p:cNvGraphicFramePr>
            <a:graphicFrameLocks noChangeAspect="1"/>
          </p:cNvGraphicFramePr>
          <p:nvPr/>
        </p:nvGraphicFramePr>
        <p:xfrm>
          <a:off x="2667000" y="6226175"/>
          <a:ext cx="3871913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27" name="Document" r:id="rId16" imgW="5491805" imgH="795404" progId="Word.Document.8">
                  <p:embed/>
                </p:oleObj>
              </mc:Choice>
              <mc:Fallback>
                <p:oleObj name="Document" r:id="rId16" imgW="5491805" imgH="795404" progId="Word.Document.8">
                  <p:embed/>
                  <p:pic>
                    <p:nvPicPr>
                      <p:cNvPr id="0" name="Picture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67000" y="6226175"/>
                        <a:ext cx="3871913" cy="5556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1031" name="Picture 9"/>
          <p:cNvPicPr>
            <a:picLocks noChangeAspect="1" noChangeArrowheads="1"/>
          </p:cNvPicPr>
          <p:nvPr userDrawn="1"/>
        </p:nvPicPr>
        <p:blipFill>
          <a:blip r:embed="rId18" cstate="print"/>
          <a:srcRect/>
          <a:stretch>
            <a:fillRect/>
          </a:stretch>
        </p:blipFill>
        <p:spPr bwMode="auto">
          <a:xfrm>
            <a:off x="457200" y="6226175"/>
            <a:ext cx="1676400" cy="555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hf sldNum="0" hdr="0" ftr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5pPr>
      <a:lvl6pPr marL="4572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6pPr>
      <a:lvl7pPr marL="9144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7pPr>
      <a:lvl8pPr marL="13716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8pPr>
      <a:lvl9pPr marL="18288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9pPr>
    </p:titleStyle>
    <p:bodyStyle>
      <a:lvl1pPr marL="347663" indent="-347663" algn="l" defTabSz="457200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•"/>
        <a:defRPr sz="2800">
          <a:solidFill>
            <a:srgbClr val="000000"/>
          </a:solidFill>
          <a:latin typeface="Calibri" pitchFamily="34" charset="0"/>
          <a:ea typeface="+mn-ea"/>
          <a:cs typeface="+mn-cs"/>
        </a:defRPr>
      </a:lvl1pPr>
      <a:lvl2pPr marL="800100" indent="-338138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2pPr>
      <a:lvl3pPr marL="1263650" indent="-349250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3pPr>
      <a:lvl4pPr marL="1719263" indent="-341313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4pPr>
      <a:lvl5pPr marL="21764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5pPr>
      <a:lvl6pPr marL="26336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6pPr>
      <a:lvl7pPr marL="30908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7pPr>
      <a:lvl8pPr marL="35480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8pPr>
      <a:lvl9pPr marL="40052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ounded Rectangle 10"/>
          <p:cNvSpPr>
            <a:spLocks noChangeArrowheads="1"/>
          </p:cNvSpPr>
          <p:nvPr/>
        </p:nvSpPr>
        <p:spPr bwMode="auto">
          <a:xfrm>
            <a:off x="381000" y="838200"/>
            <a:ext cx="8305800" cy="2438400"/>
          </a:xfrm>
          <a:prstGeom prst="roundRect">
            <a:avLst>
              <a:gd name="adj" fmla="val 16667"/>
            </a:avLst>
          </a:prstGeom>
          <a:solidFill>
            <a:srgbClr val="CDCDDE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algn="ctr"/>
            <a:endParaRPr lang="en-US" dirty="0"/>
          </a:p>
          <a:p>
            <a:pPr algn="ctr"/>
            <a:r>
              <a:rPr lang="en-US" b="1" u="sng" dirty="0">
                <a:solidFill>
                  <a:srgbClr val="000000"/>
                </a:solidFill>
              </a:rPr>
              <a:t>ORGANIZATIONAL COMMITTEE</a:t>
            </a:r>
          </a:p>
          <a:p>
            <a:pPr algn="ctr"/>
            <a:r>
              <a:rPr lang="en-US" b="1" dirty="0">
                <a:solidFill>
                  <a:srgbClr val="000000"/>
                </a:solidFill>
              </a:rPr>
              <a:t>Steering Committee + Chairs of </a:t>
            </a:r>
            <a:r>
              <a:rPr lang="en-US" b="1" dirty="0" smtClean="0">
                <a:solidFill>
                  <a:srgbClr val="000000"/>
                </a:solidFill>
              </a:rPr>
              <a:t>best paper, educational </a:t>
            </a:r>
            <a:r>
              <a:rPr lang="en-US" b="1" dirty="0">
                <a:solidFill>
                  <a:srgbClr val="000000"/>
                </a:solidFill>
              </a:rPr>
              <a:t>sessions, </a:t>
            </a:r>
            <a:r>
              <a:rPr lang="en-US" b="1" dirty="0" smtClean="0">
                <a:solidFill>
                  <a:srgbClr val="000000"/>
                </a:solidFill>
              </a:rPr>
              <a:t>exhibits, forums/panels</a:t>
            </a:r>
            <a:r>
              <a:rPr lang="en-US" b="1" dirty="0">
                <a:solidFill>
                  <a:srgbClr val="000000"/>
                </a:solidFill>
              </a:rPr>
              <a:t>, </a:t>
            </a:r>
            <a:r>
              <a:rPr lang="en-US" b="1" dirty="0" smtClean="0">
                <a:solidFill>
                  <a:srgbClr val="000000"/>
                </a:solidFill>
              </a:rPr>
              <a:t>publicity, sponsorships &amp; special projects subcommittees</a:t>
            </a:r>
            <a:endParaRPr lang="en-US" dirty="0"/>
          </a:p>
        </p:txBody>
      </p:sp>
      <p:sp>
        <p:nvSpPr>
          <p:cNvPr id="921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CICC organization</a:t>
            </a:r>
          </a:p>
        </p:txBody>
      </p:sp>
      <p:sp>
        <p:nvSpPr>
          <p:cNvPr id="9220" name="Rounded Rectangle 9"/>
          <p:cNvSpPr>
            <a:spLocks noChangeArrowheads="1"/>
          </p:cNvSpPr>
          <p:nvPr/>
        </p:nvSpPr>
        <p:spPr bwMode="auto">
          <a:xfrm>
            <a:off x="533400" y="1066800"/>
            <a:ext cx="8001000" cy="990600"/>
          </a:xfrm>
          <a:prstGeom prst="roundRect">
            <a:avLst>
              <a:gd name="adj" fmla="val 16667"/>
            </a:avLst>
          </a:prstGeom>
          <a:solidFill>
            <a:srgbClr val="2C59B2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 algn="ctr"/>
            <a:r>
              <a:rPr lang="en-US" b="1" u="sng"/>
              <a:t>STEERING COMMITTEE</a:t>
            </a:r>
          </a:p>
          <a:p>
            <a:pPr algn="ctr"/>
            <a:r>
              <a:rPr lang="en-US"/>
              <a:t>Technical program chair, conference chair, general chair, past 3 general chairs, and conference administrator </a:t>
            </a:r>
          </a:p>
          <a:p>
            <a:pPr algn="ctr"/>
            <a:endParaRPr lang="en-US"/>
          </a:p>
        </p:txBody>
      </p:sp>
      <p:sp>
        <p:nvSpPr>
          <p:cNvPr id="9221" name="Rounded Rectangle 11"/>
          <p:cNvSpPr>
            <a:spLocks noChangeArrowheads="1"/>
          </p:cNvSpPr>
          <p:nvPr/>
        </p:nvSpPr>
        <p:spPr bwMode="auto">
          <a:xfrm>
            <a:off x="381000" y="3429000"/>
            <a:ext cx="3810000" cy="2590800"/>
          </a:xfrm>
          <a:prstGeom prst="roundRect">
            <a:avLst>
              <a:gd name="adj" fmla="val 16667"/>
            </a:avLst>
          </a:prstGeom>
          <a:solidFill>
            <a:srgbClr val="CDCDDE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 marL="174625" indent="-174625" algn="ctr"/>
            <a:r>
              <a:rPr lang="en-US" sz="1400" b="1" u="sng" dirty="0">
                <a:solidFill>
                  <a:srgbClr val="000000"/>
                </a:solidFill>
              </a:rPr>
              <a:t>Technical Program subcommittees</a:t>
            </a: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endParaRPr lang="en-US" sz="1400" b="1" dirty="0" smtClean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Analog </a:t>
            </a:r>
            <a:r>
              <a:rPr lang="en-US" sz="1400" b="1" dirty="0">
                <a:solidFill>
                  <a:schemeClr val="tx1"/>
                </a:solidFill>
                <a:latin typeface="Calibri" pitchFamily="34" charset="0"/>
              </a:rPr>
              <a:t>Circuits and </a:t>
            </a: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Techniques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Data Converters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Design Foundations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Emerging Technologies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Power Management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Wireless </a:t>
            </a:r>
            <a:r>
              <a:rPr lang="en-US" sz="1400" b="1" dirty="0">
                <a:solidFill>
                  <a:schemeClr val="tx1"/>
                </a:solidFill>
                <a:latin typeface="Calibri" pitchFamily="34" charset="0"/>
              </a:rPr>
              <a:t>Transceivers and RF </a:t>
            </a: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Circuits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Wireline </a:t>
            </a:r>
            <a:r>
              <a:rPr lang="en-US" sz="1400" b="1" dirty="0">
                <a:solidFill>
                  <a:schemeClr val="tx1"/>
                </a:solidFill>
                <a:latin typeface="Calibri" pitchFamily="34" charset="0"/>
              </a:rPr>
              <a:t>Communication Circuits </a:t>
            </a: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&amp;Systems</a:t>
            </a: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</p:txBody>
      </p:sp>
      <p:sp>
        <p:nvSpPr>
          <p:cNvPr id="9222" name="Rounded Rectangle 12"/>
          <p:cNvSpPr>
            <a:spLocks noChangeArrowheads="1"/>
          </p:cNvSpPr>
          <p:nvPr/>
        </p:nvSpPr>
        <p:spPr bwMode="auto">
          <a:xfrm>
            <a:off x="4876800" y="3429000"/>
            <a:ext cx="3810000" cy="2590800"/>
          </a:xfrm>
          <a:prstGeom prst="roundRect">
            <a:avLst>
              <a:gd name="adj" fmla="val 16667"/>
            </a:avLst>
          </a:prstGeom>
          <a:solidFill>
            <a:srgbClr val="CDCDDE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 marL="174625" indent="-174625" algn="ctr"/>
            <a:r>
              <a:rPr lang="en-US" sz="1400" b="1" u="sng" dirty="0">
                <a:solidFill>
                  <a:srgbClr val="000000"/>
                </a:solidFill>
              </a:rPr>
              <a:t>Organizational subcommittees</a:t>
            </a: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endParaRPr lang="en-US" sz="1400" b="1" dirty="0" smtClean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Best papers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Educational </a:t>
            </a:r>
            <a:r>
              <a:rPr lang="en-US" sz="1400" b="1" dirty="0">
                <a:solidFill>
                  <a:schemeClr val="tx1"/>
                </a:solidFill>
                <a:latin typeface="Calibri" pitchFamily="34" charset="0"/>
              </a:rPr>
              <a:t>Sessions 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Exhibits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Panels/Forums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Publicity</a:t>
            </a: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Sponsorships</a:t>
            </a:r>
          </a:p>
          <a:p>
            <a:pPr marL="174625" indent="-174625">
              <a:buFont typeface="Arial" charset="0"/>
              <a:buChar char="•"/>
            </a:pPr>
            <a:r>
              <a:rPr lang="en-US" sz="1400" b="1" dirty="0" smtClean="0">
                <a:solidFill>
                  <a:schemeClr val="tx1"/>
                </a:solidFill>
                <a:latin typeface="Calibri" pitchFamily="34" charset="0"/>
              </a:rPr>
              <a:t>Special Projects</a:t>
            </a: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  <a:p>
            <a:pPr marL="174625" indent="-174625">
              <a:buFont typeface="Arial" charset="0"/>
              <a:buChar char="•"/>
            </a:pPr>
            <a:endParaRPr lang="en-US" sz="1400" b="1" dirty="0">
              <a:solidFill>
                <a:schemeClr val="tx1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5915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Foundations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9579656"/>
              </p:ext>
            </p:extLst>
          </p:nvPr>
        </p:nvGraphicFramePr>
        <p:xfrm>
          <a:off x="609599" y="914400"/>
          <a:ext cx="7848601" cy="3842897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Chenjie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Gu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Intel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Colin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McAndrew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NXP Semiconductors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Yu (Kevin)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Cao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Arizona State University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Visvesh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Sathe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University of Washington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Tetsuya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Iizuka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University </a:t>
                      </a: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of </a:t>
                      </a:r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Tokyo (Japan)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Robert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Aitken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ARM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Tanya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Nigam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Global Foundries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Swaroop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Gosh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South Florida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Paolo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Miliozzi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Maxlinear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Xin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Lin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Carnegie Mellon University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5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5 </a:t>
            </a:r>
          </a:p>
        </p:txBody>
      </p:sp>
    </p:spTree>
    <p:extLst>
      <p:ext uri="{BB962C8B-B14F-4D97-AF65-F5344CB8AC3E}">
        <p14:creationId xmlns:p14="http://schemas.microsoft.com/office/powerpoint/2010/main" val="1826954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Emerging Technologies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707571"/>
              </p:ext>
            </p:extLst>
          </p:nvPr>
        </p:nvGraphicFramePr>
        <p:xfrm>
          <a:off x="609599" y="914400"/>
          <a:ext cx="7848601" cy="4169346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Axel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Thomsen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Cirrus Logic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Rajiv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Joshi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IBM </a:t>
                      </a:r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T.J</a:t>
                      </a:r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. </a:t>
                      </a:r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Watson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Calibri" pitchFamily="34" charset="0"/>
                        </a:rPr>
                        <a:t>Paul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Calibri" pitchFamily="34" charset="0"/>
                        </a:rPr>
                        <a:t>Billig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Calibri" pitchFamily="34" charset="0"/>
                        </a:rPr>
                        <a:t>Consultant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Dinesh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Somasekhar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Intel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Muhammad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Khellah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Intel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Christophe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Antoine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Analog Devices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Pedram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Mohseni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Case Western Reserve University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Rikky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Muller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Coretera</a:t>
                      </a: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Neurotechnologies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Marco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Tartagni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Bologna (Italy)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Kaushik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Sengupta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Princeton University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Jerald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Yoo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Masdar</a:t>
                      </a:r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 IST (UAE)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6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5 </a:t>
            </a:r>
          </a:p>
        </p:txBody>
      </p:sp>
    </p:spTree>
    <p:extLst>
      <p:ext uri="{BB962C8B-B14F-4D97-AF65-F5344CB8AC3E}">
        <p14:creationId xmlns:p14="http://schemas.microsoft.com/office/powerpoint/2010/main" val="1054902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 Management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4864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5203495"/>
              </p:ext>
            </p:extLst>
          </p:nvPr>
        </p:nvGraphicFramePr>
        <p:xfrm>
          <a:off x="609599" y="762000"/>
          <a:ext cx="7848601" cy="4609846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304800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266446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Hoi</a:t>
                      </a:r>
                      <a:endParaRPr lang="en-US" sz="16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Lee</a:t>
                      </a:r>
                      <a:endParaRPr lang="en-US" sz="16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UT Dallas</a:t>
                      </a:r>
                      <a:endParaRPr lang="en-US" sz="16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William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McIntyre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Texas Instruments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8003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Olivier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Trescases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University </a:t>
                      </a:r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of 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Toronto (Canada)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Jeff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Morroni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Texas Instruments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8003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Mike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Mulligan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Silicon Laboratories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Chunlei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Shi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Qualcomm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800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Tufan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Karalar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Istanbul TU (Turkey)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Aaron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Grenat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AMD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800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Stefano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Pietri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NXP Semiconductors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Bin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Shao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Analog Devices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800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Ke-Horng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Chen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National </a:t>
                      </a:r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Chiao</a:t>
                      </a:r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 Tung University (Taiwan)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Mingoo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Seok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Columbia University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Mehdi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Kiani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Penn State University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Hanh-</a:t>
                      </a:r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Phuc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Le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Colorado, Boulder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Eric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Soenen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TSMC</a:t>
                      </a:r>
                      <a:endParaRPr lang="en-US" sz="16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4864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8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7 </a:t>
            </a:r>
          </a:p>
        </p:txBody>
      </p:sp>
    </p:spTree>
    <p:extLst>
      <p:ext uri="{BB962C8B-B14F-4D97-AF65-F5344CB8AC3E}">
        <p14:creationId xmlns:p14="http://schemas.microsoft.com/office/powerpoint/2010/main" val="1344222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Wireless Transceivers and RF Circuits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4995830"/>
              </p:ext>
            </p:extLst>
          </p:nvPr>
        </p:nvGraphicFramePr>
        <p:xfrm>
          <a:off x="609599" y="914400"/>
          <a:ext cx="7848601" cy="4169346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Julian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Tham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Broadcom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Fa Foster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Auburn University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Alireza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Shirvani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Invensense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Yanjie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Wang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Intel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Hua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Wang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Georgia </a:t>
                      </a:r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Tech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Woogeun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Rhee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Tsinghua University (China)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Swaminathan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Sankaran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Texas</a:t>
                      </a:r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Instruments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Hossein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Lavasani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Qualcomm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John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Long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Waterloo (Canada)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KJ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Koh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Virginia Tech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Peter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Kinget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Columbia University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5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6 </a:t>
            </a:r>
          </a:p>
        </p:txBody>
      </p:sp>
    </p:spTree>
    <p:extLst>
      <p:ext uri="{BB962C8B-B14F-4D97-AF65-F5344CB8AC3E}">
        <p14:creationId xmlns:p14="http://schemas.microsoft.com/office/powerpoint/2010/main" val="262383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Wireline Communications and Systems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5855177"/>
              </p:ext>
            </p:extLst>
          </p:nvPr>
        </p:nvGraphicFramePr>
        <p:xfrm>
          <a:off x="609599" y="914400"/>
          <a:ext cx="7848601" cy="4169346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Samuel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Palermo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Texas </a:t>
                      </a:r>
                      <a:r>
                        <a:rPr lang="en-US" sz="18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A&amp;M</a:t>
                      </a:r>
                      <a:endParaRPr lang="en-US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Shahriar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Mirabbasi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University of British Columbia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Eric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Naviasky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Cadence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Gerrit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den Besten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NXP Semiconductors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Jun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Cao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Broadcom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Byunghoo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Jung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Purdue University</a:t>
                      </a:r>
                      <a:endParaRPr lang="en-US" sz="18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Mohammad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Hekmat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Samsung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Tod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Dickson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IBM T.J. Watson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Sudip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Shekhar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British Columbia</a:t>
                      </a:r>
                      <a:endParaRPr lang="en-US" sz="1800" b="0" i="0" u="none" strike="noStrike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Ion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Tesu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Silicon Laboratories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Yannick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Leclercq</a:t>
                      </a:r>
                      <a:endParaRPr lang="en-US" sz="1800" b="0" i="0" u="none" strike="noStrike" baseline="0" dirty="0" smtClean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Intel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8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3 </a:t>
            </a:r>
          </a:p>
        </p:txBody>
      </p:sp>
    </p:spTree>
    <p:extLst>
      <p:ext uri="{BB962C8B-B14F-4D97-AF65-F5344CB8AC3E}">
        <p14:creationId xmlns:p14="http://schemas.microsoft.com/office/powerpoint/2010/main" val="217055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2017 steering committee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535387"/>
              </p:ext>
            </p:extLst>
          </p:nvPr>
        </p:nvGraphicFramePr>
        <p:xfrm>
          <a:off x="1295400" y="1638300"/>
          <a:ext cx="6553200" cy="3581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971800"/>
                <a:gridCol w="3581400"/>
              </a:tblGrid>
              <a:tr h="45720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50000"/>
                        </a:lnSpc>
                      </a:pPr>
                      <a:r>
                        <a:rPr lang="en-US" sz="2200" b="1" kern="1200" dirty="0" smtClean="0">
                          <a:solidFill>
                            <a:schemeClr val="lt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Member</a:t>
                      </a:r>
                      <a:endParaRPr lang="en-US" sz="2200" b="1" kern="1200" dirty="0">
                        <a:solidFill>
                          <a:schemeClr val="lt1"/>
                        </a:solidFill>
                        <a:latin typeface="Calibri" pitchFamily="34" charset="0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50000"/>
                        </a:lnSpc>
                      </a:pPr>
                      <a:r>
                        <a:rPr lang="en-US" sz="2200" b="1" kern="1200" dirty="0" smtClean="0">
                          <a:solidFill>
                            <a:schemeClr val="lt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Responsibility</a:t>
                      </a:r>
                      <a:endParaRPr lang="en-US" sz="2200" b="1" kern="1200" dirty="0">
                        <a:solidFill>
                          <a:schemeClr val="lt1"/>
                        </a:solidFill>
                        <a:latin typeface="Calibri" pitchFamily="34" charset="0"/>
                        <a:ea typeface="+mn-ea"/>
                        <a:cs typeface="+mn-cs"/>
                      </a:endParaRPr>
                    </a:p>
                  </a:txBody>
                  <a:tcPr anchor="b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Don Thelen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General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Kimo Tam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Conference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Alessandro Piovaccari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Technical program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tx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Ramesh </a:t>
                      </a:r>
                      <a:r>
                        <a:rPr lang="en-US" sz="2200" b="1" i="0" u="none" kern="1200" dirty="0" err="1" smtClean="0">
                          <a:solidFill>
                            <a:schemeClr val="tx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Harjani</a:t>
                      </a:r>
                      <a:endParaRPr lang="en-US" sz="2200" b="1" i="0" u="none" kern="1200" dirty="0" smtClean="0">
                        <a:solidFill>
                          <a:schemeClr val="tx1"/>
                        </a:solidFill>
                        <a:latin typeface="Calibri" pitchFamily="34" charset="0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2015 general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tx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Philippe Jansen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2014 general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tx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Aurangzeb Kahn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2013 general chair</a:t>
                      </a:r>
                    </a:p>
                  </a:txBody>
                  <a:tcPr anchor="ctr"/>
                </a:tc>
              </a:tr>
              <a:tr h="182880">
                <a:tc>
                  <a:txBody>
                    <a:bodyPr/>
                    <a:lstStyle/>
                    <a:p>
                      <a:pPr marL="6350" marR="0" indent="-63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1" i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Melissa Widerkehr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1588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en-US" sz="2200" b="0" u="none" kern="1200" dirty="0" smtClean="0">
                          <a:solidFill>
                            <a:schemeClr val="dk1"/>
                          </a:solidFill>
                          <a:latin typeface="Calibri" pitchFamily="34" charset="0"/>
                          <a:ea typeface="+mn-ea"/>
                          <a:cs typeface="+mn-cs"/>
                        </a:rPr>
                        <a:t>Conference administrator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33162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rules from SSCS </a:t>
            </a:r>
            <a:r>
              <a:rPr lang="en-US" dirty="0" err="1" smtClean="0"/>
              <a:t>AdCom</a:t>
            </a:r>
            <a:endParaRPr lang="en-US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Finite term service for TPC (3 years)</a:t>
            </a:r>
            <a:endParaRPr lang="en-US" dirty="0" smtClean="0"/>
          </a:p>
          <a:p>
            <a:pPr lvl="1"/>
            <a:r>
              <a:rPr lang="en-US" dirty="0" smtClean="0"/>
              <a:t>Renegotiated to 5 years</a:t>
            </a:r>
          </a:p>
          <a:p>
            <a:pPr lvl="1"/>
            <a:r>
              <a:rPr lang="en-US" dirty="0" smtClean="0"/>
              <a:t>Retained key members for continuity (one more year)</a:t>
            </a:r>
          </a:p>
          <a:p>
            <a:pPr lvl="1"/>
            <a:r>
              <a:rPr lang="en-US" dirty="0" smtClean="0"/>
              <a:t>Retained subcommittee chairs (to conclude chair term)</a:t>
            </a:r>
          </a:p>
          <a:p>
            <a:pPr lvl="1"/>
            <a:r>
              <a:rPr lang="en-US" dirty="0" smtClean="0"/>
              <a:t>Fellows election (exceptional contribution to CICC)</a:t>
            </a:r>
          </a:p>
          <a:p>
            <a:pPr lvl="1"/>
            <a:r>
              <a:rPr lang="en-US" dirty="0" smtClean="0"/>
              <a:t>Steering committee will not review papers</a:t>
            </a:r>
          </a:p>
          <a:p>
            <a:r>
              <a:rPr lang="en-US" b="1" dirty="0" smtClean="0"/>
              <a:t>Improve Academia / Industry ratio</a:t>
            </a:r>
          </a:p>
          <a:p>
            <a:pPr lvl="1"/>
            <a:r>
              <a:rPr lang="en-US" dirty="0" smtClean="0"/>
              <a:t>36/63 </a:t>
            </a:r>
            <a:r>
              <a:rPr lang="en-US" dirty="0" smtClean="0">
                <a:sym typeface="Wingdings"/>
              </a:rPr>
              <a:t> ~50/50</a:t>
            </a:r>
            <a:endParaRPr lang="en-US" dirty="0" smtClean="0"/>
          </a:p>
          <a:p>
            <a:r>
              <a:rPr lang="en-US" b="1" dirty="0" smtClean="0"/>
              <a:t>Stronger focus on solid-state circuits and systems</a:t>
            </a:r>
          </a:p>
          <a:p>
            <a:pPr lvl="1"/>
            <a:r>
              <a:rPr lang="en-US" dirty="0" smtClean="0"/>
              <a:t>Reduce the number of technical sub-committees</a:t>
            </a:r>
          </a:p>
          <a:p>
            <a:pPr lvl="1"/>
            <a:r>
              <a:rPr lang="en-US" dirty="0" smtClean="0"/>
              <a:t>Consolidate non-circuit committees &amp; demand a tutorial focus</a:t>
            </a:r>
          </a:p>
          <a:p>
            <a:r>
              <a:rPr lang="en-US" b="1" dirty="0" smtClean="0"/>
              <a:t>Emphasis on </a:t>
            </a:r>
            <a:r>
              <a:rPr lang="en-US" b="1" dirty="0" smtClean="0">
                <a:solidFill>
                  <a:schemeClr val="accent6"/>
                </a:solidFill>
              </a:rPr>
              <a:t>Energy Efficiency</a:t>
            </a:r>
          </a:p>
          <a:p>
            <a:pPr lvl="1"/>
            <a:r>
              <a:rPr lang="en-US" dirty="0" smtClean="0"/>
              <a:t>Power Management “</a:t>
            </a:r>
            <a:r>
              <a:rPr lang="en-US" dirty="0" err="1" smtClean="0"/>
              <a:t>supercommittee</a:t>
            </a:r>
            <a:r>
              <a:rPr lang="en-US" dirty="0" smtClean="0"/>
              <a:t>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3965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2017 TPC highlights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Overall</a:t>
            </a:r>
          </a:p>
          <a:p>
            <a:pPr lvl="1"/>
            <a:r>
              <a:rPr lang="en-US" dirty="0" smtClean="0"/>
              <a:t>85 TPC members</a:t>
            </a:r>
          </a:p>
          <a:p>
            <a:pPr lvl="2"/>
            <a:r>
              <a:rPr lang="en-US" dirty="0" smtClean="0"/>
              <a:t>36 new members, 43 continuing, 6 steering</a:t>
            </a:r>
          </a:p>
          <a:p>
            <a:pPr lvl="2"/>
            <a:r>
              <a:rPr lang="en-US" dirty="0" smtClean="0"/>
              <a:t>48 Industry / 40 Academia (53 / 30 in 2015)</a:t>
            </a:r>
          </a:p>
          <a:p>
            <a:pPr lvl="0"/>
            <a:r>
              <a:rPr lang="en-US" b="1" dirty="0" smtClean="0"/>
              <a:t>Sub-committees composition</a:t>
            </a:r>
          </a:p>
          <a:p>
            <a:pPr lvl="1"/>
            <a:r>
              <a:rPr lang="en-US" dirty="0" smtClean="0"/>
              <a:t>Steering: 6 members (not reviewing TPC)</a:t>
            </a:r>
          </a:p>
          <a:p>
            <a:pPr lvl="1"/>
            <a:r>
              <a:rPr lang="en-US" dirty="0" smtClean="0"/>
              <a:t>Power: ~15 members</a:t>
            </a:r>
          </a:p>
          <a:p>
            <a:pPr lvl="2"/>
            <a:r>
              <a:rPr lang="en-US" dirty="0" smtClean="0"/>
              <a:t>“super committee” </a:t>
            </a:r>
            <a:r>
              <a:rPr lang="en-US" dirty="0" smtClean="0">
                <a:sym typeface="Wingdings" panose="05000000000000000000" pitchFamily="2" charset="2"/>
              </a:rPr>
              <a:t></a:t>
            </a:r>
            <a:r>
              <a:rPr lang="en-US" dirty="0" smtClean="0"/>
              <a:t> conference emphasis on energy efficiency </a:t>
            </a:r>
          </a:p>
          <a:p>
            <a:pPr lvl="1"/>
            <a:r>
              <a:rPr lang="en-US" dirty="0" smtClean="0"/>
              <a:t>Analog, Data Conv, Wireline, Wireless, Design Found, Emerging Tech: 10-11 members/each</a:t>
            </a:r>
          </a:p>
          <a:p>
            <a:r>
              <a:rPr lang="en-US" b="1" dirty="0" smtClean="0"/>
              <a:t>Local to conference location</a:t>
            </a:r>
          </a:p>
          <a:p>
            <a:pPr lvl="1"/>
            <a:r>
              <a:rPr lang="en-US" dirty="0" smtClean="0"/>
              <a:t>9 from Austin, TX + (other 4 from Texas)</a:t>
            </a:r>
          </a:p>
          <a:p>
            <a:pPr lvl="1"/>
            <a:r>
              <a:rPr lang="en-US" dirty="0" smtClean="0"/>
              <a:t>2 from San Diego, CA + (other 4 from SoCal)</a:t>
            </a:r>
          </a:p>
        </p:txBody>
      </p:sp>
    </p:spTree>
    <p:extLst>
      <p:ext uri="{BB962C8B-B14F-4D97-AF65-F5344CB8AC3E}">
        <p14:creationId xmlns:p14="http://schemas.microsoft.com/office/powerpoint/2010/main" val="592988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TPC members by subcommittee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391494"/>
              </p:ext>
            </p:extLst>
          </p:nvPr>
        </p:nvGraphicFramePr>
        <p:xfrm>
          <a:off x="609600" y="990600"/>
          <a:ext cx="7924802" cy="4892040"/>
        </p:xfrm>
        <a:graphic>
          <a:graphicData uri="http://schemas.openxmlformats.org/drawingml/2006/table">
            <a:tbl>
              <a:tblPr/>
              <a:tblGrid>
                <a:gridCol w="4402666"/>
                <a:gridCol w="880534"/>
                <a:gridCol w="880534"/>
                <a:gridCol w="880534"/>
                <a:gridCol w="880534"/>
              </a:tblGrid>
              <a:tr h="1222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TPC subcommittees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2013</a:t>
                      </a:r>
                      <a:endParaRPr kumimoji="0" lang="en-US" sz="1800" b="1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2014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2015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2017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Analog Circuit Design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12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Analog Circuits and Techniques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Data Converters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Design Foundations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IC Manufacturing 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Simulation and Modeling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Test, Debug &amp; Reliability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Emerging Technologies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Biomedical, Actuators, MEMS &amp; Sensors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Memory 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    System on Chip and 3D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9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Power Management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Wireless Transceivers and RF Circuits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12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12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Wireline Communications and Systems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Times New Roman" pitchFamily="18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Steering committee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6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182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Total TPC membership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75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79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79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Times New Roman" pitchFamily="18" charset="0"/>
                        </a:rPr>
                        <a:t>85</a:t>
                      </a:r>
                    </a:p>
                  </a:txBody>
                  <a:tcPr marL="68580" marR="68580" marT="0" marB="0" anchor="b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8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104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8001000" cy="989012"/>
          </a:xfrm>
        </p:spPr>
        <p:txBody>
          <a:bodyPr/>
          <a:lstStyle/>
          <a:p>
            <a:r>
              <a:rPr lang="en-US" dirty="0" smtClean="0"/>
              <a:t>TPC members’ industry </a:t>
            </a:r>
            <a:r>
              <a:rPr lang="en-US" dirty="0"/>
              <a:t>a</a:t>
            </a:r>
            <a:r>
              <a:rPr lang="en-US" dirty="0" smtClean="0"/>
              <a:t>ffiliations (24)</a:t>
            </a:r>
            <a:r>
              <a:rPr lang="en-US" baseline="30000" dirty="0" smtClean="0"/>
              <a:t>[*]</a:t>
            </a:r>
            <a:endParaRPr lang="en-US" dirty="0" smtClean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0571297"/>
              </p:ext>
            </p:extLst>
          </p:nvPr>
        </p:nvGraphicFramePr>
        <p:xfrm>
          <a:off x="685800" y="1413378"/>
          <a:ext cx="7772400" cy="4031244"/>
        </p:xfrm>
        <a:graphic>
          <a:graphicData uri="http://schemas.openxmlformats.org/drawingml/2006/table">
            <a:tbl>
              <a:tblPr/>
              <a:tblGrid>
                <a:gridCol w="3886200"/>
                <a:gridCol w="3886200"/>
              </a:tblGrid>
              <a:tr h="47716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Company Name (A – I)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Company Name (I – Z)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Altia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 Systems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Inphi</a:t>
                      </a:r>
                      <a:endParaRPr lang="en-US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AMD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Intel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Analog Devices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Invensense</a:t>
                      </a:r>
                      <a:endParaRPr lang="en-US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ARM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Maxim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Broadcom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Calibri" pitchFamily="34" charset="0"/>
                        </a:rPr>
                        <a:t>Maxlinear</a:t>
                      </a:r>
                      <a:endParaRPr lang="en-US" sz="1600" dirty="0"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Cadence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NXP Semiconductors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Cirrus Logic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ON Semiconductor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Cortera</a:t>
                      </a:r>
                      <a:r>
                        <a:rPr lang="en-US" sz="16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 </a:t>
                      </a:r>
                      <a:r>
                        <a:rPr lang="en-US" sz="16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Neurotechnologies</a:t>
                      </a:r>
                      <a:endParaRPr lang="en-US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Qualcomm </a:t>
                      </a:r>
                      <a:endParaRPr lang="en-US" sz="1600" dirty="0">
                        <a:latin typeface="Calibri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Crest Semiconductors 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Calibri" pitchFamily="34" charset="0"/>
                        </a:rPr>
                        <a:t>Samsung</a:t>
                      </a:r>
                      <a:endParaRPr lang="en-US" sz="1600" dirty="0"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Epoch Microelectronics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Silicon Laboratories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Global Foundries</a:t>
                      </a:r>
                      <a:endParaRPr lang="en-US" sz="1600" dirty="0"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Texas Instruments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29402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</a:rPr>
                        <a:t>IBM T. J. Watson Research Center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dirty="0" smtClean="0">
                          <a:latin typeface="Calibri" pitchFamily="34" charset="0"/>
                        </a:rPr>
                        <a:t>TSMC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</a:tbl>
          </a:graphicData>
        </a:graphic>
      </p:graphicFrame>
      <p:sp>
        <p:nvSpPr>
          <p:cNvPr id="4" name="Content Placeholder 2"/>
          <p:cNvSpPr txBox="1">
            <a:spLocks/>
          </p:cNvSpPr>
          <p:nvPr/>
        </p:nvSpPr>
        <p:spPr bwMode="auto">
          <a:xfrm>
            <a:off x="5867400" y="5499100"/>
            <a:ext cx="2590800" cy="2921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b="1" kern="0" dirty="0" smtClean="0">
                <a:solidFill>
                  <a:schemeClr val="tx1"/>
                </a:solidFill>
              </a:rPr>
              <a:t>[*] 32 in 2015</a:t>
            </a:r>
          </a:p>
        </p:txBody>
      </p:sp>
    </p:spTree>
    <p:extLst>
      <p:ext uri="{BB962C8B-B14F-4D97-AF65-F5344CB8AC3E}">
        <p14:creationId xmlns:p14="http://schemas.microsoft.com/office/powerpoint/2010/main" val="506316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8077200" cy="989012"/>
          </a:xfrm>
        </p:spPr>
        <p:txBody>
          <a:bodyPr/>
          <a:lstStyle/>
          <a:p>
            <a:r>
              <a:rPr lang="en-US" sz="3500" dirty="0" smtClean="0"/>
              <a:t>TPC members’ academia affiliations (36)</a:t>
            </a:r>
            <a:r>
              <a:rPr lang="en-US" sz="3500" baseline="30000" dirty="0" smtClean="0"/>
              <a:t>[*]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3363954"/>
              </p:ext>
            </p:extLst>
          </p:nvPr>
        </p:nvGraphicFramePr>
        <p:xfrm>
          <a:off x="685800" y="762000"/>
          <a:ext cx="7772400" cy="540448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3886200"/>
                <a:gridCol w="3886200"/>
              </a:tblGrid>
              <a:tr h="38100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50000"/>
                        </a:lnSpc>
                      </a:pPr>
                      <a:r>
                        <a:rPr lang="en-US" sz="1800" b="1" kern="1200" dirty="0" smtClean="0">
                          <a:solidFill>
                            <a:schemeClr val="lt1"/>
                          </a:solidFill>
                          <a:latin typeface="Calibri" charset="0"/>
                          <a:ea typeface="Calibri" charset="0"/>
                          <a:cs typeface="Calibri" charset="0"/>
                        </a:rPr>
                        <a:t>Academic institution (A – T)</a:t>
                      </a:r>
                      <a:endParaRPr lang="en-US" sz="1800" b="1" kern="1200" dirty="0">
                        <a:solidFill>
                          <a:schemeClr val="lt1"/>
                        </a:solidFill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50000"/>
                        </a:lnSpc>
                      </a:pPr>
                      <a:r>
                        <a:rPr lang="en-US" sz="1800" b="1" kern="1200" dirty="0" smtClean="0">
                          <a:solidFill>
                            <a:schemeClr val="lt1"/>
                          </a:solidFill>
                          <a:latin typeface="Calibri" charset="0"/>
                          <a:ea typeface="Calibri" charset="0"/>
                          <a:cs typeface="Calibri" charset="0"/>
                        </a:rPr>
                        <a:t>Academic institution (T – Z)</a:t>
                      </a:r>
                      <a:endParaRPr lang="en-US" sz="1800" b="1" kern="1200" dirty="0">
                        <a:solidFill>
                          <a:schemeClr val="lt1"/>
                        </a:solidFill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anchor="ctr"/>
                </a:tc>
              </a:tr>
              <a:tr h="25908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Ain Shams University,</a:t>
                      </a:r>
                      <a:r>
                        <a:rPr lang="en-US" sz="16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 Cairo (Egypt)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Tongji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 University, Shanghai (China)</a:t>
                      </a:r>
                    </a:p>
                  </a:txBody>
                  <a:tcPr marL="9525" marR="9525" marT="9525" marB="0" anchor="b"/>
                </a:tc>
              </a:tr>
              <a:tr h="228600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Arizona State University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Tsinghua University (China)</a:t>
                      </a:r>
                      <a:endParaRPr lang="en-US" sz="1600" dirty="0"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b"/>
                </a:tc>
              </a:tr>
              <a:tr h="2800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Auburn University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UCLA</a:t>
                      </a:r>
                    </a:p>
                  </a:txBody>
                  <a:tcPr marL="9525" marR="9525" marT="9525" marB="0" anchor="b"/>
                </a:tc>
              </a:tr>
              <a:tr h="2286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Caltech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UCSD</a:t>
                      </a:r>
                    </a:p>
                  </a:txBody>
                  <a:tcPr marL="9525" marR="9525" marT="9525" marB="0" anchor="b"/>
                </a:tc>
              </a:tr>
              <a:tr h="280035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Case Western Reserve University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British Columbia (Canada)</a:t>
                      </a:r>
                    </a:p>
                  </a:txBody>
                  <a:tcPr marL="9525" marR="9525" marT="9525" marB="0" anchor="b"/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Chinese Academy of Sciences (China)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Bologna (Italy)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b"/>
                </a:tc>
              </a:tr>
              <a:tr h="2800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Columbia University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University College Cork (Ireland)</a:t>
                      </a:r>
                    </a:p>
                  </a:txBody>
                  <a:tcPr marL="9525" marR="9525" marT="9525" marB="0" anchor="b"/>
                </a:tc>
              </a:tr>
              <a:tr h="22860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Georgia Tech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Florida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b"/>
                </a:tc>
              </a:tr>
              <a:tr h="20383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IIT Madras (India)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Minnesota</a:t>
                      </a:r>
                    </a:p>
                  </a:txBody>
                  <a:tcPr marL="9525" marR="9525" marT="9525" marB="0" anchor="ctr"/>
                </a:tc>
              </a:tr>
              <a:tr h="25527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Istanbul TU (Turkey)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University of South Florida</a:t>
                      </a:r>
                      <a:endParaRPr lang="en-US" sz="1600" dirty="0"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Kyoto University (Japan)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Tokyo (Japan)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0383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Masdar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 IST (India)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Toronto (Canada)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17907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MIT Lincoln Laboratory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Washington</a:t>
                      </a:r>
                    </a:p>
                  </a:txBody>
                  <a:tcPr marL="9525" marR="9525" marT="9525" marB="0" anchor="ctr"/>
                </a:tc>
              </a:tr>
              <a:tr h="230505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National </a:t>
                      </a:r>
                      <a:r>
                        <a:rPr lang="en-US" sz="16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Chiao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 University (Taiwan)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University of Waterloo</a:t>
                      </a:r>
                      <a:r>
                        <a:rPr lang="en-US" sz="16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 (Canada)</a:t>
                      </a:r>
                      <a:endParaRPr lang="en-US" sz="1600" b="0" i="0" u="none" strike="noStrike" dirty="0" smtClean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0574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Oregon State University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USC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15049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Penn State University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UT Austin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3241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Princeton University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UT Dallas</a:t>
                      </a:r>
                      <a:endParaRPr lang="en-US" sz="1600" b="0" dirty="0"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0764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Purdue University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latin typeface="Calibri" charset="0"/>
                          <a:ea typeface="Calibri" charset="0"/>
                          <a:cs typeface="Calibri" charset="0"/>
                        </a:rPr>
                        <a:t>Virginia Tech</a:t>
                      </a:r>
                      <a:endParaRPr lang="en-US" sz="1600" b="0" dirty="0">
                        <a:latin typeface="Calibri" charset="0"/>
                        <a:ea typeface="Calibri" charset="0"/>
                        <a:cs typeface="Calibri" charset="0"/>
                      </a:endParaRPr>
                    </a:p>
                  </a:txBody>
                  <a:tcPr marL="9525" marR="9525" marT="9525" marB="0" anchor="ctr"/>
                </a:tc>
              </a:tr>
              <a:tr h="207645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Calibri" charset="0"/>
                          <a:cs typeface="Calibri" charset="0"/>
                        </a:rPr>
                        <a:t>Texas A&amp;M University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0" i="0" u="none" strike="noStrike" baseline="0" dirty="0" smtClean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4" name="Content Placeholder 2"/>
          <p:cNvSpPr txBox="1">
            <a:spLocks/>
          </p:cNvSpPr>
          <p:nvPr/>
        </p:nvSpPr>
        <p:spPr bwMode="auto">
          <a:xfrm>
            <a:off x="5715000" y="6477000"/>
            <a:ext cx="2590800" cy="2921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b="1" kern="0" smtClean="0">
                <a:solidFill>
                  <a:schemeClr val="tx1"/>
                </a:solidFill>
              </a:rPr>
              <a:t>[*] </a:t>
            </a:r>
            <a:r>
              <a:rPr lang="en-US" sz="1600" b="1" kern="0" dirty="0" smtClean="0">
                <a:solidFill>
                  <a:schemeClr val="tx1"/>
                </a:solidFill>
              </a:rPr>
              <a:t>26 in 2015</a:t>
            </a:r>
          </a:p>
        </p:txBody>
      </p:sp>
    </p:spTree>
    <p:extLst>
      <p:ext uri="{BB962C8B-B14F-4D97-AF65-F5344CB8AC3E}">
        <p14:creationId xmlns:p14="http://schemas.microsoft.com/office/powerpoint/2010/main" val="1714300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Analog Circuits and Techniques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9358667"/>
              </p:ext>
            </p:extLst>
          </p:nvPr>
        </p:nvGraphicFramePr>
        <p:xfrm>
          <a:off x="609599" y="914400"/>
          <a:ext cx="7848601" cy="4169346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Jorge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Grilo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Maxlinear</a:t>
                      </a:r>
                      <a:endParaRPr lang="en-US" sz="1800" b="0" i="0" u="none" strike="noStrike" baseline="0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Yusuf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Haque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Crest </a:t>
                      </a:r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Semiconductors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Ken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Suyama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Epoch Microelectronics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Jing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Yang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Texas Instruments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Arijit</a:t>
                      </a:r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	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Raychowdhury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Georgia Tech</a:t>
                      </a:r>
                      <a:endParaRPr lang="en-US" sz="1800" b="0" i="0" u="none" strike="noStrike" baseline="0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Nagendra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Krishnapura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IIT Madras (India)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Nan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Sun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UT Austin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Jiangfeng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Wu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Tongji</a:t>
                      </a:r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 University, Shanghai (China)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Fahran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Adil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MIT Lincoln Lab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Sudhakar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Pamarti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UCLA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Emad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Hegazi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Ain Shams University, Cairo (Egypt)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</a:tbl>
          </a:graphicData>
        </a:graphic>
      </p:graphicFrame>
      <p:sp>
        <p:nvSpPr>
          <p:cNvPr id="6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4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7 </a:t>
            </a:r>
          </a:p>
        </p:txBody>
      </p:sp>
    </p:spTree>
    <p:extLst>
      <p:ext uri="{BB962C8B-B14F-4D97-AF65-F5344CB8AC3E}">
        <p14:creationId xmlns:p14="http://schemas.microsoft.com/office/powerpoint/2010/main" val="3765229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Converters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>
          <a:xfrm>
            <a:off x="609601" y="5334000"/>
            <a:ext cx="3962399" cy="762000"/>
          </a:xfrm>
        </p:spPr>
        <p:txBody>
          <a:bodyPr/>
          <a:lstStyle/>
          <a:p>
            <a:r>
              <a:rPr lang="en-US" sz="2000" b="1" dirty="0"/>
              <a:t>Subcommittee chair in </a:t>
            </a:r>
            <a:r>
              <a:rPr lang="en-US" sz="2000" b="1" dirty="0">
                <a:solidFill>
                  <a:srgbClr val="FF0000"/>
                </a:solidFill>
              </a:rPr>
              <a:t>RED</a:t>
            </a:r>
          </a:p>
          <a:p>
            <a:r>
              <a:rPr lang="en-US" sz="2000" b="1" dirty="0" smtClean="0"/>
              <a:t>New members in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GREEN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9365641"/>
              </p:ext>
            </p:extLst>
          </p:nvPr>
        </p:nvGraphicFramePr>
        <p:xfrm>
          <a:off x="609599" y="914400"/>
          <a:ext cx="7848601" cy="3842897"/>
        </p:xfrm>
        <a:graphic>
          <a:graphicData uri="http://schemas.openxmlformats.org/drawingml/2006/table">
            <a:tbl>
              <a:tblPr/>
              <a:tblGrid>
                <a:gridCol w="2256300"/>
                <a:gridCol w="2256300"/>
                <a:gridCol w="3336001"/>
              </a:tblGrid>
              <a:tr h="578407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Member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</a:rPr>
                        <a:t>Affiliation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Mohammad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Ranjbar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 err="1" smtClean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Inphi</a:t>
                      </a:r>
                      <a:endParaRPr lang="en-US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Abhishek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Bandyopadhyay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Analog Devices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Ayman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Shabra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Masdar</a:t>
                      </a:r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IST (UAE)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Dong-Young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Chang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Maxim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Mike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Chen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USC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Ian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Galton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UCSD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Ivan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O’Connell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College Cork (Ireland)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Khiem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Nguyen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Analog Devices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Nima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Maghari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University of Florida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CDEC"/>
                    </a:solidFill>
                  </a:tcPr>
                </a:tc>
              </a:tr>
              <a:tr h="326449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Yunzhi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Dong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baseline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/>
                          <a:latin typeface="Calibri"/>
                        </a:rPr>
                        <a:t>Analog Devices</a:t>
                      </a:r>
                      <a:endParaRPr lang="en-US" sz="1800" b="0" i="0" u="none" strike="noStrike" baseline="0" dirty="0">
                        <a:solidFill>
                          <a:schemeClr val="accent1">
                            <a:lumMod val="75000"/>
                          </a:schemeClr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8E8F6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1" y="5346700"/>
            <a:ext cx="3886200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47663" indent="-34766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•"/>
              <a:defRPr sz="2500">
                <a:solidFill>
                  <a:srgbClr val="000000"/>
                </a:solidFill>
                <a:latin typeface="Calibri" pitchFamily="34" charset="0"/>
                <a:ea typeface="+mn-ea"/>
                <a:cs typeface="+mn-cs"/>
              </a:defRPr>
            </a:lvl1pPr>
            <a:lvl2pPr marL="800100" indent="-338138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200">
                <a:solidFill>
                  <a:srgbClr val="000000"/>
                </a:solidFill>
                <a:latin typeface="Calibri" pitchFamily="34" charset="0"/>
              </a:defRPr>
            </a:lvl2pPr>
            <a:lvl3pPr marL="1263650" indent="-34925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3pPr>
            <a:lvl4pPr marL="1719263" indent="-341313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4pPr>
            <a:lvl5pPr marL="2176463" indent="-342900" algn="l" defTabSz="457200" rtl="0" eaLnBrk="0" fontAlgn="base" hangingPunct="0">
              <a:spcBef>
                <a:spcPts val="3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pitchFamily="34" charset="0"/>
              <a:buChar char="–"/>
              <a:defRPr sz="2000">
                <a:solidFill>
                  <a:srgbClr val="000000"/>
                </a:solidFill>
                <a:latin typeface="Calibri" pitchFamily="34" charset="0"/>
              </a:defRPr>
            </a:lvl5pPr>
            <a:lvl6pPr marL="26336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6pPr>
            <a:lvl7pPr marL="30908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7pPr>
            <a:lvl8pPr marL="35480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8pPr>
            <a:lvl9pPr marL="4005263" indent="-342900" algn="l" defTabSz="457200" rtl="0" eaLnBrk="0" fontAlgn="base" hangingPunct="0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ahoma" charset="0"/>
              <a:buChar char="–"/>
              <a:defRPr sz="2400">
                <a:solidFill>
                  <a:srgbClr val="000000"/>
                </a:solidFill>
                <a:latin typeface="+mn-lt"/>
              </a:defRPr>
            </a:lvl9pPr>
          </a:lstStyle>
          <a:p>
            <a:r>
              <a:rPr lang="en-US" sz="2000" b="1" kern="0" dirty="0" smtClean="0">
                <a:solidFill>
                  <a:schemeClr val="tx1"/>
                </a:solidFill>
              </a:rPr>
              <a:t>Industry: 5 </a:t>
            </a:r>
          </a:p>
          <a:p>
            <a:r>
              <a:rPr lang="en-US" sz="2000" b="1" kern="0" dirty="0" smtClean="0">
                <a:solidFill>
                  <a:schemeClr val="tx1"/>
                </a:solidFill>
              </a:rPr>
              <a:t>Academia: 5 </a:t>
            </a:r>
          </a:p>
        </p:txBody>
      </p:sp>
    </p:spTree>
    <p:extLst>
      <p:ext uri="{BB962C8B-B14F-4D97-AF65-F5344CB8AC3E}">
        <p14:creationId xmlns:p14="http://schemas.microsoft.com/office/powerpoint/2010/main" val="549897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19960</TotalTime>
  <Words>1162</Words>
  <Application>Microsoft Macintosh PowerPoint</Application>
  <PresentationFormat>On-screen Show (4:3)</PresentationFormat>
  <Paragraphs>491</Paragraphs>
  <Slides>14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21" baseType="lpstr">
      <vt:lpstr>Calibri</vt:lpstr>
      <vt:lpstr>Tahoma</vt:lpstr>
      <vt:lpstr>Times New Roman</vt:lpstr>
      <vt:lpstr>Wingdings</vt:lpstr>
      <vt:lpstr>Arial</vt:lpstr>
      <vt:lpstr>Default Design</vt:lpstr>
      <vt:lpstr>Document</vt:lpstr>
      <vt:lpstr>CICC organization</vt:lpstr>
      <vt:lpstr>2017 steering committee</vt:lpstr>
      <vt:lpstr>New rules from SSCS AdCom</vt:lpstr>
      <vt:lpstr>2017 TPC highlights</vt:lpstr>
      <vt:lpstr>TPC members by subcommittee</vt:lpstr>
      <vt:lpstr>TPC members’ industry affiliations (24)[*]</vt:lpstr>
      <vt:lpstr>TPC members’ academia affiliations (36)[*]</vt:lpstr>
      <vt:lpstr>Analog Circuits and Techniques</vt:lpstr>
      <vt:lpstr>Data Converters</vt:lpstr>
      <vt:lpstr>Design Foundations</vt:lpstr>
      <vt:lpstr>Emerging Technologies</vt:lpstr>
      <vt:lpstr>Power Management</vt:lpstr>
      <vt:lpstr>Wireless Transceivers and RF Circuits</vt:lpstr>
      <vt:lpstr>Wireline Communications and Systems</vt:lpstr>
    </vt:vector>
  </TitlesOfParts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Peter Kinget</dc:creator>
  <cp:lastModifiedBy>Alessandro Piovaccari</cp:lastModifiedBy>
  <cp:revision>882</cp:revision>
  <dcterms:modified xsi:type="dcterms:W3CDTF">2016-09-23T00:44:58Z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